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2"/>
  </p:notesMasterIdLst>
  <p:sldIdLst>
    <p:sldId id="264" r:id="rId5"/>
    <p:sldId id="257" r:id="rId6"/>
    <p:sldId id="258" r:id="rId7"/>
    <p:sldId id="259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8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BCE8F-09A8-441E-A1FB-3F72C4112774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13E89-EBE0-4F26-B00D-1D8901B1EF5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240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6115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1184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38660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2405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6219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058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13E89-EBE0-4F26-B00D-1D8901B1EF55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384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83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24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507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5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5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6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74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00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9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4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7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33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229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196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5195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341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933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012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019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256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335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52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2807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57424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983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984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40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264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0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501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186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0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994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262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00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417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71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5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11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9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1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96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37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18662B-418C-4141-A015-060ADB2D6E4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4/18/2018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9C47289-9C93-4CED-A63D-0C7E341E1ADA}" type="slidenum">
              <a:rPr lang="en-PH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PH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406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F07461-92F5-44D1-9108-127CE94671DC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4/18/2018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94D49-2BE1-4056-AC54-792FDD5C2F1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D4D2D0">
                    <a:shade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4D2D0">
                  <a:shade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161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F07461-92F5-44D1-9108-127CE94671DC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F94D49-2BE1-4056-AC54-792FDD5C2F12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31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0000"/>
                <a:satMod val="150000"/>
              </a:schemeClr>
            </a:gs>
            <a:gs pos="41000">
              <a:schemeClr val="accent6">
                <a:lumMod val="40000"/>
                <a:lumOff val="6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/>
          </p:cNvSpPr>
          <p:nvPr>
            <p:ph type="ctrTitle"/>
          </p:nvPr>
        </p:nvSpPr>
        <p:spPr bwMode="auto">
          <a:xfrm>
            <a:off x="1953064" y="3337560"/>
            <a:ext cx="6480048" cy="2301240"/>
          </a:xfrm>
        </p:spPr>
        <p:txBody>
          <a:bodyPr vert="horz" wrap="square" lIns="91440" tIns="45720" rIns="4572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>
                <a:effectLst/>
                <a:latin typeface="Rockwell" pitchFamily="18" charset="0"/>
              </a:rPr>
              <a:t>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28803" y="4475587"/>
            <a:ext cx="8534400" cy="1971261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2"/>
                </a:solidFill>
                <a:cs typeface="Arial" charset="0"/>
              </a:rPr>
              <a:t>Training on Local Health Policy Development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800" b="1" dirty="0">
                <a:solidFill>
                  <a:schemeClr val="bg2"/>
                </a:solidFill>
                <a:cs typeface="Arial" charset="0"/>
              </a:rPr>
              <a:t>for TB Control Implementation</a:t>
            </a:r>
          </a:p>
          <a:p>
            <a:pPr algn="ctr" eaLnBrk="1" hangingPunct="1">
              <a:spcBef>
                <a:spcPct val="0"/>
              </a:spcBef>
            </a:pPr>
            <a:endParaRPr lang="en-US" sz="2400" dirty="0">
              <a:solidFill>
                <a:schemeClr val="bg2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Anchored on Evidence-Based Legislation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and Participatory Decision-Making</a:t>
            </a:r>
            <a:endParaRPr lang="en-US" sz="2400" b="1" dirty="0">
              <a:solidFill>
                <a:schemeClr val="bg2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12618" y="2062626"/>
            <a:ext cx="1124989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WORKSHOP PROCESS GUIDE:                                                ANALYSIS OF DATA AND ISSUES IN LOCAL</a:t>
            </a:r>
          </a:p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TB PROGRAMS/DRAFTING PROPOSED ORDINANCES </a:t>
            </a:r>
          </a:p>
          <a:p>
            <a:pPr algn="ctr" eaLnBrk="1" hangingPunct="1"/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 </a:t>
            </a:r>
          </a:p>
          <a:p>
            <a:pPr algn="ctr" eaLnBrk="1" hangingPunct="1"/>
            <a:endParaRPr lang="en-US" sz="3600" b="1" dirty="0">
              <a:solidFill>
                <a:srgbClr val="FFFF00"/>
              </a:solidFill>
              <a:latin typeface="Cambria" pitchFamily="18" charset="0"/>
            </a:endParaRP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42938" y="1676400"/>
            <a:ext cx="104074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0104428-C441-4899-AC83-EDC73FFD8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4987636" y="550201"/>
            <a:ext cx="2914886" cy="83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C3BF394-9BAC-4DBD-BCA2-1908D3C62A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18" y="471055"/>
            <a:ext cx="2700205" cy="959788"/>
          </a:xfrm>
          <a:prstGeom prst="rect">
            <a:avLst/>
          </a:prstGeom>
        </p:spPr>
      </p:pic>
      <p:pic>
        <p:nvPicPr>
          <p:cNvPr id="13" name="Picture 12" descr="PBSPlogo-transparent.png">
            <a:extLst>
              <a:ext uri="{FF2B5EF4-FFF2-40B4-BE49-F238E27FC236}">
                <a16:creationId xmlns:a16="http://schemas.microsoft.com/office/drawing/2014/main" id="{8C6A8243-D866-435C-80AB-E2C78FFA62B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28908" y="367574"/>
            <a:ext cx="1158247" cy="101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855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78146" y="1219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 txBox="1">
            <a:spLocks/>
          </p:cNvSpPr>
          <p:nvPr/>
        </p:nvSpPr>
        <p:spPr bwMode="auto">
          <a:xfrm>
            <a:off x="2362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1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r>
              <a:rPr lang="en-US" sz="4000" dirty="0">
                <a:solidFill>
                  <a:srgbClr val="FFFF00"/>
                </a:solidFill>
                <a:latin typeface="Cambria" pitchFamily="18" charset="0"/>
              </a:rPr>
              <a:t>Analysis of Data and Issues in Local TB Programs/Drafting of Proposed Ordinances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8146" y="2048087"/>
            <a:ext cx="83088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The participants shall break out into their respective LGUs.</a:t>
            </a:r>
          </a:p>
          <a:p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Each LGU employs any of the EBL tools in analyzing the data and/or issues relating to their own local TB programs.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The analysis workshop shall run for two hours.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1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78146" y="1219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 txBox="1">
            <a:spLocks/>
          </p:cNvSpPr>
          <p:nvPr/>
        </p:nvSpPr>
        <p:spPr bwMode="auto">
          <a:xfrm>
            <a:off x="2362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1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r>
              <a:rPr lang="en-US" sz="4000" dirty="0">
                <a:solidFill>
                  <a:srgbClr val="FFFF00"/>
                </a:solidFill>
                <a:latin typeface="Cambria" pitchFamily="18" charset="0"/>
              </a:rPr>
              <a:t>Analysis of Data and Issues in Local TB Programs/Drafting of Proposed Ordinances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8146" y="2003784"/>
            <a:ext cx="83088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EBL Tools</a:t>
            </a:r>
          </a:p>
          <a:p>
            <a:pPr lvl="1" algn="just"/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Basic action research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Legislative tracking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Problem tree analysis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prstClr val="white"/>
              </a:solidFill>
              <a:ea typeface="Times New Roman" panose="02020603050405020304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prstClr val="white"/>
                </a:solidFill>
                <a:ea typeface="Times New Roman" panose="02020603050405020304" pitchFamily="18" charset="0"/>
              </a:rPr>
              <a:t>Political mapping</a:t>
            </a:r>
            <a:endParaRPr lang="en-PH" sz="28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2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78146" y="1219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 txBox="1">
            <a:spLocks/>
          </p:cNvSpPr>
          <p:nvPr/>
        </p:nvSpPr>
        <p:spPr bwMode="auto">
          <a:xfrm>
            <a:off x="2362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1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r>
              <a:rPr lang="en-US" sz="4000" dirty="0">
                <a:solidFill>
                  <a:srgbClr val="FFFF00"/>
                </a:solidFill>
                <a:latin typeface="Cambria" pitchFamily="18" charset="0"/>
              </a:rPr>
              <a:t>Analysis of Data and Issues in Local TB Programs/Drafting of Proposed Ordinances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8146" y="1620983"/>
            <a:ext cx="88738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prstClr val="white"/>
                </a:solidFill>
                <a:ea typeface="Times New Roman" panose="02020603050405020304" pitchFamily="18" charset="0"/>
              </a:rPr>
              <a:t>The members of each group shall conduct their analysis guided by the following questions:</a:t>
            </a:r>
          </a:p>
          <a:p>
            <a:pPr algn="just"/>
            <a:endParaRPr lang="en-US" sz="2800" dirty="0">
              <a:solidFill>
                <a:prstClr val="white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What problems or issues are being suggested by the local data and/or cases?</a:t>
            </a:r>
            <a:endParaRPr lang="en-PH" sz="2200" dirty="0">
              <a:solidFill>
                <a:prstClr val="white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What are the possible causes or reasons for the said problems or issues?</a:t>
            </a:r>
            <a:endParaRPr lang="en-PH" sz="2200" dirty="0">
              <a:solidFill>
                <a:prstClr val="white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What are the possible alternative solutions to the problems or issues?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Do these solutions require legislation or executive action?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If yes, what draft legislation or executive order can you propose?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</a:rPr>
              <a:t>What are the advantages and limitations of the EBL tool that you just employed?</a:t>
            </a:r>
            <a:endParaRPr lang="en-US" sz="2200" dirty="0">
              <a:solidFill>
                <a:prstClr val="white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84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978146" y="1219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/>
          <p:cNvSpPr txBox="1">
            <a:spLocks/>
          </p:cNvSpPr>
          <p:nvPr/>
        </p:nvSpPr>
        <p:spPr bwMode="auto">
          <a:xfrm>
            <a:off x="2362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Analysis of Data and Issues in Local TB Programs/Drafting of Proposed Ordinances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8146" y="1392383"/>
            <a:ext cx="853745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PH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group shall prepare a table of identified problems/issues, causes, recommended policy solutions, short summary of draft policy, and perceived advantages/limitations of the EBL tool.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group shall assign a reporter to present the group outputs in plenary; each group shall be given 15 minutes.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15-minute open forum shall cap the session.</a:t>
            </a:r>
            <a:endParaRPr kumimoji="0" lang="en-PH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endParaRPr kumimoji="0" lang="en-PH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74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546" y="274638"/>
            <a:ext cx="99568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073" y="1946565"/>
            <a:ext cx="9956800" cy="3636817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/>
              <a:t>Main issue (e.g., Low CNR)</a:t>
            </a:r>
          </a:p>
          <a:p>
            <a:pPr>
              <a:buClr>
                <a:srgbClr val="FFFF00"/>
              </a:buClr>
            </a:pPr>
            <a:r>
              <a:rPr lang="en-US" dirty="0"/>
              <a:t>Table</a:t>
            </a:r>
          </a:p>
          <a:p>
            <a:pPr>
              <a:buClr>
                <a:srgbClr val="FFFF00"/>
              </a:buClr>
            </a:pPr>
            <a:r>
              <a:rPr lang="en-US" dirty="0"/>
              <a:t>Advantages/Limitations of the EBL tools used</a:t>
            </a:r>
          </a:p>
          <a:p>
            <a:pPr>
              <a:buClr>
                <a:srgbClr val="FFFF00"/>
              </a:buClr>
            </a:pPr>
            <a:r>
              <a:rPr lang="en-US" dirty="0"/>
              <a:t>Proposed local policy instrument to undertake and content (broad stroke)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6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31457"/>
              </p:ext>
            </p:extLst>
          </p:nvPr>
        </p:nvGraphicFramePr>
        <p:xfrm>
          <a:off x="1849582" y="1508313"/>
          <a:ext cx="8458200" cy="4619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PH" sz="2800" dirty="0">
                          <a:latin typeface="Calibri" pitchFamily="34" charset="0"/>
                        </a:rPr>
                        <a:t>Identify</a:t>
                      </a:r>
                      <a:r>
                        <a:rPr lang="en-PH" sz="2800" baseline="0" dirty="0">
                          <a:latin typeface="Calibri" pitchFamily="34" charset="0"/>
                        </a:rPr>
                        <a:t> Issue of Concern: Low CNR</a:t>
                      </a:r>
                      <a:endParaRPr lang="en-PH" sz="3200" dirty="0">
                        <a:solidFill>
                          <a:srgbClr val="FFC000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ctr"/>
                      <a:r>
                        <a:rPr lang="en-PH" sz="2000" b="1" dirty="0">
                          <a:latin typeface="Calibri" pitchFamily="34" charset="0"/>
                        </a:rPr>
                        <a:t>ISSUES/ CAUSES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="1" dirty="0">
                          <a:latin typeface="Calibri" pitchFamily="34" charset="0"/>
                        </a:rPr>
                        <a:t>ALTERNATIVES SOLUTIONS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b="1" dirty="0">
                          <a:latin typeface="Calibri" pitchFamily="34" charset="0"/>
                        </a:rPr>
                        <a:t>LEGISLATION (Y/N)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="1" dirty="0">
                          <a:latin typeface="Calibri" pitchFamily="34" charset="0"/>
                        </a:rPr>
                        <a:t>Recommended POLICY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sz="16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371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None/>
                      </a:pPr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693">
                <a:tc>
                  <a:txBody>
                    <a:bodyPr/>
                    <a:lstStyle/>
                    <a:p>
                      <a:pPr algn="l"/>
                      <a:endParaRPr lang="en-PH" sz="1600" b="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PH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5530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367</Words>
  <Application>Microsoft Office PowerPoint</Application>
  <PresentationFormat>Widescreen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</vt:lpstr>
      <vt:lpstr>Book Antiqua</vt:lpstr>
      <vt:lpstr>Calibri</vt:lpstr>
      <vt:lpstr>Cambria</vt:lpstr>
      <vt:lpstr>Franklin Gothic Book</vt:lpstr>
      <vt:lpstr>Lucida Sans</vt:lpstr>
      <vt:lpstr>Rockwell</vt:lpstr>
      <vt:lpstr>Times New Roman</vt:lpstr>
      <vt:lpstr>Wingdings</vt:lpstr>
      <vt:lpstr>Wingdings 2</vt:lpstr>
      <vt:lpstr>Wingdings 3</vt:lpstr>
      <vt:lpstr>Technic</vt:lpstr>
      <vt:lpstr>Apex</vt:lpstr>
      <vt:lpstr>1_Technic</vt:lpstr>
      <vt:lpstr>2_Technic</vt:lpstr>
      <vt:lpstr> </vt:lpstr>
      <vt:lpstr>PowerPoint Presentation</vt:lpstr>
      <vt:lpstr>PowerPoint Presentation</vt:lpstr>
      <vt:lpstr>PowerPoint Presentation</vt:lpstr>
      <vt:lpstr>PowerPoint Presentation</vt:lpstr>
      <vt:lpstr>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admin-user</dc:creator>
  <cp:lastModifiedBy>alio</cp:lastModifiedBy>
  <cp:revision>47</cp:revision>
  <dcterms:created xsi:type="dcterms:W3CDTF">2014-03-14T06:43:05Z</dcterms:created>
  <dcterms:modified xsi:type="dcterms:W3CDTF">2018-04-18T08:06:10Z</dcterms:modified>
</cp:coreProperties>
</file>