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108"/>
  </p:notesMasterIdLst>
  <p:handoutMasterIdLst>
    <p:handoutMasterId r:id="rId109"/>
  </p:handoutMasterIdLst>
  <p:sldIdLst>
    <p:sldId id="405" r:id="rId4"/>
    <p:sldId id="257" r:id="rId5"/>
    <p:sldId id="328" r:id="rId6"/>
    <p:sldId id="334" r:id="rId7"/>
    <p:sldId id="318" r:id="rId8"/>
    <p:sldId id="335" r:id="rId9"/>
    <p:sldId id="336" r:id="rId10"/>
    <p:sldId id="337" r:id="rId11"/>
    <p:sldId id="263" r:id="rId12"/>
    <p:sldId id="332" r:id="rId13"/>
    <p:sldId id="267" r:id="rId14"/>
    <p:sldId id="329" r:id="rId15"/>
    <p:sldId id="268" r:id="rId16"/>
    <p:sldId id="269" r:id="rId17"/>
    <p:sldId id="401" r:id="rId18"/>
    <p:sldId id="402" r:id="rId19"/>
    <p:sldId id="403" r:id="rId20"/>
    <p:sldId id="331" r:id="rId21"/>
    <p:sldId id="330" r:id="rId22"/>
    <p:sldId id="270" r:id="rId23"/>
    <p:sldId id="271" r:id="rId24"/>
    <p:sldId id="272" r:id="rId25"/>
    <p:sldId id="273" r:id="rId26"/>
    <p:sldId id="333" r:id="rId27"/>
    <p:sldId id="365" r:id="rId28"/>
    <p:sldId id="359" r:id="rId29"/>
    <p:sldId id="361" r:id="rId30"/>
    <p:sldId id="363" r:id="rId31"/>
    <p:sldId id="364" r:id="rId32"/>
    <p:sldId id="360" r:id="rId33"/>
    <p:sldId id="358" r:id="rId34"/>
    <p:sldId id="338" r:id="rId35"/>
    <p:sldId id="366" r:id="rId36"/>
    <p:sldId id="367" r:id="rId37"/>
    <p:sldId id="341" r:id="rId38"/>
    <p:sldId id="342" r:id="rId39"/>
    <p:sldId id="343" r:id="rId40"/>
    <p:sldId id="344" r:id="rId41"/>
    <p:sldId id="345" r:id="rId42"/>
    <p:sldId id="346" r:id="rId43"/>
    <p:sldId id="347" r:id="rId44"/>
    <p:sldId id="348" r:id="rId45"/>
    <p:sldId id="349" r:id="rId46"/>
    <p:sldId id="350" r:id="rId47"/>
    <p:sldId id="368" r:id="rId48"/>
    <p:sldId id="352" r:id="rId49"/>
    <p:sldId id="406" r:id="rId50"/>
    <p:sldId id="353" r:id="rId51"/>
    <p:sldId id="400" r:id="rId52"/>
    <p:sldId id="369" r:id="rId53"/>
    <p:sldId id="354" r:id="rId54"/>
    <p:sldId id="356" r:id="rId55"/>
    <p:sldId id="357" r:id="rId56"/>
    <p:sldId id="339" r:id="rId57"/>
    <p:sldId id="370" r:id="rId58"/>
    <p:sldId id="286" r:id="rId59"/>
    <p:sldId id="380" r:id="rId60"/>
    <p:sldId id="320" r:id="rId61"/>
    <p:sldId id="321" r:id="rId62"/>
    <p:sldId id="371" r:id="rId63"/>
    <p:sldId id="373" r:id="rId64"/>
    <p:sldId id="397" r:id="rId65"/>
    <p:sldId id="374" r:id="rId66"/>
    <p:sldId id="340" r:id="rId67"/>
    <p:sldId id="288" r:id="rId68"/>
    <p:sldId id="385" r:id="rId69"/>
    <p:sldId id="396" r:id="rId70"/>
    <p:sldId id="395" r:id="rId71"/>
    <p:sldId id="388" r:id="rId72"/>
    <p:sldId id="399" r:id="rId73"/>
    <p:sldId id="390" r:id="rId74"/>
    <p:sldId id="391" r:id="rId75"/>
    <p:sldId id="392" r:id="rId76"/>
    <p:sldId id="393" r:id="rId77"/>
    <p:sldId id="394" r:id="rId78"/>
    <p:sldId id="375" r:id="rId79"/>
    <p:sldId id="376" r:id="rId80"/>
    <p:sldId id="377" r:id="rId81"/>
    <p:sldId id="379" r:id="rId82"/>
    <p:sldId id="382" r:id="rId83"/>
    <p:sldId id="386" r:id="rId84"/>
    <p:sldId id="383" r:id="rId85"/>
    <p:sldId id="398" r:id="rId86"/>
    <p:sldId id="384" r:id="rId87"/>
    <p:sldId id="387" r:id="rId88"/>
    <p:sldId id="404" r:id="rId89"/>
    <p:sldId id="314" r:id="rId90"/>
    <p:sldId id="292" r:id="rId91"/>
    <p:sldId id="293" r:id="rId92"/>
    <p:sldId id="294" r:id="rId93"/>
    <p:sldId id="295" r:id="rId94"/>
    <p:sldId id="296" r:id="rId95"/>
    <p:sldId id="297" r:id="rId96"/>
    <p:sldId id="298" r:id="rId97"/>
    <p:sldId id="299" r:id="rId98"/>
    <p:sldId id="300" r:id="rId99"/>
    <p:sldId id="301" r:id="rId100"/>
    <p:sldId id="307" r:id="rId101"/>
    <p:sldId id="308" r:id="rId102"/>
    <p:sldId id="309" r:id="rId103"/>
    <p:sldId id="310" r:id="rId104"/>
    <p:sldId id="311" r:id="rId105"/>
    <p:sldId id="312" r:id="rId106"/>
    <p:sldId id="313"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500" autoAdjust="0"/>
    <p:restoredTop sz="93786" autoAdjust="0"/>
  </p:normalViewPr>
  <p:slideViewPr>
    <p:cSldViewPr snapToGrid="0">
      <p:cViewPr varScale="1">
        <p:scale>
          <a:sx n="75" d="100"/>
          <a:sy n="75" d="100"/>
        </p:scale>
        <p:origin x="150" y="72"/>
      </p:cViewPr>
      <p:guideLst>
        <p:guide orient="horz" pos="2160"/>
        <p:guide pos="3840"/>
      </p:guideLst>
    </p:cSldViewPr>
  </p:slideViewPr>
  <p:notesTextViewPr>
    <p:cViewPr>
      <p:scale>
        <a:sx n="3" d="2"/>
        <a:sy n="3" d="2"/>
      </p:scale>
      <p:origin x="0" y="0"/>
    </p:cViewPr>
  </p:notesTextViewPr>
  <p:sorterViewPr>
    <p:cViewPr>
      <p:scale>
        <a:sx n="120" d="100"/>
        <a:sy n="120" d="100"/>
      </p:scale>
      <p:origin x="0" y="0"/>
    </p:cViewPr>
  </p:sorterViewPr>
  <p:notesViewPr>
    <p:cSldViewPr snapToGrid="0">
      <p:cViewPr varScale="1">
        <p:scale>
          <a:sx n="61" d="100"/>
          <a:sy n="61" d="100"/>
        </p:scale>
        <p:origin x="2664"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handoutMaster" Target="handoutMasters/handout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155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46D32-8439-41ED-A69A-43E9D55D09B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33D15-9B90-4C26-B2A3-C8A918EDF22D}" type="slidenum">
              <a:rPr lang="en-US" smtClean="0"/>
              <a:t>‹#›</a:t>
            </a:fld>
            <a:endParaRPr lang="en-US"/>
          </a:p>
        </p:txBody>
      </p:sp>
    </p:spTree>
    <p:extLst>
      <p:ext uri="{BB962C8B-B14F-4D97-AF65-F5344CB8AC3E}">
        <p14:creationId xmlns:p14="http://schemas.microsoft.com/office/powerpoint/2010/main" val="259161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1</a:t>
            </a:fld>
            <a:endParaRPr lang="en-US"/>
          </a:p>
        </p:txBody>
      </p:sp>
    </p:spTree>
    <p:extLst>
      <p:ext uri="{BB962C8B-B14F-4D97-AF65-F5344CB8AC3E}">
        <p14:creationId xmlns:p14="http://schemas.microsoft.com/office/powerpoint/2010/main" val="3060094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10</a:t>
            </a:fld>
            <a:endParaRPr lang="en-US"/>
          </a:p>
        </p:txBody>
      </p:sp>
    </p:spTree>
    <p:extLst>
      <p:ext uri="{BB962C8B-B14F-4D97-AF65-F5344CB8AC3E}">
        <p14:creationId xmlns:p14="http://schemas.microsoft.com/office/powerpoint/2010/main" val="27852023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100</a:t>
            </a:fld>
            <a:endParaRPr lang="en-US"/>
          </a:p>
        </p:txBody>
      </p:sp>
    </p:spTree>
    <p:extLst>
      <p:ext uri="{BB962C8B-B14F-4D97-AF65-F5344CB8AC3E}">
        <p14:creationId xmlns:p14="http://schemas.microsoft.com/office/powerpoint/2010/main" val="30166096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101</a:t>
            </a:fld>
            <a:endParaRPr lang="en-US"/>
          </a:p>
        </p:txBody>
      </p:sp>
    </p:spTree>
    <p:extLst>
      <p:ext uri="{BB962C8B-B14F-4D97-AF65-F5344CB8AC3E}">
        <p14:creationId xmlns:p14="http://schemas.microsoft.com/office/powerpoint/2010/main" val="22179402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102</a:t>
            </a:fld>
            <a:endParaRPr lang="en-US"/>
          </a:p>
        </p:txBody>
      </p:sp>
    </p:spTree>
    <p:extLst>
      <p:ext uri="{BB962C8B-B14F-4D97-AF65-F5344CB8AC3E}">
        <p14:creationId xmlns:p14="http://schemas.microsoft.com/office/powerpoint/2010/main" val="146194191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103</a:t>
            </a:fld>
            <a:endParaRPr lang="en-US"/>
          </a:p>
        </p:txBody>
      </p:sp>
    </p:spTree>
    <p:extLst>
      <p:ext uri="{BB962C8B-B14F-4D97-AF65-F5344CB8AC3E}">
        <p14:creationId xmlns:p14="http://schemas.microsoft.com/office/powerpoint/2010/main" val="4886493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104</a:t>
            </a:fld>
            <a:endParaRPr lang="en-US"/>
          </a:p>
        </p:txBody>
      </p:sp>
    </p:spTree>
    <p:extLst>
      <p:ext uri="{BB962C8B-B14F-4D97-AF65-F5344CB8AC3E}">
        <p14:creationId xmlns:p14="http://schemas.microsoft.com/office/powerpoint/2010/main" val="143294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11</a:t>
            </a:fld>
            <a:endParaRPr lang="en-US"/>
          </a:p>
        </p:txBody>
      </p:sp>
    </p:spTree>
    <p:extLst>
      <p:ext uri="{BB962C8B-B14F-4D97-AF65-F5344CB8AC3E}">
        <p14:creationId xmlns:p14="http://schemas.microsoft.com/office/powerpoint/2010/main" val="3139719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the DS-TB Register.  Check for completeness just as in the Presumptive TB </a:t>
            </a:r>
            <a:r>
              <a:rPr lang="en-US" altLang="en-US" dirty="0" err="1"/>
              <a:t>masterlist</a:t>
            </a:r>
            <a:r>
              <a:rPr lang="en-US" altLang="en-US" dirty="0"/>
              <a:t> and Laboratory Register.</a:t>
            </a:r>
          </a:p>
          <a:p>
            <a:endParaRPr lang="en-US" altLang="en-US" b="1" dirty="0"/>
          </a:p>
          <a:p>
            <a:r>
              <a:rPr lang="en-US" altLang="en-US" dirty="0"/>
              <a:t>Each patient is considered one unit.</a:t>
            </a:r>
          </a:p>
          <a:p>
            <a:endParaRPr lang="en-US" altLang="en-US" dirty="0"/>
          </a:p>
          <a:p>
            <a:r>
              <a:rPr lang="en-US" altLang="en-US" dirty="0"/>
              <a:t>The number of patients to be checked will depend on the patient load for the quarter and the time available. If it is a quarterly DQC and there is enough time, all patients should be reviewed.</a:t>
            </a:r>
          </a:p>
          <a:p>
            <a:endParaRPr lang="en-US" altLang="en-US" dirty="0"/>
          </a:p>
          <a:p>
            <a:r>
              <a:rPr lang="en-US" altLang="en-US" dirty="0"/>
              <a:t>If time is limited, agree with the PHO on the maximum number of patients to be assessed.  For example, 10 patients to be reviewed for completeness.</a:t>
            </a:r>
          </a:p>
          <a:p>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C27562B-C8E3-4C37-B97E-6AFF43C89A69}" type="slidenum">
              <a:rPr lang="en-US" altLang="en-US" smtClean="0"/>
              <a:pPr/>
              <a:t>12</a:t>
            </a:fld>
            <a:endParaRPr lang="en-US" altLang="en-US"/>
          </a:p>
        </p:txBody>
      </p:sp>
    </p:spTree>
    <p:extLst>
      <p:ext uri="{BB962C8B-B14F-4D97-AF65-F5344CB8AC3E}">
        <p14:creationId xmlns:p14="http://schemas.microsoft.com/office/powerpoint/2010/main" val="253262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13</a:t>
            </a:fld>
            <a:endParaRPr lang="en-US"/>
          </a:p>
        </p:txBody>
      </p:sp>
    </p:spTree>
    <p:extLst>
      <p:ext uri="{BB962C8B-B14F-4D97-AF65-F5344CB8AC3E}">
        <p14:creationId xmlns:p14="http://schemas.microsoft.com/office/powerpoint/2010/main" val="359523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14</a:t>
            </a:fld>
            <a:endParaRPr lang="en-US"/>
          </a:p>
        </p:txBody>
      </p:sp>
    </p:spTree>
    <p:extLst>
      <p:ext uri="{BB962C8B-B14F-4D97-AF65-F5344CB8AC3E}">
        <p14:creationId xmlns:p14="http://schemas.microsoft.com/office/powerpoint/2010/main" val="3567835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Possible causes of ITIS</a:t>
            </a:r>
            <a:r>
              <a:rPr lang="en-US" sz="1200" kern="1200" baseline="0" dirty="0">
                <a:solidFill>
                  <a:schemeClr val="tx1"/>
                </a:solidFill>
                <a:effectLst/>
                <a:latin typeface="+mn-lt"/>
                <a:ea typeface="+mn-ea"/>
                <a:cs typeface="+mn-cs"/>
              </a:rPr>
              <a:t> under-recording:</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possible cause is that validation of encoded data has not yet been done. To check this, generate the “per facility report” and check columns on “encoded” vs. “validated”.  If there are more validated cases and they tally with the manual count,  go back to the case records that have not yet been validated and click the validate function.</a:t>
            </a:r>
            <a:endParaRPr lang="en-US" sz="1100" kern="1200" dirty="0">
              <a:solidFill>
                <a:schemeClr val="tx1"/>
              </a:solidFill>
              <a:effectLst/>
              <a:latin typeface="+mn-lt"/>
              <a:ea typeface="+mn-ea"/>
              <a:cs typeface="+mn-cs"/>
            </a:endParaRPr>
          </a:p>
          <a:p>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possible cause is that there are cases which have not been encoded.  This will be seen in the “per facility report” above wherein both “encoded” and “validated” cases will be less than the manual count.  To check this, click the total number of cases in the generated report to display the patient list and sort patient list by TB case number.  Identify which TB case number is missing or not yet encoded. Encode the missing cases.</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B33D15-9B90-4C26-B2A3-C8A918EDF22D}" type="slidenum">
              <a:rPr lang="en-US" smtClean="0"/>
              <a:t>15</a:t>
            </a:fld>
            <a:endParaRPr lang="en-US"/>
          </a:p>
        </p:txBody>
      </p:sp>
    </p:spTree>
    <p:extLst>
      <p:ext uri="{BB962C8B-B14F-4D97-AF65-F5344CB8AC3E}">
        <p14:creationId xmlns:p14="http://schemas.microsoft.com/office/powerpoint/2010/main" val="31808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double entries, ask the KMITS representative for</a:t>
            </a:r>
            <a:r>
              <a:rPr lang="en-US" baseline="0" dirty="0"/>
              <a:t> assistance in deleting the duplicate case.</a:t>
            </a:r>
            <a:endParaRPr lang="en-US" dirty="0"/>
          </a:p>
        </p:txBody>
      </p:sp>
      <p:sp>
        <p:nvSpPr>
          <p:cNvPr id="4" name="Slide Number Placeholder 3"/>
          <p:cNvSpPr>
            <a:spLocks noGrp="1"/>
          </p:cNvSpPr>
          <p:nvPr>
            <p:ph type="sldNum" sz="quarter" idx="10"/>
          </p:nvPr>
        </p:nvSpPr>
        <p:spPr/>
        <p:txBody>
          <a:bodyPr/>
          <a:lstStyle/>
          <a:p>
            <a:fld id="{EAB33D15-9B90-4C26-B2A3-C8A918EDF22D}" type="slidenum">
              <a:rPr lang="en-US" smtClean="0"/>
              <a:t>16</a:t>
            </a:fld>
            <a:endParaRPr lang="en-US"/>
          </a:p>
        </p:txBody>
      </p:sp>
    </p:spTree>
    <p:extLst>
      <p:ext uri="{BB962C8B-B14F-4D97-AF65-F5344CB8AC3E}">
        <p14:creationId xmlns:p14="http://schemas.microsoft.com/office/powerpoint/2010/main" val="1813182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double entries, ask the KMITS representative for</a:t>
            </a:r>
            <a:r>
              <a:rPr lang="en-US" baseline="0" dirty="0"/>
              <a:t> assistance in deleting the duplicate case.</a:t>
            </a:r>
            <a:endParaRPr lang="en-US" dirty="0"/>
          </a:p>
        </p:txBody>
      </p:sp>
      <p:sp>
        <p:nvSpPr>
          <p:cNvPr id="4" name="Slide Number Placeholder 3"/>
          <p:cNvSpPr>
            <a:spLocks noGrp="1"/>
          </p:cNvSpPr>
          <p:nvPr>
            <p:ph type="sldNum" sz="quarter" idx="10"/>
          </p:nvPr>
        </p:nvSpPr>
        <p:spPr/>
        <p:txBody>
          <a:bodyPr/>
          <a:lstStyle/>
          <a:p>
            <a:fld id="{EAB33D15-9B90-4C26-B2A3-C8A918EDF22D}" type="slidenum">
              <a:rPr lang="en-US" smtClean="0"/>
              <a:t>17</a:t>
            </a:fld>
            <a:endParaRPr lang="en-US"/>
          </a:p>
        </p:txBody>
      </p:sp>
    </p:spTree>
    <p:extLst>
      <p:ext uri="{BB962C8B-B14F-4D97-AF65-F5344CB8AC3E}">
        <p14:creationId xmlns:p14="http://schemas.microsoft.com/office/powerpoint/2010/main" val="88622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18</a:t>
            </a:fld>
            <a:endParaRPr lang="en-US"/>
          </a:p>
        </p:txBody>
      </p:sp>
    </p:spTree>
    <p:extLst>
      <p:ext uri="{BB962C8B-B14F-4D97-AF65-F5344CB8AC3E}">
        <p14:creationId xmlns:p14="http://schemas.microsoft.com/office/powerpoint/2010/main" val="1740687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19</a:t>
            </a:fld>
            <a:endParaRPr lang="en-US"/>
          </a:p>
        </p:txBody>
      </p:sp>
    </p:spTree>
    <p:extLst>
      <p:ext uri="{BB962C8B-B14F-4D97-AF65-F5344CB8AC3E}">
        <p14:creationId xmlns:p14="http://schemas.microsoft.com/office/powerpoint/2010/main" val="276795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2</a:t>
            </a:fld>
            <a:endParaRPr lang="en-US"/>
          </a:p>
        </p:txBody>
      </p:sp>
    </p:spTree>
    <p:extLst>
      <p:ext uri="{BB962C8B-B14F-4D97-AF65-F5344CB8AC3E}">
        <p14:creationId xmlns:p14="http://schemas.microsoft.com/office/powerpoint/2010/main" val="3205705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853D8351-B105-45A0-AD2D-31AB010C2DD4}" type="slidenum">
              <a:rPr lang="en-PH" smtClean="0"/>
              <a:pPr/>
              <a:t>20</a:t>
            </a:fld>
            <a:endParaRPr lang="en-PH"/>
          </a:p>
        </p:txBody>
      </p:sp>
    </p:spTree>
    <p:extLst>
      <p:ext uri="{BB962C8B-B14F-4D97-AF65-F5344CB8AC3E}">
        <p14:creationId xmlns:p14="http://schemas.microsoft.com/office/powerpoint/2010/main" val="412342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21</a:t>
            </a:fld>
            <a:endParaRPr lang="en-US"/>
          </a:p>
        </p:txBody>
      </p:sp>
    </p:spTree>
    <p:extLst>
      <p:ext uri="{BB962C8B-B14F-4D97-AF65-F5344CB8AC3E}">
        <p14:creationId xmlns:p14="http://schemas.microsoft.com/office/powerpoint/2010/main" val="2837559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853D8351-B105-45A0-AD2D-31AB010C2DD4}" type="slidenum">
              <a:rPr lang="en-PH" smtClean="0"/>
              <a:pPr/>
              <a:t>22</a:t>
            </a:fld>
            <a:endParaRPr lang="en-PH"/>
          </a:p>
        </p:txBody>
      </p:sp>
    </p:spTree>
    <p:extLst>
      <p:ext uri="{BB962C8B-B14F-4D97-AF65-F5344CB8AC3E}">
        <p14:creationId xmlns:p14="http://schemas.microsoft.com/office/powerpoint/2010/main" val="1161766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853D8351-B105-45A0-AD2D-31AB010C2DD4}" type="slidenum">
              <a:rPr lang="en-PH" smtClean="0"/>
              <a:pPr/>
              <a:t>23</a:t>
            </a:fld>
            <a:endParaRPr lang="en-PH"/>
          </a:p>
        </p:txBody>
      </p:sp>
    </p:spTree>
    <p:extLst>
      <p:ext uri="{BB962C8B-B14F-4D97-AF65-F5344CB8AC3E}">
        <p14:creationId xmlns:p14="http://schemas.microsoft.com/office/powerpoint/2010/main" val="4223366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24</a:t>
            </a:fld>
            <a:endParaRPr lang="en-US"/>
          </a:p>
        </p:txBody>
      </p:sp>
    </p:spTree>
    <p:extLst>
      <p:ext uri="{BB962C8B-B14F-4D97-AF65-F5344CB8AC3E}">
        <p14:creationId xmlns:p14="http://schemas.microsoft.com/office/powerpoint/2010/main" val="2668414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an optional procedure depending on DOHRO and/or</a:t>
            </a:r>
            <a:r>
              <a:rPr lang="en-US" baseline="0" dirty="0"/>
              <a:t> </a:t>
            </a:r>
            <a:r>
              <a:rPr lang="en-US" dirty="0"/>
              <a:t>PHO</a:t>
            </a:r>
          </a:p>
        </p:txBody>
      </p:sp>
      <p:sp>
        <p:nvSpPr>
          <p:cNvPr id="4" name="Slide Number Placeholder 3"/>
          <p:cNvSpPr>
            <a:spLocks noGrp="1"/>
          </p:cNvSpPr>
          <p:nvPr>
            <p:ph type="sldNum" sz="quarter" idx="10"/>
          </p:nvPr>
        </p:nvSpPr>
        <p:spPr/>
        <p:txBody>
          <a:bodyPr/>
          <a:lstStyle/>
          <a:p>
            <a:fld id="{EAB33D15-9B90-4C26-B2A3-C8A918EDF22D}" type="slidenum">
              <a:rPr lang="en-US" smtClean="0"/>
              <a:t>25</a:t>
            </a:fld>
            <a:endParaRPr lang="en-US"/>
          </a:p>
        </p:txBody>
      </p:sp>
    </p:spTree>
    <p:extLst>
      <p:ext uri="{BB962C8B-B14F-4D97-AF65-F5344CB8AC3E}">
        <p14:creationId xmlns:p14="http://schemas.microsoft.com/office/powerpoint/2010/main" val="1948512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first exercise is on data completeness.</a:t>
            </a:r>
          </a:p>
          <a:p>
            <a:endParaRPr lang="en-US" altLang="en-US" dirty="0"/>
          </a:p>
          <a:p>
            <a:r>
              <a:rPr lang="en-US" altLang="en-US" dirty="0"/>
              <a:t>For the presumptive TB </a:t>
            </a:r>
            <a:r>
              <a:rPr lang="en-US" altLang="en-US" dirty="0" err="1"/>
              <a:t>masterlist</a:t>
            </a:r>
            <a:r>
              <a:rPr lang="en-US" altLang="en-US" dirty="0"/>
              <a:t>, the “assessor” should check entries for each patient registered.  Each patient will be considered as one unit.</a:t>
            </a:r>
          </a:p>
          <a:p>
            <a:endParaRPr lang="en-US" altLang="en-US" dirty="0"/>
          </a:p>
          <a:p>
            <a:r>
              <a:rPr lang="en-US" altLang="en-US" dirty="0"/>
              <a:t>For completeness, just check if all the applicable fields have information supplied.</a:t>
            </a:r>
          </a:p>
          <a:p>
            <a:endParaRPr lang="en-US" altLang="en-US" dirty="0"/>
          </a:p>
          <a:p>
            <a:r>
              <a:rPr lang="en-US" altLang="en-US" dirty="0"/>
              <a:t>The number of patients to be checked will depend on the patient load for the quarter and the time available.  If it is a quarterly DQC and there is enough time, all patients should be reviewed.</a:t>
            </a:r>
          </a:p>
          <a:p>
            <a:endParaRPr lang="en-US" altLang="en-US" dirty="0"/>
          </a:p>
          <a:p>
            <a:r>
              <a:rPr lang="en-US" altLang="en-US" dirty="0"/>
              <a:t>If time is limited, agree with the PHO on the maximum number of patients to be assessed.  For example, 10 patients to be reviewed for completeness.</a:t>
            </a:r>
          </a:p>
          <a:p>
            <a:endParaRPr lang="en-US" altLang="en-US" dirty="0"/>
          </a:p>
          <a:p>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7FD28EB-D821-435A-8D4C-C100DDE046FF}" type="slidenum">
              <a:rPr lang="en-US" altLang="en-US" smtClean="0"/>
              <a:pPr/>
              <a:t>26</a:t>
            </a:fld>
            <a:endParaRPr lang="en-US" altLang="en-US"/>
          </a:p>
        </p:txBody>
      </p:sp>
    </p:spTree>
    <p:extLst>
      <p:ext uri="{BB962C8B-B14F-4D97-AF65-F5344CB8AC3E}">
        <p14:creationId xmlns:p14="http://schemas.microsoft.com/office/powerpoint/2010/main" val="2464354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a copy of the presumptive TB </a:t>
            </a:r>
            <a:r>
              <a:rPr lang="en-US" altLang="en-US" dirty="0" err="1"/>
              <a:t>masterlist</a:t>
            </a:r>
            <a:r>
              <a:rPr lang="en-US" altLang="en-US" dirty="0"/>
              <a:t>.  All applicable fields should be complete.</a:t>
            </a:r>
          </a:p>
          <a:p>
            <a:endParaRPr lang="en-US" altLang="en-US" dirty="0"/>
          </a:p>
          <a:p>
            <a:r>
              <a:rPr lang="en-US" altLang="en-US" dirty="0"/>
              <a:t>If a patient has complete entries, count under Complete in the DQC form.  If a patient has incomplete entries, count under Incomplete in the DQC form.</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C72B98-AC79-48E7-A15A-8A72F3A6C65D}" type="slidenum">
              <a:rPr lang="en-US" altLang="en-US" smtClean="0"/>
              <a:pPr/>
              <a:t>27</a:t>
            </a:fld>
            <a:endParaRPr lang="en-US" altLang="en-US"/>
          </a:p>
        </p:txBody>
      </p:sp>
    </p:spTree>
    <p:extLst>
      <p:ext uri="{BB962C8B-B14F-4D97-AF65-F5344CB8AC3E}">
        <p14:creationId xmlns:p14="http://schemas.microsoft.com/office/powerpoint/2010/main" val="1874253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Checking of laboratory register will follow the same procedure as that in the presumptive TB </a:t>
            </a:r>
            <a:r>
              <a:rPr lang="en-US" altLang="en-US" dirty="0" err="1"/>
              <a:t>masterlist</a:t>
            </a:r>
            <a:r>
              <a:rPr lang="en-US" altLang="en-US" dirty="0"/>
              <a:t>.</a:t>
            </a:r>
          </a:p>
          <a:p>
            <a:endParaRPr lang="en-US" altLang="en-US" dirty="0"/>
          </a:p>
          <a:p>
            <a:r>
              <a:rPr lang="en-US" altLang="en-US" dirty="0"/>
              <a:t>The number of patients to be checked will depend on the patient load for the quarter and the time available. If it is a quarterly DQC and there is enough time, all patients should be reviewed.</a:t>
            </a:r>
          </a:p>
          <a:p>
            <a:endParaRPr lang="en-US" altLang="en-US" dirty="0"/>
          </a:p>
          <a:p>
            <a:r>
              <a:rPr lang="en-US" altLang="en-US" dirty="0"/>
              <a:t>If time is limited, agree with the PHO on the maximum number of patients to be assessed.  For example, 10 patients to be reviewed for completeness.</a:t>
            </a:r>
          </a:p>
          <a:p>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DAF55D8-A001-4344-B019-E72983FCDB42}" type="slidenum">
              <a:rPr lang="en-US" altLang="en-US" smtClean="0"/>
              <a:pPr/>
              <a:t>28</a:t>
            </a:fld>
            <a:endParaRPr lang="en-US" altLang="en-US"/>
          </a:p>
        </p:txBody>
      </p:sp>
    </p:spTree>
    <p:extLst>
      <p:ext uri="{BB962C8B-B14F-4D97-AF65-F5344CB8AC3E}">
        <p14:creationId xmlns:p14="http://schemas.microsoft.com/office/powerpoint/2010/main" val="2524852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the Laboratory register.  Check for completeness just like in the Presumptive TB </a:t>
            </a:r>
            <a:r>
              <a:rPr lang="en-US" altLang="en-US" dirty="0" err="1"/>
              <a:t>masterlist</a:t>
            </a:r>
            <a:r>
              <a:rPr lang="en-US" altLang="en-US" dirty="0"/>
              <a:t>.</a:t>
            </a:r>
          </a:p>
          <a:p>
            <a:endParaRPr lang="en-US" altLang="en-US" dirty="0"/>
          </a:p>
          <a:p>
            <a:r>
              <a:rPr lang="en-US" altLang="en-US" dirty="0"/>
              <a:t>Each patient is considered one unit.</a:t>
            </a:r>
          </a:p>
          <a:p>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B0928EC-CC51-4AFD-BD79-4CB7391297BC}" type="slidenum">
              <a:rPr lang="en-US" altLang="en-US" smtClean="0"/>
              <a:pPr/>
              <a:t>29</a:t>
            </a:fld>
            <a:endParaRPr lang="en-US" altLang="en-US"/>
          </a:p>
        </p:txBody>
      </p:sp>
    </p:spTree>
    <p:extLst>
      <p:ext uri="{BB962C8B-B14F-4D97-AF65-F5344CB8AC3E}">
        <p14:creationId xmlns:p14="http://schemas.microsoft.com/office/powerpoint/2010/main" val="67564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DQC is conducted ideally every quarter or at least once a year (to validate annual data).</a:t>
            </a:r>
          </a:p>
          <a:p>
            <a:endParaRPr lang="en-US" altLang="en-US" dirty="0"/>
          </a:p>
          <a:p>
            <a:r>
              <a:rPr lang="en-US" altLang="en-US" dirty="0"/>
              <a:t>Although availability and timeliness of data are also attributes of data quality, these two are best assessed under actual field conditions or during monitoring visits.  For DQC conducted as a workshop, only three attributes will be assessed– completeness, accuracy and consistency.</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81FFD08-AF1A-4834-A4C8-9D1AD2791844}" type="slidenum">
              <a:rPr lang="en-US" altLang="en-US" smtClean="0"/>
              <a:pPr/>
              <a:t>3</a:t>
            </a:fld>
            <a:endParaRPr lang="en-US" altLang="en-US"/>
          </a:p>
        </p:txBody>
      </p:sp>
    </p:spTree>
    <p:extLst>
      <p:ext uri="{BB962C8B-B14F-4D97-AF65-F5344CB8AC3E}">
        <p14:creationId xmlns:p14="http://schemas.microsoft.com/office/powerpoint/2010/main" val="1602371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is the DQC Form to be used in this exercise.</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3836DBE-52D1-4117-B032-FB1B3F0B2498}" type="slidenum">
              <a:rPr lang="en-US" altLang="en-US" smtClean="0"/>
              <a:pPr/>
              <a:t>30</a:t>
            </a:fld>
            <a:endParaRPr lang="en-US" altLang="en-US"/>
          </a:p>
        </p:txBody>
      </p:sp>
    </p:spTree>
    <p:extLst>
      <p:ext uri="{BB962C8B-B14F-4D97-AF65-F5344CB8AC3E}">
        <p14:creationId xmlns:p14="http://schemas.microsoft.com/office/powerpoint/2010/main" val="961641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31</a:t>
            </a:fld>
            <a:endParaRPr lang="en-US"/>
          </a:p>
        </p:txBody>
      </p:sp>
    </p:spTree>
    <p:extLst>
      <p:ext uri="{BB962C8B-B14F-4D97-AF65-F5344CB8AC3E}">
        <p14:creationId xmlns:p14="http://schemas.microsoft.com/office/powerpoint/2010/main" val="1215951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32</a:t>
            </a:fld>
            <a:endParaRPr lang="en-US"/>
          </a:p>
        </p:txBody>
      </p:sp>
    </p:spTree>
    <p:extLst>
      <p:ext uri="{BB962C8B-B14F-4D97-AF65-F5344CB8AC3E}">
        <p14:creationId xmlns:p14="http://schemas.microsoft.com/office/powerpoint/2010/main" val="1428149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timeliness—discuss when to “lock” system for generating quarterly reports (e.g., lock within 2</a:t>
            </a:r>
            <a:r>
              <a:rPr lang="en-US" baseline="30000" dirty="0"/>
              <a:t>nd</a:t>
            </a:r>
            <a:r>
              <a:rPr lang="en-US" dirty="0"/>
              <a:t> week of the first</a:t>
            </a:r>
            <a:r>
              <a:rPr lang="en-US" baseline="0" dirty="0"/>
              <a:t> month)</a:t>
            </a:r>
          </a:p>
          <a:p>
            <a:endParaRPr lang="en-US" dirty="0"/>
          </a:p>
        </p:txBody>
      </p:sp>
      <p:sp>
        <p:nvSpPr>
          <p:cNvPr id="4" name="Slide Number Placeholder 3"/>
          <p:cNvSpPr>
            <a:spLocks noGrp="1"/>
          </p:cNvSpPr>
          <p:nvPr>
            <p:ph type="sldNum" sz="quarter" idx="10"/>
          </p:nvPr>
        </p:nvSpPr>
        <p:spPr/>
        <p:txBody>
          <a:bodyPr/>
          <a:lstStyle/>
          <a:p>
            <a:fld id="{EAB33D15-9B90-4C26-B2A3-C8A918EDF22D}" type="slidenum">
              <a:rPr lang="en-US" smtClean="0"/>
              <a:t>33</a:t>
            </a:fld>
            <a:endParaRPr lang="en-US"/>
          </a:p>
        </p:txBody>
      </p:sp>
    </p:spTree>
    <p:extLst>
      <p:ext uri="{BB962C8B-B14F-4D97-AF65-F5344CB8AC3E}">
        <p14:creationId xmlns:p14="http://schemas.microsoft.com/office/powerpoint/2010/main" val="946896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34</a:t>
            </a:fld>
            <a:endParaRPr lang="en-US"/>
          </a:p>
        </p:txBody>
      </p:sp>
    </p:spTree>
    <p:extLst>
      <p:ext uri="{BB962C8B-B14F-4D97-AF65-F5344CB8AC3E}">
        <p14:creationId xmlns:p14="http://schemas.microsoft.com/office/powerpoint/2010/main" val="127489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Based on the case definitions, check accuracy of classification by anatomic site based on the above criteria.</a:t>
            </a:r>
          </a:p>
          <a:p>
            <a:pPr>
              <a:defRPr/>
            </a:pPr>
            <a:endParaRPr lang="en-US" dirty="0"/>
          </a:p>
          <a:p>
            <a:pPr>
              <a:defRPr/>
            </a:pPr>
            <a:r>
              <a:rPr lang="en-US" dirty="0"/>
              <a:t>Notes:  </a:t>
            </a:r>
          </a:p>
          <a:p>
            <a:pPr marL="171450" indent="-171450">
              <a:buFont typeface="Arial" panose="020B0604020202020204" pitchFamily="34" charset="0"/>
              <a:buChar char="•"/>
              <a:defRPr/>
            </a:pPr>
            <a:r>
              <a:rPr lang="en-US" dirty="0"/>
              <a:t>The general guideline here is to find the basis for classifying patient as PTB or EPTB.  </a:t>
            </a:r>
          </a:p>
          <a:p>
            <a:pPr marL="171450" indent="-171450">
              <a:buFont typeface="Arial" panose="020B0604020202020204" pitchFamily="34" charset="0"/>
              <a:buChar char="•"/>
              <a:defRPr/>
            </a:pPr>
            <a:r>
              <a:rPr lang="en-US" dirty="0"/>
              <a:t>Hence, if classified as EPTB, identify the basis by checking </a:t>
            </a:r>
            <a:r>
              <a:rPr lang="en-US" dirty="0" err="1"/>
              <a:t>Xpert</a:t>
            </a:r>
            <a:r>
              <a:rPr lang="en-US" dirty="0"/>
              <a:t> for </a:t>
            </a:r>
            <a:r>
              <a:rPr lang="en-US" dirty="0" err="1"/>
              <a:t>extrapulmonary</a:t>
            </a:r>
            <a:r>
              <a:rPr lang="en-US" dirty="0"/>
              <a:t> specimen, or by checking other diagnostic exams.  However, note that EPTB may be diagnosed by clinical grounds alone, especially in far-flung areas.  In this case, there might not be any evidence documented in the treatment card.  Just make sure it is not a case of pulmonary TB (i.e., positive DSSM or positive Chest </a:t>
            </a:r>
            <a:r>
              <a:rPr lang="en-US" dirty="0" err="1"/>
              <a:t>Xray</a:t>
            </a:r>
            <a:r>
              <a:rPr lang="en-US" dirty="0"/>
              <a:t>).</a:t>
            </a:r>
          </a:p>
          <a:p>
            <a:pPr marL="171450" indent="-171450">
              <a:buFont typeface="Arial" panose="020B0604020202020204" pitchFamily="34" charset="0"/>
              <a:buChar char="•"/>
              <a:defRPr/>
            </a:pPr>
            <a:r>
              <a:rPr lang="en-US" dirty="0"/>
              <a:t>If PTB, determine basis for PTB---either DSSM or chest </a:t>
            </a:r>
            <a:r>
              <a:rPr lang="en-US" dirty="0" err="1"/>
              <a:t>Xray</a:t>
            </a:r>
            <a:r>
              <a:rPr lang="en-US" dirty="0"/>
              <a:t> or 3/5 criteria for children.</a:t>
            </a:r>
          </a:p>
          <a:p>
            <a:pPr marL="171450" indent="-171450">
              <a:buFont typeface="Arial" panose="020B0604020202020204" pitchFamily="34" charset="0"/>
              <a:buChar char="•"/>
              <a:defRPr/>
            </a:pPr>
            <a:r>
              <a:rPr lang="en-US" dirty="0"/>
              <a:t>Note the guideline if patient has both PTB and EPTB.</a:t>
            </a:r>
          </a:p>
          <a:p>
            <a:pPr>
              <a:defRPr/>
            </a:pPr>
            <a:endParaRPr lang="en-US" dirty="0"/>
          </a:p>
          <a:p>
            <a:pPr>
              <a:defRPr/>
            </a:pP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D35F84E-FE16-49A6-B39E-FF16776A4B69}" type="slidenum">
              <a:rPr lang="en-US" altLang="en-US" smtClean="0"/>
              <a:pPr/>
              <a:t>35</a:t>
            </a:fld>
            <a:endParaRPr lang="en-US" altLang="en-US"/>
          </a:p>
        </p:txBody>
      </p:sp>
    </p:spTree>
    <p:extLst>
      <p:ext uri="{BB962C8B-B14F-4D97-AF65-F5344CB8AC3E}">
        <p14:creationId xmlns:p14="http://schemas.microsoft.com/office/powerpoint/2010/main" val="3218767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an illustration of what to check to assess accuracy of classification.  Arrows in this treatment card illustrate the items shown in the previous slide.</a:t>
            </a:r>
          </a:p>
          <a:p>
            <a:endParaRPr lang="en-US" altLang="en-US" dirty="0"/>
          </a:p>
          <a:p>
            <a:r>
              <a:rPr lang="en-US" altLang="en-US" dirty="0"/>
              <a:t>The red arrow indicates what is being checked (i.e., classification of TB) and the yellow arrows indicate the information to be checked or validated as basis for the classification.</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40E5E6E-7354-4663-8F39-FFBCCA708C99}" type="slidenum">
              <a:rPr lang="en-US" altLang="en-US" smtClean="0"/>
              <a:pPr/>
              <a:t>36</a:t>
            </a:fld>
            <a:endParaRPr lang="en-US" altLang="en-US"/>
          </a:p>
        </p:txBody>
      </p:sp>
    </p:spTree>
    <p:extLst>
      <p:ext uri="{BB962C8B-B14F-4D97-AF65-F5344CB8AC3E}">
        <p14:creationId xmlns:p14="http://schemas.microsoft.com/office/powerpoint/2010/main" val="930225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685800" y="4400549"/>
            <a:ext cx="5486400" cy="428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an illustration of what to check to assess accuracy of classification </a:t>
            </a:r>
            <a:r>
              <a:rPr lang="en-US" altLang="en-US" b="1" dirty="0"/>
              <a:t>for children using the 3/5 diagnostic criteria.</a:t>
            </a:r>
            <a:r>
              <a:rPr lang="en-US" altLang="en-US" dirty="0"/>
              <a:t>  This is applicable for children with pulmonary TB symptoms.</a:t>
            </a:r>
          </a:p>
          <a:p>
            <a:endParaRPr lang="en-US" altLang="en-US" dirty="0"/>
          </a:p>
          <a:p>
            <a:r>
              <a:rPr lang="en-US" altLang="en-US" dirty="0"/>
              <a:t>The red arrow indicates what is being checked (i.e., classification of TB) and the yellow arrows indicate the information to be checked or validated as basis for the classification.  The five arrows here represent the five criterion for diagnosing TB in children.</a:t>
            </a:r>
          </a:p>
          <a:p>
            <a:pPr marL="628650" lvl="1" indent="-171450">
              <a:buFontTx/>
              <a:buChar char="•"/>
            </a:pPr>
            <a:r>
              <a:rPr lang="en-US" altLang="en-US" dirty="0"/>
              <a:t>Exposure to a known TB case may be obtained by contact tracing or if patient was initially brought in for contact screening</a:t>
            </a:r>
          </a:p>
          <a:p>
            <a:pPr marL="628650" lvl="1" indent="-171450">
              <a:buFontTx/>
              <a:buChar char="•"/>
            </a:pPr>
            <a:r>
              <a:rPr lang="en-US" altLang="en-US" dirty="0"/>
              <a:t>For patient to be labelled as “positive for clinical symptoms”, he/she must fulfill 3/6 clinical criterion:</a:t>
            </a:r>
          </a:p>
          <a:p>
            <a:pPr marL="1143000" lvl="2" indent="-228600">
              <a:buFont typeface="Calibri Light" panose="020F0302020204030204" pitchFamily="34" charset="0"/>
              <a:buAutoNum type="arabicPeriod"/>
            </a:pPr>
            <a:r>
              <a:rPr lang="en-US" altLang="en-US" dirty="0"/>
              <a:t>Unexplained fever, two weeks</a:t>
            </a:r>
          </a:p>
          <a:p>
            <a:pPr marL="1143000" lvl="2" indent="-228600">
              <a:buFont typeface="Calibri Light" panose="020F0302020204030204" pitchFamily="34" charset="0"/>
              <a:buAutoNum type="arabicPeriod"/>
            </a:pPr>
            <a:r>
              <a:rPr lang="en-US" altLang="en-US" dirty="0"/>
              <a:t>Unexplained cough/wheezing, two weeks</a:t>
            </a:r>
          </a:p>
          <a:p>
            <a:pPr marL="1143000" lvl="2" indent="-228600">
              <a:buFont typeface="Calibri Light" panose="020F0302020204030204" pitchFamily="34" charset="0"/>
              <a:buAutoNum type="arabicPeriod"/>
            </a:pPr>
            <a:r>
              <a:rPr lang="en-US" altLang="en-US" dirty="0"/>
              <a:t>Unimproved general well-being (fatigue, reduced playfulness, lethargy)</a:t>
            </a:r>
          </a:p>
          <a:p>
            <a:pPr marL="1143000" lvl="2" indent="-228600">
              <a:buFont typeface="Calibri Light" panose="020F0302020204030204" pitchFamily="34" charset="0"/>
              <a:buAutoNum type="arabicPeriod"/>
            </a:pPr>
            <a:r>
              <a:rPr lang="en-US" altLang="en-US" dirty="0"/>
              <a:t>Poor appetite (weight loss, weight faltering, failure to gain weight)</a:t>
            </a:r>
          </a:p>
          <a:p>
            <a:pPr marL="1143000" lvl="2" indent="-228600">
              <a:buFont typeface="Calibri Light" panose="020F0302020204030204" pitchFamily="34" charset="0"/>
              <a:buAutoNum type="arabicPeriod"/>
            </a:pPr>
            <a:r>
              <a:rPr lang="en-US" altLang="en-US" dirty="0"/>
              <a:t>Failure to respond to two weeks of appropriate antibiotic therapy (not reflected here but may be indicated in Remarks column at the  back of the form)</a:t>
            </a:r>
          </a:p>
          <a:p>
            <a:pPr marL="1143000" lvl="2" indent="-228600">
              <a:buFont typeface="Calibri Light" panose="020F0302020204030204" pitchFamily="34" charset="0"/>
              <a:buAutoNum type="arabicPeriod"/>
            </a:pPr>
            <a:r>
              <a:rPr lang="en-US" altLang="en-US" dirty="0"/>
              <a:t>Failure to return to previous state of health two weeks after a viral infection such as measles (not reflected here but may be indicated in the Remarks column at the back of the form)</a:t>
            </a:r>
          </a:p>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36C4213-0ECA-44B6-95C0-9D23FEA56ED9}" type="slidenum">
              <a:rPr lang="en-US" altLang="en-US" smtClean="0"/>
              <a:pPr/>
              <a:t>37</a:t>
            </a:fld>
            <a:endParaRPr lang="en-US" altLang="en-US"/>
          </a:p>
        </p:txBody>
      </p:sp>
    </p:spTree>
    <p:extLst>
      <p:ext uri="{BB962C8B-B14F-4D97-AF65-F5344CB8AC3E}">
        <p14:creationId xmlns:p14="http://schemas.microsoft.com/office/powerpoint/2010/main" val="2481542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Based on the case definitions, check accuracy of classification by bacteriologic status.</a:t>
            </a:r>
          </a:p>
          <a:p>
            <a:endParaRPr lang="en-US" altLang="en-US"/>
          </a:p>
          <a:p>
            <a:r>
              <a:rPr lang="en-US" altLang="en-US"/>
              <a:t>This is easier and more straightforward.  Confirm all bacteriologically diagnosed cases by a positve DSSM, Xpert or culture result.  If none of these are positive, the case may not be labelled bacteriologically confirmed.</a:t>
            </a:r>
          </a:p>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B45B1D7-7EDA-4291-9FE6-BAF84794FDDF}" type="slidenum">
              <a:rPr lang="en-US" altLang="en-US" smtClean="0"/>
              <a:pPr/>
              <a:t>38</a:t>
            </a:fld>
            <a:endParaRPr lang="en-US" altLang="en-US"/>
          </a:p>
        </p:txBody>
      </p:sp>
    </p:spTree>
    <p:extLst>
      <p:ext uri="{BB962C8B-B14F-4D97-AF65-F5344CB8AC3E}">
        <p14:creationId xmlns:p14="http://schemas.microsoft.com/office/powerpoint/2010/main" val="2603855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an illustration of what to check to assess accuracy of classification by bacteriologic status.  </a:t>
            </a:r>
          </a:p>
          <a:p>
            <a:endParaRPr lang="en-US" altLang="en-US" dirty="0"/>
          </a:p>
          <a:p>
            <a:r>
              <a:rPr lang="en-US" altLang="en-US" dirty="0"/>
              <a:t>The red arrow indicates what is being checked (i.e., bacteriologic status) and the yellow arrows indicate the information to be checked (i.e., DSSM, </a:t>
            </a:r>
            <a:r>
              <a:rPr lang="en-US" altLang="en-US" dirty="0" err="1"/>
              <a:t>Xpert</a:t>
            </a:r>
            <a:r>
              <a:rPr lang="en-US" altLang="en-US" dirty="0"/>
              <a:t> or culture result/s).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58304E-F71E-4590-BED5-DE31C757F1F2}" type="slidenum">
              <a:rPr lang="en-US" altLang="en-US" smtClean="0"/>
              <a:pPr/>
              <a:t>39</a:t>
            </a:fld>
            <a:endParaRPr lang="en-US" altLang="en-US"/>
          </a:p>
        </p:txBody>
      </p:sp>
    </p:spTree>
    <p:extLst>
      <p:ext uri="{BB962C8B-B14F-4D97-AF65-F5344CB8AC3E}">
        <p14:creationId xmlns:p14="http://schemas.microsoft.com/office/powerpoint/2010/main" val="3178480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B33D15-9B90-4C26-B2A3-C8A918EDF22D}" type="slidenum">
              <a:rPr lang="en-US" smtClean="0"/>
              <a:t>4</a:t>
            </a:fld>
            <a:endParaRPr lang="en-US"/>
          </a:p>
        </p:txBody>
      </p:sp>
    </p:spTree>
    <p:extLst>
      <p:ext uri="{BB962C8B-B14F-4D97-AF65-F5344CB8AC3E}">
        <p14:creationId xmlns:p14="http://schemas.microsoft.com/office/powerpoint/2010/main" val="333294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Based on the case definitions, check accuracy of the registration group. </a:t>
            </a:r>
          </a:p>
          <a:p>
            <a:pPr>
              <a:defRPr/>
            </a:pPr>
            <a:endParaRPr lang="en-US" dirty="0"/>
          </a:p>
          <a:p>
            <a:pPr>
              <a:defRPr/>
            </a:pPr>
            <a:r>
              <a:rPr lang="en-US" dirty="0"/>
              <a:t>Based on history of treatment:</a:t>
            </a:r>
          </a:p>
          <a:p>
            <a:pPr marL="171450" indent="-171450">
              <a:buFont typeface="Arial" panose="020B0604020202020204" pitchFamily="34" charset="0"/>
              <a:buChar char="•"/>
              <a:defRPr/>
            </a:pPr>
            <a:r>
              <a:rPr lang="en-US" dirty="0"/>
              <a:t>New cases should have no history of treatment or with history of treatment but less than one month.  </a:t>
            </a:r>
          </a:p>
          <a:p>
            <a:pPr marL="171450" indent="-171450">
              <a:buFont typeface="Arial" panose="020B0604020202020204" pitchFamily="34" charset="0"/>
              <a:buChar char="•"/>
              <a:defRPr/>
            </a:pPr>
            <a:r>
              <a:rPr lang="en-US" dirty="0"/>
              <a:t>All retreatment cases (relapse, TALF, TAF, PTOU) should have an indicated treatment history.</a:t>
            </a:r>
          </a:p>
          <a:p>
            <a:pPr marL="171450" indent="-171450">
              <a:buFont typeface="Arial" panose="020B0604020202020204" pitchFamily="34" charset="0"/>
              <a:buChar char="•"/>
              <a:defRPr/>
            </a:pPr>
            <a:r>
              <a:rPr lang="en-US" dirty="0"/>
              <a:t>“Others” may or may not have a treatment history (e.g., previous treatment history unknown) but does not fit into any of the registration groups.  Ideally, this should be explained in the Remarks section on the back page of the treatment card.</a:t>
            </a:r>
          </a:p>
          <a:p>
            <a:pPr marL="171450" indent="-171450">
              <a:buFont typeface="Arial" panose="020B0604020202020204" pitchFamily="34" charset="0"/>
              <a:buChar char="•"/>
              <a:defRPr/>
            </a:pPr>
            <a:endParaRPr lang="en-US" dirty="0"/>
          </a:p>
          <a:p>
            <a:pPr>
              <a:buFont typeface="Arial" panose="020B0604020202020204" pitchFamily="34" charset="0"/>
              <a:buNone/>
              <a:defRPr/>
            </a:pPr>
            <a:r>
              <a:rPr lang="en-US" dirty="0"/>
              <a:t>Correlate also the registration group with the treatment regimen given.</a:t>
            </a:r>
          </a:p>
          <a:p>
            <a:pPr marL="171450" indent="-171450">
              <a:buFont typeface="Arial" panose="020B0604020202020204" pitchFamily="34" charset="0"/>
              <a:buChar char="•"/>
              <a:defRPr/>
            </a:pPr>
            <a:r>
              <a:rPr lang="en-US" dirty="0"/>
              <a:t>New cases should receive Category I or Ia.</a:t>
            </a:r>
          </a:p>
          <a:p>
            <a:pPr marL="171450" indent="-171450">
              <a:buFont typeface="Arial" panose="020B0604020202020204" pitchFamily="34" charset="0"/>
              <a:buChar char="•"/>
              <a:defRPr/>
            </a:pPr>
            <a:r>
              <a:rPr lang="en-US" dirty="0"/>
              <a:t>Retreatment and Other cases should receive Category II or Category </a:t>
            </a:r>
            <a:r>
              <a:rPr lang="en-US" dirty="0" err="1">
                <a:highlight>
                  <a:srgbClr val="FFFF00"/>
                </a:highlight>
              </a:rPr>
              <a:t>Iia</a:t>
            </a:r>
            <a:r>
              <a:rPr lang="en-US" dirty="0">
                <a:highlight>
                  <a:srgbClr val="FFFF00"/>
                </a:highlight>
              </a:rPr>
              <a:t>.</a:t>
            </a:r>
          </a:p>
          <a:p>
            <a:pPr>
              <a:defRPr/>
            </a:pPr>
            <a:endParaRPr lang="en-US" dirty="0"/>
          </a:p>
          <a:p>
            <a:pPr>
              <a:defRPr/>
            </a:pPr>
            <a:endParaRPr 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B1A2601-B19D-43BD-BA7E-3F0391107F89}" type="slidenum">
              <a:rPr lang="en-US" altLang="en-US" smtClean="0"/>
              <a:pPr/>
              <a:t>40</a:t>
            </a:fld>
            <a:endParaRPr lang="en-US" altLang="en-US"/>
          </a:p>
        </p:txBody>
      </p:sp>
    </p:spTree>
    <p:extLst>
      <p:ext uri="{BB962C8B-B14F-4D97-AF65-F5344CB8AC3E}">
        <p14:creationId xmlns:p14="http://schemas.microsoft.com/office/powerpoint/2010/main" val="4247499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an illustration of what to check to assess accuracy of registration group.  </a:t>
            </a:r>
          </a:p>
          <a:p>
            <a:endParaRPr lang="en-US" altLang="en-US" dirty="0"/>
          </a:p>
          <a:p>
            <a:r>
              <a:rPr lang="en-US" altLang="en-US" dirty="0"/>
              <a:t>The red arrow indicates what is being checked (i.e., registration group) and the yellow arrows indicate the information to be checked (i.e., history of treatment and correlation with treatment regimen given).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632C738-47DB-4D86-BF38-0DB56796B6A8}" type="slidenum">
              <a:rPr lang="en-US" altLang="en-US" smtClean="0"/>
              <a:pPr/>
              <a:t>41</a:t>
            </a:fld>
            <a:endParaRPr lang="en-US" altLang="en-US"/>
          </a:p>
        </p:txBody>
      </p:sp>
    </p:spTree>
    <p:extLst>
      <p:ext uri="{BB962C8B-B14F-4D97-AF65-F5344CB8AC3E}">
        <p14:creationId xmlns:p14="http://schemas.microsoft.com/office/powerpoint/2010/main" val="1009646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This covers cases registered one year ago OR at least six months ago, with an assigned outcome.</a:t>
            </a:r>
          </a:p>
          <a:p>
            <a:pPr>
              <a:defRPr/>
            </a:pPr>
            <a:endParaRPr lang="en-US" dirty="0"/>
          </a:p>
          <a:p>
            <a:pPr>
              <a:defRPr/>
            </a:pPr>
            <a:r>
              <a:rPr lang="en-US" dirty="0"/>
              <a:t>Notes:</a:t>
            </a:r>
          </a:p>
          <a:p>
            <a:pPr marL="171450" indent="-171450">
              <a:buFont typeface="Arial" panose="020B0604020202020204" pitchFamily="34" charset="0"/>
              <a:buChar char="•"/>
              <a:defRPr/>
            </a:pPr>
            <a:r>
              <a:rPr lang="en-US" dirty="0"/>
              <a:t>A clinically diagnosed TB case that is given an outcome of cured should be noted as inaccurate outcome.</a:t>
            </a:r>
          </a:p>
          <a:p>
            <a:pPr marL="171450" indent="-171450">
              <a:buFont typeface="Arial" panose="020B0604020202020204" pitchFamily="34" charset="0"/>
              <a:buChar char="•"/>
              <a:defRPr/>
            </a:pPr>
            <a:r>
              <a:rPr lang="en-US" dirty="0"/>
              <a:t>A cured patients should be: 1) bacteriologically confirmed at start of treatment, 2) completed entire course of treatment, 3) with negative DSSM in last month of treatment and one other follow-up during the maintenance phase.</a:t>
            </a:r>
          </a:p>
          <a:p>
            <a:pPr marL="171450" indent="-171450">
              <a:buFont typeface="Arial" panose="020B0604020202020204" pitchFamily="34" charset="0"/>
              <a:buChar char="•"/>
              <a:defRPr/>
            </a:pPr>
            <a:r>
              <a:rPr lang="en-US" dirty="0"/>
              <a:t>For children (and may be applied to adults who are clinically diagnosed), check also the resolution of symptoms at the bottom half of the treatment card.</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F1A53D3-801E-4615-A981-46A95090A228}" type="slidenum">
              <a:rPr lang="en-US" altLang="en-US" smtClean="0"/>
              <a:pPr/>
              <a:t>42</a:t>
            </a:fld>
            <a:endParaRPr lang="en-US" altLang="en-US"/>
          </a:p>
        </p:txBody>
      </p:sp>
    </p:spTree>
    <p:extLst>
      <p:ext uri="{BB962C8B-B14F-4D97-AF65-F5344CB8AC3E}">
        <p14:creationId xmlns:p14="http://schemas.microsoft.com/office/powerpoint/2010/main" val="35381978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an illustration of what to check to assess accuracy of treatment outcome.  </a:t>
            </a:r>
          </a:p>
          <a:p>
            <a:endParaRPr lang="en-US" altLang="en-US" dirty="0"/>
          </a:p>
          <a:p>
            <a:r>
              <a:rPr lang="en-US" altLang="en-US" dirty="0"/>
              <a:t>The red arrow indicates what is being checked (i.e., outcome of treatment) and the yellow arrows indicate the information to be checked (i.e.,  bacteriologic status at start of treatment, DSSM follow-up, resolution of symptoms and completion of drug intake—next slide).</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C026AF1-10FD-41F4-90E3-7615359CA9C1}" type="slidenum">
              <a:rPr lang="en-US" altLang="en-US" smtClean="0"/>
              <a:pPr/>
              <a:t>43</a:t>
            </a:fld>
            <a:endParaRPr lang="en-US" altLang="en-US"/>
          </a:p>
        </p:txBody>
      </p:sp>
    </p:spTree>
    <p:extLst>
      <p:ext uri="{BB962C8B-B14F-4D97-AF65-F5344CB8AC3E}">
        <p14:creationId xmlns:p14="http://schemas.microsoft.com/office/powerpoint/2010/main" val="2309210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an illustration of what to check to assess accuracy of treatment outcome.  </a:t>
            </a:r>
          </a:p>
          <a:p>
            <a:endParaRPr lang="en-US" altLang="en-US" dirty="0"/>
          </a:p>
          <a:p>
            <a:r>
              <a:rPr lang="en-US" altLang="en-US" dirty="0"/>
              <a:t>The yellow arrows indicate the information to be checked (i.e., completion of drug intake).</a:t>
            </a:r>
          </a:p>
          <a:p>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08D74B-A12E-4A37-9A88-070C9A85F4A9}" type="slidenum">
              <a:rPr lang="en-US" altLang="en-US" smtClean="0"/>
              <a:pPr/>
              <a:t>44</a:t>
            </a:fld>
            <a:endParaRPr lang="en-US" altLang="en-US"/>
          </a:p>
        </p:txBody>
      </p:sp>
    </p:spTree>
    <p:extLst>
      <p:ext uri="{BB962C8B-B14F-4D97-AF65-F5344CB8AC3E}">
        <p14:creationId xmlns:p14="http://schemas.microsoft.com/office/powerpoint/2010/main" val="2515880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45</a:t>
            </a:fld>
            <a:endParaRPr lang="en-US"/>
          </a:p>
        </p:txBody>
      </p:sp>
    </p:spTree>
    <p:extLst>
      <p:ext uri="{BB962C8B-B14F-4D97-AF65-F5344CB8AC3E}">
        <p14:creationId xmlns:p14="http://schemas.microsoft.com/office/powerpoint/2010/main" val="9551093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5800" y="4400549"/>
            <a:ext cx="5486400" cy="3733801"/>
          </a:xfrm>
        </p:spPr>
        <p:txBody>
          <a:bodyPr/>
          <a:lstStyle/>
          <a:p>
            <a:pPr>
              <a:defRPr/>
            </a:pPr>
            <a:r>
              <a:rPr lang="en-US" dirty="0"/>
              <a:t>The second part of accuracy assessment concerns identification of DRTB suspects and determination if patients are screened for DRTB screening.</a:t>
            </a:r>
          </a:p>
          <a:p>
            <a:pPr>
              <a:defRPr/>
            </a:pPr>
            <a:endParaRPr lang="en-US" dirty="0"/>
          </a:p>
          <a:p>
            <a:pPr>
              <a:defRPr/>
            </a:pPr>
            <a:r>
              <a:rPr lang="en-US" dirty="0"/>
              <a:t>This can be checked from two data sources:</a:t>
            </a:r>
          </a:p>
          <a:p>
            <a:pPr marL="228600" indent="-228600">
              <a:buFontTx/>
              <a:buAutoNum type="arabicParenBoth"/>
              <a:defRPr/>
            </a:pPr>
            <a:r>
              <a:rPr lang="en-US" dirty="0"/>
              <a:t>Check the DRTB register if the following were screened for DRTB:</a:t>
            </a:r>
          </a:p>
          <a:p>
            <a:pPr marL="685800" lvl="1" indent="-228600">
              <a:buFont typeface="Arial" panose="020B0604020202020204" pitchFamily="34" charset="0"/>
              <a:buChar char="•"/>
              <a:defRPr/>
            </a:pPr>
            <a:r>
              <a:rPr lang="en-US" dirty="0"/>
              <a:t>all registered Category 2 patients (retreatment) </a:t>
            </a:r>
          </a:p>
          <a:p>
            <a:pPr marL="685800" lvl="1" indent="-228600">
              <a:buFont typeface="Arial" panose="020B0604020202020204" pitchFamily="34" charset="0"/>
              <a:buChar char="•"/>
              <a:defRPr/>
            </a:pPr>
            <a:r>
              <a:rPr lang="en-US" dirty="0"/>
              <a:t>All non-converters, or those with positive DSSM follow-up at three months</a:t>
            </a:r>
          </a:p>
          <a:p>
            <a:pPr marL="685800" lvl="1" indent="-228600">
              <a:buFont typeface="Arial" panose="020B0604020202020204" pitchFamily="34" charset="0"/>
              <a:buChar char="•"/>
              <a:defRPr/>
            </a:pPr>
            <a:r>
              <a:rPr lang="en-US" dirty="0"/>
              <a:t>All with treatment outcome of failed</a:t>
            </a:r>
          </a:p>
          <a:p>
            <a:pPr marL="228600" indent="-228600">
              <a:buFontTx/>
              <a:buAutoNum type="arabicParenBoth"/>
              <a:defRPr/>
            </a:pPr>
            <a:r>
              <a:rPr lang="en-US" dirty="0"/>
              <a:t>Check the Presumptive TB </a:t>
            </a:r>
            <a:r>
              <a:rPr lang="en-US" dirty="0" err="1"/>
              <a:t>masterlist</a:t>
            </a:r>
            <a:r>
              <a:rPr lang="en-US" dirty="0"/>
              <a:t> if all presumptive DRTB identified were screened for DRTB</a:t>
            </a:r>
          </a:p>
          <a:p>
            <a:pPr marL="228600" indent="-228600">
              <a:buFontTx/>
              <a:buAutoNum type="arabicParenBoth"/>
              <a:defRPr/>
            </a:pPr>
            <a:endParaRPr lang="en-US" dirty="0"/>
          </a:p>
          <a:p>
            <a:pPr>
              <a:defRPr/>
            </a:pPr>
            <a:r>
              <a:rPr lang="en-US" b="1" dirty="0"/>
              <a:t>IMPORTANT NOTE: </a:t>
            </a:r>
            <a:r>
              <a:rPr lang="en-US" dirty="0"/>
              <a:t>The definition of successfully screened for DRTB is that patient must have a documented </a:t>
            </a:r>
            <a:r>
              <a:rPr lang="en-US" dirty="0" err="1"/>
              <a:t>Xpert</a:t>
            </a:r>
            <a:r>
              <a:rPr lang="en-US" dirty="0"/>
              <a:t> result which is recorded in the DSTB register or in the presumptive </a:t>
            </a:r>
            <a:r>
              <a:rPr lang="en-US" dirty="0" err="1"/>
              <a:t>masterlist</a:t>
            </a:r>
            <a:r>
              <a:rPr lang="en-US" dirty="0"/>
              <a:t>.  If there is a note in the Remarks column that patient was referred but there is no </a:t>
            </a:r>
            <a:r>
              <a:rPr lang="en-US" dirty="0" err="1"/>
              <a:t>Xpert</a:t>
            </a:r>
            <a:r>
              <a:rPr lang="en-US" dirty="0"/>
              <a:t> result, this does not count as successful referral.  Indicate in the remarks of the DQC form if this is the case to signify need to strengthen feedback mechanisms between DOTS facilities and </a:t>
            </a:r>
            <a:r>
              <a:rPr lang="en-US" dirty="0" err="1"/>
              <a:t>Xpert</a:t>
            </a:r>
            <a:r>
              <a:rPr lang="en-US" dirty="0"/>
              <a:t> sites/PMDT TCs.</a:t>
            </a:r>
          </a:p>
          <a:p>
            <a:pPr>
              <a:defRPr/>
            </a:pPr>
            <a:endParaRPr lang="en-US" dirty="0"/>
          </a:p>
          <a:p>
            <a:pPr>
              <a:buFont typeface="Arial" panose="020B0604020202020204" pitchFamily="34" charset="0"/>
              <a:buNone/>
              <a:defRPr/>
            </a:pPr>
            <a:r>
              <a:rPr lang="en-US" dirty="0"/>
              <a:t>(More notes next slide)</a:t>
            </a:r>
          </a:p>
        </p:txBody>
      </p:sp>
      <p:sp>
        <p:nvSpPr>
          <p:cNvPr id="67588" name="Slide Number Placeholder 3"/>
          <p:cNvSpPr>
            <a:spLocks noGrp="1"/>
          </p:cNvSpPr>
          <p:nvPr>
            <p:ph type="sldNum" sz="quarter" idx="5"/>
          </p:nvPr>
        </p:nvSpPr>
        <p:spPr bwMode="auto">
          <a:xfrm>
            <a:off x="6172199" y="8685213"/>
            <a:ext cx="684213"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5F261F-793C-4972-88F3-A91665597848}" type="slidenum">
              <a:rPr lang="en-US" altLang="en-US" smtClean="0"/>
              <a:pPr/>
              <a:t>46</a:t>
            </a:fld>
            <a:endParaRPr lang="en-US" altLang="en-US" dirty="0"/>
          </a:p>
        </p:txBody>
      </p:sp>
    </p:spTree>
    <p:extLst>
      <p:ext uri="{BB962C8B-B14F-4D97-AF65-F5344CB8AC3E}">
        <p14:creationId xmlns:p14="http://schemas.microsoft.com/office/powerpoint/2010/main" val="40915008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47700" y="4400550"/>
            <a:ext cx="5486400" cy="4048126"/>
          </a:xfrm>
        </p:spPr>
        <p:txBody>
          <a:bodyPr/>
          <a:lstStyle/>
          <a:p>
            <a:pPr>
              <a:defRPr/>
            </a:pPr>
            <a:r>
              <a:rPr lang="en-US" b="1" u="sng" dirty="0"/>
              <a:t>FROM THE DSTB REGISTER:</a:t>
            </a:r>
          </a:p>
          <a:p>
            <a:pPr marL="171450" indent="-171450">
              <a:buFont typeface="Arial" panose="020B0604020202020204" pitchFamily="34" charset="0"/>
              <a:buChar char="•"/>
              <a:defRPr/>
            </a:pPr>
            <a:r>
              <a:rPr lang="en-US" dirty="0"/>
              <a:t>Ask participants to count the following:</a:t>
            </a:r>
          </a:p>
          <a:p>
            <a:pPr marL="628650" lvl="1" indent="-171450">
              <a:buFont typeface="Arial" panose="020B0604020202020204" pitchFamily="34" charset="0"/>
              <a:buChar char="•"/>
              <a:defRPr/>
            </a:pPr>
            <a:r>
              <a:rPr lang="en-US" dirty="0"/>
              <a:t>all retreatment (i.e., relapse, TALF, TAF, PTOU, Other) cases registered for the period (from Column 11)</a:t>
            </a:r>
          </a:p>
          <a:p>
            <a:pPr marL="628650" lvl="1" indent="-171450">
              <a:buFont typeface="Arial" panose="020B0604020202020204" pitchFamily="34" charset="0"/>
              <a:buChar char="•"/>
              <a:defRPr/>
            </a:pPr>
            <a:r>
              <a:rPr lang="en-US" dirty="0"/>
              <a:t>All cases with positive sputum follow-up at 3</a:t>
            </a:r>
            <a:r>
              <a:rPr lang="en-US" baseline="30000" dirty="0"/>
              <a:t>rd</a:t>
            </a:r>
            <a:r>
              <a:rPr lang="en-US" dirty="0"/>
              <a:t> month of treatment (from column 14, 3</a:t>
            </a:r>
            <a:r>
              <a:rPr lang="en-US" baseline="30000" dirty="0"/>
              <a:t>rd</a:t>
            </a:r>
            <a:r>
              <a:rPr lang="en-US" dirty="0"/>
              <a:t> month)</a:t>
            </a:r>
          </a:p>
          <a:p>
            <a:pPr marL="628650" lvl="1" indent="-171450">
              <a:buFont typeface="Arial" panose="020B0604020202020204" pitchFamily="34" charset="0"/>
              <a:buChar char="•"/>
              <a:defRPr/>
            </a:pPr>
            <a:r>
              <a:rPr lang="en-US" dirty="0"/>
              <a:t>All cases with “failed” treatment outcome (from Column 15)</a:t>
            </a:r>
          </a:p>
          <a:p>
            <a:pPr marL="171450" indent="-171450">
              <a:buFont typeface="Arial" panose="020B0604020202020204" pitchFamily="34" charset="0"/>
              <a:buChar char="•"/>
              <a:defRPr/>
            </a:pPr>
            <a:r>
              <a:rPr lang="en-US" dirty="0"/>
              <a:t>For each patient above, determine if referral for DRTB screening was done.  </a:t>
            </a:r>
          </a:p>
          <a:p>
            <a:pPr marL="628650" lvl="1" indent="-171450">
              <a:buFont typeface="Arial" panose="020B0604020202020204" pitchFamily="34" charset="0"/>
              <a:buChar char="•"/>
              <a:defRPr/>
            </a:pPr>
            <a:r>
              <a:rPr lang="en-US" dirty="0"/>
              <a:t>Check if all retreatment cases (Cat 2) have an </a:t>
            </a:r>
            <a:r>
              <a:rPr lang="en-US" dirty="0" err="1"/>
              <a:t>Xpert</a:t>
            </a:r>
            <a:r>
              <a:rPr lang="en-US" dirty="0"/>
              <a:t> result recorded in the TB register.  An </a:t>
            </a:r>
            <a:r>
              <a:rPr lang="en-US" dirty="0" err="1"/>
              <a:t>Xpert</a:t>
            </a:r>
            <a:r>
              <a:rPr lang="en-US" dirty="0"/>
              <a:t> result showing MTB not detected (meaning it was diagnosed clinically) or MTB detected, rifampicin susceptible means the patient was screened for DRTB before treatment.</a:t>
            </a:r>
          </a:p>
          <a:p>
            <a:pPr marL="628650" lvl="1" indent="-171450">
              <a:buFont typeface="Arial" panose="020B0604020202020204" pitchFamily="34" charset="0"/>
              <a:buChar char="•"/>
              <a:defRPr/>
            </a:pPr>
            <a:r>
              <a:rPr lang="en-US" dirty="0"/>
              <a:t>If there is no </a:t>
            </a:r>
            <a:r>
              <a:rPr lang="en-US" dirty="0" err="1"/>
              <a:t>Xpert</a:t>
            </a:r>
            <a:r>
              <a:rPr lang="en-US" dirty="0"/>
              <a:t> result nor note in the Remarks column, look for the name of the patient in the Presumptive TB </a:t>
            </a:r>
            <a:r>
              <a:rPr lang="en-US" dirty="0" err="1"/>
              <a:t>masterlist</a:t>
            </a:r>
            <a:r>
              <a:rPr lang="en-US" dirty="0"/>
              <a:t> and check also if there is an </a:t>
            </a:r>
            <a:r>
              <a:rPr lang="en-US" dirty="0" err="1"/>
              <a:t>Xpert</a:t>
            </a:r>
            <a:r>
              <a:rPr lang="en-US" dirty="0"/>
              <a:t> result recorded.</a:t>
            </a:r>
          </a:p>
          <a:p>
            <a:pPr>
              <a:buFont typeface="Arial" panose="020B0604020202020204" pitchFamily="34" charset="0"/>
              <a:buNone/>
              <a:defRPr/>
            </a:pPr>
            <a:endParaRPr lang="en-US" dirty="0"/>
          </a:p>
          <a:p>
            <a:pPr>
              <a:defRPr/>
            </a:pPr>
            <a:r>
              <a:rPr lang="en-US" b="1" u="sng" dirty="0"/>
              <a:t>FROM THE PRESUMPTIVE TB MASTERLIST:</a:t>
            </a:r>
          </a:p>
          <a:p>
            <a:pPr marL="171450" indent="-171450">
              <a:buFont typeface="Arial" panose="020B0604020202020204" pitchFamily="34" charset="0"/>
              <a:buChar char="•"/>
              <a:defRPr/>
            </a:pPr>
            <a:r>
              <a:rPr lang="en-US" dirty="0"/>
              <a:t>Ask them to count all identified Presumptive DRTB by looking at Column 12.</a:t>
            </a:r>
          </a:p>
          <a:p>
            <a:pPr marL="171450" indent="-171450">
              <a:buFont typeface="Arial" panose="020B0604020202020204" pitchFamily="34" charset="0"/>
              <a:buChar char="•"/>
              <a:defRPr/>
            </a:pPr>
            <a:r>
              <a:rPr lang="en-US" dirty="0"/>
              <a:t>For each patient identified as DRTB, determine if referral for DRTB screening was done.  </a:t>
            </a:r>
          </a:p>
          <a:p>
            <a:pPr marL="628650" lvl="1" indent="-171450">
              <a:buFont typeface="Arial" panose="020B0604020202020204" pitchFamily="34" charset="0"/>
              <a:buChar char="•"/>
              <a:defRPr/>
            </a:pPr>
            <a:r>
              <a:rPr lang="en-US" dirty="0"/>
              <a:t>Check if there is an </a:t>
            </a:r>
            <a:r>
              <a:rPr lang="en-US" dirty="0" err="1"/>
              <a:t>Xpert</a:t>
            </a:r>
            <a:r>
              <a:rPr lang="en-US" dirty="0"/>
              <a:t> result recorded in Column 11</a:t>
            </a:r>
          </a:p>
          <a:p>
            <a:pPr>
              <a:buFont typeface="Arial" panose="020B0604020202020204" pitchFamily="34" charset="0"/>
              <a:buNone/>
              <a:defRPr/>
            </a:pPr>
            <a:endParaRPr lang="en-US" dirty="0"/>
          </a:p>
          <a:p>
            <a:pPr>
              <a:defRPr/>
            </a:pPr>
            <a:r>
              <a:rPr lang="en-US" dirty="0"/>
              <a:t>.</a:t>
            </a:r>
          </a:p>
          <a:p>
            <a:pPr>
              <a:defRPr/>
            </a:pPr>
            <a:endParaRPr lang="en-US" dirty="0"/>
          </a:p>
        </p:txBody>
      </p:sp>
      <p:sp>
        <p:nvSpPr>
          <p:cNvPr id="67588" name="Slide Number Placeholder 3"/>
          <p:cNvSpPr>
            <a:spLocks noGrp="1"/>
          </p:cNvSpPr>
          <p:nvPr>
            <p:ph type="sldNum" sz="quarter" idx="5"/>
          </p:nvPr>
        </p:nvSpPr>
        <p:spPr bwMode="auto">
          <a:xfrm>
            <a:off x="6172199" y="8685213"/>
            <a:ext cx="684213"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5F261F-793C-4972-88F3-A91665597848}" type="slidenum">
              <a:rPr lang="en-US" altLang="en-US" smtClean="0"/>
              <a:pPr/>
              <a:t>47</a:t>
            </a:fld>
            <a:endParaRPr lang="en-US" altLang="en-US" dirty="0"/>
          </a:p>
        </p:txBody>
      </p:sp>
    </p:spTree>
    <p:extLst>
      <p:ext uri="{BB962C8B-B14F-4D97-AF65-F5344CB8AC3E}">
        <p14:creationId xmlns:p14="http://schemas.microsoft.com/office/powerpoint/2010/main" val="502971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the DSTB Register.</a:t>
            </a:r>
          </a:p>
          <a:p>
            <a:endParaRPr lang="en-US" altLang="en-US" dirty="0"/>
          </a:p>
          <a:p>
            <a:r>
              <a:rPr lang="en-US" altLang="en-US" dirty="0"/>
              <a:t>Count retreatment from the column on registration group.  Determine how many of these retreatment cases were referred for DRTB screening by looking at the Remarks column.</a:t>
            </a:r>
          </a:p>
          <a:p>
            <a:endParaRPr lang="en-US" altLang="en-US" dirty="0"/>
          </a:p>
          <a:p>
            <a:r>
              <a:rPr lang="en-US" altLang="en-US" dirty="0"/>
              <a:t>(Note: If patient is a retreatment and trans-in case, referral for DRTB screening should still be documented in the Remarks column even if done by the referring facility.  But this patient will not appear in the presumptive TB </a:t>
            </a:r>
            <a:r>
              <a:rPr lang="en-US" altLang="en-US" dirty="0" err="1"/>
              <a:t>masterlist</a:t>
            </a:r>
            <a:r>
              <a:rPr lang="en-US" altLang="en-US" dirty="0"/>
              <a:t>.  In case it is not indicated, you may count him/her as not referred, and for verification later with your partner RHU--owner of the register).</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6CDBE87-46A9-4ACC-8124-9361904D64F7}" type="slidenum">
              <a:rPr lang="en-US" altLang="en-US" smtClean="0"/>
              <a:pPr/>
              <a:t>48</a:t>
            </a:fld>
            <a:endParaRPr lang="en-US" altLang="en-US"/>
          </a:p>
        </p:txBody>
      </p:sp>
    </p:spTree>
    <p:extLst>
      <p:ext uri="{BB962C8B-B14F-4D97-AF65-F5344CB8AC3E}">
        <p14:creationId xmlns:p14="http://schemas.microsoft.com/office/powerpoint/2010/main" val="18319008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the DS TB Register.</a:t>
            </a:r>
          </a:p>
          <a:p>
            <a:endParaRPr lang="en-US" altLang="en-US" dirty="0"/>
          </a:p>
          <a:p>
            <a:r>
              <a:rPr lang="en-US" altLang="en-US" dirty="0"/>
              <a:t>Count retreatment from the column on registration group.  Determine how many of these retreatment cases were referred for DRTB screening by looking at the Remarks column.</a:t>
            </a:r>
          </a:p>
          <a:p>
            <a:endParaRPr lang="en-US" altLang="en-US" dirty="0"/>
          </a:p>
          <a:p>
            <a:r>
              <a:rPr lang="en-US" altLang="en-US" dirty="0"/>
              <a:t>(Note: If the patient is a retreatment and trans-in case, referral for DRTB screening should still be documented in the Remarks column even if done by the referring facility.  But this patient will not appear in the presumptive TB </a:t>
            </a:r>
            <a:r>
              <a:rPr lang="en-US" altLang="en-US" dirty="0" err="1"/>
              <a:t>masterlist</a:t>
            </a:r>
            <a:r>
              <a:rPr lang="en-US" altLang="en-US" dirty="0"/>
              <a:t>.  In case it is not indicated, you may count him/her as not referred, and for verification later with your partner RHU--owner of the register).</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6CDBE87-46A9-4ACC-8124-9361904D64F7}" type="slidenum">
              <a:rPr lang="en-US" altLang="en-US" smtClean="0"/>
              <a:pPr/>
              <a:t>49</a:t>
            </a:fld>
            <a:endParaRPr lang="en-US" altLang="en-US"/>
          </a:p>
        </p:txBody>
      </p:sp>
    </p:spTree>
    <p:extLst>
      <p:ext uri="{BB962C8B-B14F-4D97-AF65-F5344CB8AC3E}">
        <p14:creationId xmlns:p14="http://schemas.microsoft.com/office/powerpoint/2010/main" val="3262198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5</a:t>
            </a:fld>
            <a:endParaRPr lang="en-US"/>
          </a:p>
        </p:txBody>
      </p:sp>
    </p:spTree>
    <p:extLst>
      <p:ext uri="{BB962C8B-B14F-4D97-AF65-F5344CB8AC3E}">
        <p14:creationId xmlns:p14="http://schemas.microsoft.com/office/powerpoint/2010/main" val="1466370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50</a:t>
            </a:fld>
            <a:endParaRPr lang="en-US"/>
          </a:p>
        </p:txBody>
      </p:sp>
    </p:spTree>
    <p:extLst>
      <p:ext uri="{BB962C8B-B14F-4D97-AF65-F5344CB8AC3E}">
        <p14:creationId xmlns:p14="http://schemas.microsoft.com/office/powerpoint/2010/main" val="23515184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referral for DRTB screening is not documented in the Remarks column of the TB register, cross check in the Presumptive TB </a:t>
            </a:r>
            <a:r>
              <a:rPr lang="en-US" altLang="en-US" dirty="0" err="1"/>
              <a:t>masterlist</a:t>
            </a:r>
            <a:r>
              <a:rPr lang="en-US" altLang="en-US" dirty="0"/>
              <a:t>.</a:t>
            </a:r>
          </a:p>
          <a:p>
            <a:endParaRPr lang="en-US" altLang="en-US" dirty="0"/>
          </a:p>
          <a:p>
            <a:r>
              <a:rPr lang="en-US" altLang="en-US" dirty="0"/>
              <a:t>Look for the name of the retreatment case in the Presumptive TB </a:t>
            </a:r>
            <a:r>
              <a:rPr lang="en-US" altLang="en-US" dirty="0" err="1"/>
              <a:t>masterlist</a:t>
            </a:r>
            <a:r>
              <a:rPr lang="en-US" altLang="en-US" dirty="0"/>
              <a:t>.  If located, look at the column on “Presumptive DRTB” and also in the Remarks column to determine if patient was identified as DRTB and referred.</a:t>
            </a:r>
          </a:p>
          <a:p>
            <a:endParaRPr lang="en-US" altLang="en-US" dirty="0"/>
          </a:p>
          <a:p>
            <a:r>
              <a:rPr lang="en-US" altLang="en-US" dirty="0"/>
              <a:t>For presumptive DRTB not registered into treatment, check if </a:t>
            </a:r>
            <a:r>
              <a:rPr lang="en-US" altLang="en-US" dirty="0" err="1"/>
              <a:t>Xpert</a:t>
            </a:r>
            <a:r>
              <a:rPr lang="en-US" altLang="en-US" dirty="0"/>
              <a:t> result is available or if referral is indicated in the Remarks column.</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F4D5709-5B66-4A7D-B831-06426FC765C9}" type="slidenum">
              <a:rPr lang="en-US" altLang="en-US" smtClean="0"/>
              <a:pPr/>
              <a:t>51</a:t>
            </a:fld>
            <a:endParaRPr lang="en-US" altLang="en-US"/>
          </a:p>
        </p:txBody>
      </p:sp>
    </p:spTree>
    <p:extLst>
      <p:ext uri="{BB962C8B-B14F-4D97-AF65-F5344CB8AC3E}">
        <p14:creationId xmlns:p14="http://schemas.microsoft.com/office/powerpoint/2010/main" val="11837759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is an example of the accomplished DQC Form B.</a:t>
            </a:r>
          </a:p>
          <a:p>
            <a:endParaRPr lang="en-US" altLang="en-US"/>
          </a:p>
          <a:p>
            <a:r>
              <a:rPr lang="en-US" altLang="en-US"/>
              <a:t>Emphasize the use of numbers instead of mere checking.</a:t>
            </a:r>
          </a:p>
          <a:p>
            <a:endParaRPr lang="en-US" altLang="en-US"/>
          </a:p>
          <a:p>
            <a:r>
              <a:rPr lang="en-US" altLang="en-US"/>
              <a:t>Conclusions at the bottom should summarize the findings.</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C09DEAD-813F-44D6-A54E-AD77AF4CAE22}" type="slidenum">
              <a:rPr lang="en-US" altLang="en-US" smtClean="0"/>
              <a:pPr/>
              <a:t>52</a:t>
            </a:fld>
            <a:endParaRPr lang="en-US" altLang="en-US"/>
          </a:p>
        </p:txBody>
      </p:sp>
    </p:spTree>
    <p:extLst>
      <p:ext uri="{BB962C8B-B14F-4D97-AF65-F5344CB8AC3E}">
        <p14:creationId xmlns:p14="http://schemas.microsoft.com/office/powerpoint/2010/main" val="224652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53</a:t>
            </a:fld>
            <a:endParaRPr lang="en-US"/>
          </a:p>
        </p:txBody>
      </p:sp>
    </p:spTree>
    <p:extLst>
      <p:ext uri="{BB962C8B-B14F-4D97-AF65-F5344CB8AC3E}">
        <p14:creationId xmlns:p14="http://schemas.microsoft.com/office/powerpoint/2010/main" val="5656495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54</a:t>
            </a:fld>
            <a:endParaRPr lang="en-US"/>
          </a:p>
        </p:txBody>
      </p:sp>
    </p:spTree>
    <p:extLst>
      <p:ext uri="{BB962C8B-B14F-4D97-AF65-F5344CB8AC3E}">
        <p14:creationId xmlns:p14="http://schemas.microsoft.com/office/powerpoint/2010/main" val="30735454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timeliness—discuss when to “lock” system for generating quarterly reports (e.g., lock within 2</a:t>
            </a:r>
            <a:r>
              <a:rPr lang="en-US" baseline="30000" dirty="0"/>
              <a:t>nd</a:t>
            </a:r>
            <a:r>
              <a:rPr lang="en-US" dirty="0"/>
              <a:t> week of first</a:t>
            </a:r>
            <a:r>
              <a:rPr lang="en-US" baseline="0" dirty="0"/>
              <a:t> month)</a:t>
            </a:r>
          </a:p>
          <a:p>
            <a:endParaRPr lang="en-US" dirty="0"/>
          </a:p>
        </p:txBody>
      </p:sp>
      <p:sp>
        <p:nvSpPr>
          <p:cNvPr id="4" name="Slide Number Placeholder 3"/>
          <p:cNvSpPr>
            <a:spLocks noGrp="1"/>
          </p:cNvSpPr>
          <p:nvPr>
            <p:ph type="sldNum" sz="quarter" idx="10"/>
          </p:nvPr>
        </p:nvSpPr>
        <p:spPr/>
        <p:txBody>
          <a:bodyPr/>
          <a:lstStyle/>
          <a:p>
            <a:fld id="{EAB33D15-9B90-4C26-B2A3-C8A918EDF22D}" type="slidenum">
              <a:rPr lang="en-US" smtClean="0"/>
              <a:t>55</a:t>
            </a:fld>
            <a:endParaRPr lang="en-US"/>
          </a:p>
        </p:txBody>
      </p:sp>
    </p:spTree>
    <p:extLst>
      <p:ext uri="{BB962C8B-B14F-4D97-AF65-F5344CB8AC3E}">
        <p14:creationId xmlns:p14="http://schemas.microsoft.com/office/powerpoint/2010/main" val="6788129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a:t>
            </a:r>
            <a:r>
              <a:rPr lang="en-US" baseline="0" dirty="0"/>
              <a:t> that participants </a:t>
            </a:r>
            <a:r>
              <a:rPr lang="en-US" b="1" baseline="0" dirty="0"/>
              <a:t>WILL NOT </a:t>
            </a:r>
            <a:r>
              <a:rPr lang="en-US" baseline="0" dirty="0"/>
              <a:t>reconstruct manually the ENTIRE QUARTERLY REPORT.</a:t>
            </a:r>
          </a:p>
          <a:p>
            <a:endParaRPr lang="en-US" baseline="0" dirty="0"/>
          </a:p>
          <a:p>
            <a:r>
              <a:rPr lang="en-US" baseline="0" dirty="0"/>
              <a:t>Only the totals will be counted as a final consistency check before submitting the validated report.</a:t>
            </a:r>
          </a:p>
          <a:p>
            <a:endParaRPr lang="en-US" dirty="0"/>
          </a:p>
        </p:txBody>
      </p:sp>
      <p:sp>
        <p:nvSpPr>
          <p:cNvPr id="4" name="Slide Number Placeholder 3"/>
          <p:cNvSpPr>
            <a:spLocks noGrp="1"/>
          </p:cNvSpPr>
          <p:nvPr>
            <p:ph type="sldNum" sz="quarter" idx="10"/>
          </p:nvPr>
        </p:nvSpPr>
        <p:spPr/>
        <p:txBody>
          <a:bodyPr/>
          <a:lstStyle/>
          <a:p>
            <a:fld id="{EAB33D15-9B90-4C26-B2A3-C8A918EDF22D}" type="slidenum">
              <a:rPr lang="en-US" smtClean="0"/>
              <a:t>56</a:t>
            </a:fld>
            <a:endParaRPr lang="en-US"/>
          </a:p>
        </p:txBody>
      </p:sp>
    </p:spTree>
    <p:extLst>
      <p:ext uri="{BB962C8B-B14F-4D97-AF65-F5344CB8AC3E}">
        <p14:creationId xmlns:p14="http://schemas.microsoft.com/office/powerpoint/2010/main" val="35077936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57</a:t>
            </a:fld>
            <a:endParaRPr lang="en-US"/>
          </a:p>
        </p:txBody>
      </p:sp>
    </p:spTree>
    <p:extLst>
      <p:ext uri="{BB962C8B-B14F-4D97-AF65-F5344CB8AC3E}">
        <p14:creationId xmlns:p14="http://schemas.microsoft.com/office/powerpoint/2010/main" val="42723258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a:t>
            </a:r>
            <a:r>
              <a:rPr lang="en-US" b="1" dirty="0"/>
              <a:t>ONLY COUNT THESE TOTALS, NOT FOR THE ENTIRE REPORT.</a:t>
            </a:r>
          </a:p>
        </p:txBody>
      </p:sp>
      <p:sp>
        <p:nvSpPr>
          <p:cNvPr id="4" name="Slide Number Placeholder 3"/>
          <p:cNvSpPr>
            <a:spLocks noGrp="1"/>
          </p:cNvSpPr>
          <p:nvPr>
            <p:ph type="sldNum" sz="quarter" idx="10"/>
          </p:nvPr>
        </p:nvSpPr>
        <p:spPr/>
        <p:txBody>
          <a:bodyPr/>
          <a:lstStyle/>
          <a:p>
            <a:fld id="{EAB33D15-9B90-4C26-B2A3-C8A918EDF22D}" type="slidenum">
              <a:rPr lang="en-US" smtClean="0"/>
              <a:t>58</a:t>
            </a:fld>
            <a:endParaRPr lang="en-US"/>
          </a:p>
        </p:txBody>
      </p:sp>
    </p:spTree>
    <p:extLst>
      <p:ext uri="{BB962C8B-B14F-4D97-AF65-F5344CB8AC3E}">
        <p14:creationId xmlns:p14="http://schemas.microsoft.com/office/powerpoint/2010/main" val="2214673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Participants will </a:t>
            </a:r>
            <a:r>
              <a:rPr lang="en-US" b="1" dirty="0"/>
              <a:t>ONLY COUNT THESE TOTALS, NOT THE ENTIRE REPORT.</a:t>
            </a:r>
          </a:p>
          <a:p>
            <a:endParaRPr lang="en-US" dirty="0"/>
          </a:p>
        </p:txBody>
      </p:sp>
      <p:sp>
        <p:nvSpPr>
          <p:cNvPr id="4" name="Slide Number Placeholder 3"/>
          <p:cNvSpPr>
            <a:spLocks noGrp="1"/>
          </p:cNvSpPr>
          <p:nvPr>
            <p:ph type="sldNum" sz="quarter" idx="10"/>
          </p:nvPr>
        </p:nvSpPr>
        <p:spPr/>
        <p:txBody>
          <a:bodyPr/>
          <a:lstStyle/>
          <a:p>
            <a:fld id="{EAB33D15-9B90-4C26-B2A3-C8A918EDF22D}" type="slidenum">
              <a:rPr lang="en-US" smtClean="0"/>
              <a:t>59</a:t>
            </a:fld>
            <a:endParaRPr lang="en-US"/>
          </a:p>
        </p:txBody>
      </p:sp>
    </p:spTree>
    <p:extLst>
      <p:ext uri="{BB962C8B-B14F-4D97-AF65-F5344CB8AC3E}">
        <p14:creationId xmlns:p14="http://schemas.microsoft.com/office/powerpoint/2010/main" val="2197227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invitation and coordination with participants should emphasize what records and reports to bring.</a:t>
            </a:r>
          </a:p>
          <a:p>
            <a:endParaRPr lang="en-US" altLang="en-US" dirty="0"/>
          </a:p>
          <a:p>
            <a:r>
              <a:rPr lang="en-US" altLang="en-US" dirty="0"/>
              <a:t>At the start of the workshop, check the records and reports brought by the participants. The list above will guide you in doing this.</a:t>
            </a:r>
          </a:p>
          <a:p>
            <a:endParaRPr lang="en-US" altLang="en-US" dirty="0"/>
          </a:p>
          <a:p>
            <a:r>
              <a:rPr lang="en-US" altLang="en-US" dirty="0"/>
              <a:t>The last item (stock inventory for Cat 1, Cat 2 and children) is not from any NTP records but can be  obtained from the stock-cards.  This can also be obtained by physical count to be done prior to the workshop.</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048B22-1E16-4CFD-BC19-5C391BC76F2C}" type="slidenum">
              <a:rPr lang="en-US" altLang="en-US" smtClean="0"/>
              <a:pPr/>
              <a:t>6</a:t>
            </a:fld>
            <a:endParaRPr lang="en-US" altLang="en-US"/>
          </a:p>
        </p:txBody>
      </p:sp>
    </p:spTree>
    <p:extLst>
      <p:ext uri="{BB962C8B-B14F-4D97-AF65-F5344CB8AC3E}">
        <p14:creationId xmlns:p14="http://schemas.microsoft.com/office/powerpoint/2010/main" val="6396447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60</a:t>
            </a:fld>
            <a:endParaRPr lang="en-US"/>
          </a:p>
        </p:txBody>
      </p:sp>
    </p:spTree>
    <p:extLst>
      <p:ext uri="{BB962C8B-B14F-4D97-AF65-F5344CB8AC3E}">
        <p14:creationId xmlns:p14="http://schemas.microsoft.com/office/powerpoint/2010/main" val="29386513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853D8351-B105-45A0-AD2D-31AB010C2DD4}" type="slidenum">
              <a:rPr lang="en-PH" smtClean="0"/>
              <a:pPr/>
              <a:t>61</a:t>
            </a:fld>
            <a:endParaRPr lang="en-PH"/>
          </a:p>
        </p:txBody>
      </p:sp>
    </p:spTree>
    <p:extLst>
      <p:ext uri="{BB962C8B-B14F-4D97-AF65-F5344CB8AC3E}">
        <p14:creationId xmlns:p14="http://schemas.microsoft.com/office/powerpoint/2010/main" val="9690846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62</a:t>
            </a:fld>
            <a:endParaRPr lang="en-US"/>
          </a:p>
        </p:txBody>
      </p:sp>
    </p:spTree>
    <p:extLst>
      <p:ext uri="{BB962C8B-B14F-4D97-AF65-F5344CB8AC3E}">
        <p14:creationId xmlns:p14="http://schemas.microsoft.com/office/powerpoint/2010/main" val="22302173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63</a:t>
            </a:fld>
            <a:endParaRPr lang="en-US"/>
          </a:p>
        </p:txBody>
      </p:sp>
    </p:spTree>
    <p:extLst>
      <p:ext uri="{BB962C8B-B14F-4D97-AF65-F5344CB8AC3E}">
        <p14:creationId xmlns:p14="http://schemas.microsoft.com/office/powerpoint/2010/main" val="1424540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64</a:t>
            </a:fld>
            <a:endParaRPr lang="en-US"/>
          </a:p>
        </p:txBody>
      </p:sp>
    </p:spTree>
    <p:extLst>
      <p:ext uri="{BB962C8B-B14F-4D97-AF65-F5344CB8AC3E}">
        <p14:creationId xmlns:p14="http://schemas.microsoft.com/office/powerpoint/2010/main" val="30005791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65</a:t>
            </a:fld>
            <a:endParaRPr lang="en-US"/>
          </a:p>
        </p:txBody>
      </p:sp>
    </p:spTree>
    <p:extLst>
      <p:ext uri="{BB962C8B-B14F-4D97-AF65-F5344CB8AC3E}">
        <p14:creationId xmlns:p14="http://schemas.microsoft.com/office/powerpoint/2010/main" val="1924820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66</a:t>
            </a:fld>
            <a:endParaRPr lang="en-US"/>
          </a:p>
        </p:txBody>
      </p:sp>
    </p:spTree>
    <p:extLst>
      <p:ext uri="{BB962C8B-B14F-4D97-AF65-F5344CB8AC3E}">
        <p14:creationId xmlns:p14="http://schemas.microsoft.com/office/powerpoint/2010/main" val="39774103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67</a:t>
            </a:fld>
            <a:endParaRPr lang="en-US"/>
          </a:p>
        </p:txBody>
      </p:sp>
    </p:spTree>
    <p:extLst>
      <p:ext uri="{BB962C8B-B14F-4D97-AF65-F5344CB8AC3E}">
        <p14:creationId xmlns:p14="http://schemas.microsoft.com/office/powerpoint/2010/main" val="23875256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68</a:t>
            </a:fld>
            <a:endParaRPr lang="en-US"/>
          </a:p>
        </p:txBody>
      </p:sp>
    </p:spTree>
    <p:extLst>
      <p:ext uri="{BB962C8B-B14F-4D97-AF65-F5344CB8AC3E}">
        <p14:creationId xmlns:p14="http://schemas.microsoft.com/office/powerpoint/2010/main" val="30955901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853D8351-B105-45A0-AD2D-31AB010C2DD4}" type="slidenum">
              <a:rPr lang="en-PH" smtClean="0"/>
              <a:pPr/>
              <a:t>69</a:t>
            </a:fld>
            <a:endParaRPr lang="en-PH"/>
          </a:p>
        </p:txBody>
      </p:sp>
    </p:spTree>
    <p:extLst>
      <p:ext uri="{BB962C8B-B14F-4D97-AF65-F5344CB8AC3E}">
        <p14:creationId xmlns:p14="http://schemas.microsoft.com/office/powerpoint/2010/main" val="886986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Explain that a third party should be the one to validate and assess the data.  Hence, each facility should have a partner.</a:t>
            </a:r>
          </a:p>
          <a:p>
            <a:endParaRPr lang="en-US" altLang="en-US" dirty="0"/>
          </a:p>
          <a:p>
            <a:r>
              <a:rPr lang="en-US" altLang="en-US" dirty="0"/>
              <a:t>Emphasize to the participants the importance of taking extra care of records entrusted to them by their partner facility.</a:t>
            </a:r>
          </a:p>
          <a:p>
            <a:endParaRPr lang="en-US" altLang="en-US" dirty="0"/>
          </a:p>
          <a:p>
            <a:r>
              <a:rPr lang="en-US" altLang="en-US" dirty="0"/>
              <a:t>Note:  Only records will be exchanged.  The reports should be held by the owner facility since this will be validated later on.</a:t>
            </a:r>
          </a:p>
          <a:p>
            <a:endParaRPr lang="en-US" altLang="en-US" dirty="0"/>
          </a:p>
          <a:p>
            <a:r>
              <a:rPr lang="en-US" altLang="en-US" dirty="0"/>
              <a:t>At this point, give each participant a copy of the DQC Forms to be used during the exercises.</a:t>
            </a:r>
          </a:p>
          <a:p>
            <a:endParaRPr lang="en-US" altLang="en-US" dirty="0"/>
          </a:p>
          <a:p>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AA52A9F-E344-4213-9C78-E245AA786944}" type="slidenum">
              <a:rPr lang="en-US" altLang="en-US" smtClean="0"/>
              <a:pPr/>
              <a:t>7</a:t>
            </a:fld>
            <a:endParaRPr lang="en-US" altLang="en-US"/>
          </a:p>
        </p:txBody>
      </p:sp>
    </p:spTree>
    <p:extLst>
      <p:ext uri="{BB962C8B-B14F-4D97-AF65-F5344CB8AC3E}">
        <p14:creationId xmlns:p14="http://schemas.microsoft.com/office/powerpoint/2010/main" val="685901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70</a:t>
            </a:fld>
            <a:endParaRPr lang="en-US"/>
          </a:p>
        </p:txBody>
      </p:sp>
    </p:spTree>
    <p:extLst>
      <p:ext uri="{BB962C8B-B14F-4D97-AF65-F5344CB8AC3E}">
        <p14:creationId xmlns:p14="http://schemas.microsoft.com/office/powerpoint/2010/main" val="21476537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71</a:t>
            </a:fld>
            <a:endParaRPr lang="en-US"/>
          </a:p>
        </p:txBody>
      </p:sp>
    </p:spTree>
    <p:extLst>
      <p:ext uri="{BB962C8B-B14F-4D97-AF65-F5344CB8AC3E}">
        <p14:creationId xmlns:p14="http://schemas.microsoft.com/office/powerpoint/2010/main" val="11533983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72</a:t>
            </a:fld>
            <a:endParaRPr lang="en-US"/>
          </a:p>
        </p:txBody>
      </p:sp>
    </p:spTree>
    <p:extLst>
      <p:ext uri="{BB962C8B-B14F-4D97-AF65-F5344CB8AC3E}">
        <p14:creationId xmlns:p14="http://schemas.microsoft.com/office/powerpoint/2010/main" val="8714097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73</a:t>
            </a:fld>
            <a:endParaRPr lang="en-US"/>
          </a:p>
        </p:txBody>
      </p:sp>
    </p:spTree>
    <p:extLst>
      <p:ext uri="{BB962C8B-B14F-4D97-AF65-F5344CB8AC3E}">
        <p14:creationId xmlns:p14="http://schemas.microsoft.com/office/powerpoint/2010/main" val="38355202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74</a:t>
            </a:fld>
            <a:endParaRPr lang="en-US"/>
          </a:p>
        </p:txBody>
      </p:sp>
    </p:spTree>
    <p:extLst>
      <p:ext uri="{BB962C8B-B14F-4D97-AF65-F5344CB8AC3E}">
        <p14:creationId xmlns:p14="http://schemas.microsoft.com/office/powerpoint/2010/main" val="26176429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75</a:t>
            </a:fld>
            <a:endParaRPr lang="en-US"/>
          </a:p>
        </p:txBody>
      </p:sp>
    </p:spTree>
    <p:extLst>
      <p:ext uri="{BB962C8B-B14F-4D97-AF65-F5344CB8AC3E}">
        <p14:creationId xmlns:p14="http://schemas.microsoft.com/office/powerpoint/2010/main" val="38073374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facilitate submission, the PHO/DOHRO is advised to flash in the presentation screen the ITIS</a:t>
            </a:r>
            <a:r>
              <a:rPr lang="en-US" baseline="0" dirty="0"/>
              <a:t> tally of reports submitted per RHU (per facility report).  This will show which facilities have already submitted updated and validated reports.</a:t>
            </a:r>
            <a:endParaRPr lang="en-US" dirty="0"/>
          </a:p>
        </p:txBody>
      </p:sp>
      <p:sp>
        <p:nvSpPr>
          <p:cNvPr id="4" name="Slide Number Placeholder 3"/>
          <p:cNvSpPr>
            <a:spLocks noGrp="1"/>
          </p:cNvSpPr>
          <p:nvPr>
            <p:ph type="sldNum" sz="quarter" idx="10"/>
          </p:nvPr>
        </p:nvSpPr>
        <p:spPr/>
        <p:txBody>
          <a:bodyPr/>
          <a:lstStyle/>
          <a:p>
            <a:fld id="{EAB33D15-9B90-4C26-B2A3-C8A918EDF22D}" type="slidenum">
              <a:rPr lang="en-US" smtClean="0"/>
              <a:t>76</a:t>
            </a:fld>
            <a:endParaRPr lang="en-US"/>
          </a:p>
        </p:txBody>
      </p:sp>
    </p:spTree>
    <p:extLst>
      <p:ext uri="{BB962C8B-B14F-4D97-AF65-F5344CB8AC3E}">
        <p14:creationId xmlns:p14="http://schemas.microsoft.com/office/powerpoint/2010/main" val="1711214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77</a:t>
            </a:fld>
            <a:endParaRPr lang="en-US"/>
          </a:p>
        </p:txBody>
      </p:sp>
    </p:spTree>
    <p:extLst>
      <p:ext uri="{BB962C8B-B14F-4D97-AF65-F5344CB8AC3E}">
        <p14:creationId xmlns:p14="http://schemas.microsoft.com/office/powerpoint/2010/main" val="20654167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78</a:t>
            </a:fld>
            <a:endParaRPr lang="en-US"/>
          </a:p>
        </p:txBody>
      </p:sp>
    </p:spTree>
    <p:extLst>
      <p:ext uri="{BB962C8B-B14F-4D97-AF65-F5344CB8AC3E}">
        <p14:creationId xmlns:p14="http://schemas.microsoft.com/office/powerpoint/2010/main" val="27952097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79</a:t>
            </a:fld>
            <a:endParaRPr lang="en-US"/>
          </a:p>
        </p:txBody>
      </p:sp>
    </p:spTree>
    <p:extLst>
      <p:ext uri="{BB962C8B-B14F-4D97-AF65-F5344CB8AC3E}">
        <p14:creationId xmlns:p14="http://schemas.microsoft.com/office/powerpoint/2010/main" val="18012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8</a:t>
            </a:fld>
            <a:endParaRPr lang="en-US"/>
          </a:p>
        </p:txBody>
      </p:sp>
    </p:spTree>
    <p:extLst>
      <p:ext uri="{BB962C8B-B14F-4D97-AF65-F5344CB8AC3E}">
        <p14:creationId xmlns:p14="http://schemas.microsoft.com/office/powerpoint/2010/main" val="11206562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80</a:t>
            </a:fld>
            <a:endParaRPr lang="en-US"/>
          </a:p>
        </p:txBody>
      </p:sp>
    </p:spTree>
    <p:extLst>
      <p:ext uri="{BB962C8B-B14F-4D97-AF65-F5344CB8AC3E}">
        <p14:creationId xmlns:p14="http://schemas.microsoft.com/office/powerpoint/2010/main" val="22646206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81</a:t>
            </a:fld>
            <a:endParaRPr lang="en-US"/>
          </a:p>
        </p:txBody>
      </p:sp>
    </p:spTree>
    <p:extLst>
      <p:ext uri="{BB962C8B-B14F-4D97-AF65-F5344CB8AC3E}">
        <p14:creationId xmlns:p14="http://schemas.microsoft.com/office/powerpoint/2010/main" val="24974911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82</a:t>
            </a:fld>
            <a:endParaRPr lang="en-US"/>
          </a:p>
        </p:txBody>
      </p:sp>
    </p:spTree>
    <p:extLst>
      <p:ext uri="{BB962C8B-B14F-4D97-AF65-F5344CB8AC3E}">
        <p14:creationId xmlns:p14="http://schemas.microsoft.com/office/powerpoint/2010/main" val="3177036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83</a:t>
            </a:fld>
            <a:endParaRPr lang="en-US"/>
          </a:p>
        </p:txBody>
      </p:sp>
    </p:spTree>
    <p:extLst>
      <p:ext uri="{BB962C8B-B14F-4D97-AF65-F5344CB8AC3E}">
        <p14:creationId xmlns:p14="http://schemas.microsoft.com/office/powerpoint/2010/main" val="14351882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84</a:t>
            </a:fld>
            <a:endParaRPr lang="en-US"/>
          </a:p>
        </p:txBody>
      </p:sp>
    </p:spTree>
    <p:extLst>
      <p:ext uri="{BB962C8B-B14F-4D97-AF65-F5344CB8AC3E}">
        <p14:creationId xmlns:p14="http://schemas.microsoft.com/office/powerpoint/2010/main" val="33682628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85</a:t>
            </a:fld>
            <a:endParaRPr lang="en-US"/>
          </a:p>
        </p:txBody>
      </p:sp>
    </p:spTree>
    <p:extLst>
      <p:ext uri="{BB962C8B-B14F-4D97-AF65-F5344CB8AC3E}">
        <p14:creationId xmlns:p14="http://schemas.microsoft.com/office/powerpoint/2010/main" val="31193726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86</a:t>
            </a:fld>
            <a:endParaRPr lang="en-US"/>
          </a:p>
        </p:txBody>
      </p:sp>
    </p:spTree>
    <p:extLst>
      <p:ext uri="{BB962C8B-B14F-4D97-AF65-F5344CB8AC3E}">
        <p14:creationId xmlns:p14="http://schemas.microsoft.com/office/powerpoint/2010/main" val="19156590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EAB33D15-9B90-4C26-B2A3-C8A918EDF22D}" type="slidenum">
              <a:rPr lang="en-US" smtClean="0"/>
              <a:t>87</a:t>
            </a:fld>
            <a:endParaRPr lang="en-US"/>
          </a:p>
        </p:txBody>
      </p:sp>
    </p:spTree>
    <p:extLst>
      <p:ext uri="{BB962C8B-B14F-4D97-AF65-F5344CB8AC3E}">
        <p14:creationId xmlns:p14="http://schemas.microsoft.com/office/powerpoint/2010/main" val="40775374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88</a:t>
            </a:fld>
            <a:endParaRPr lang="en-US"/>
          </a:p>
        </p:txBody>
      </p:sp>
    </p:spTree>
    <p:extLst>
      <p:ext uri="{BB962C8B-B14F-4D97-AF65-F5344CB8AC3E}">
        <p14:creationId xmlns:p14="http://schemas.microsoft.com/office/powerpoint/2010/main" val="313956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89</a:t>
            </a:fld>
            <a:endParaRPr lang="en-US"/>
          </a:p>
        </p:txBody>
      </p:sp>
    </p:spTree>
    <p:extLst>
      <p:ext uri="{BB962C8B-B14F-4D97-AF65-F5344CB8AC3E}">
        <p14:creationId xmlns:p14="http://schemas.microsoft.com/office/powerpoint/2010/main" val="253913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9</a:t>
            </a:fld>
            <a:endParaRPr lang="en-US"/>
          </a:p>
        </p:txBody>
      </p:sp>
    </p:spTree>
    <p:extLst>
      <p:ext uri="{BB962C8B-B14F-4D97-AF65-F5344CB8AC3E}">
        <p14:creationId xmlns:p14="http://schemas.microsoft.com/office/powerpoint/2010/main" val="3449976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90</a:t>
            </a:fld>
            <a:endParaRPr lang="en-US"/>
          </a:p>
        </p:txBody>
      </p:sp>
    </p:spTree>
    <p:extLst>
      <p:ext uri="{BB962C8B-B14F-4D97-AF65-F5344CB8AC3E}">
        <p14:creationId xmlns:p14="http://schemas.microsoft.com/office/powerpoint/2010/main" val="30994956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91</a:t>
            </a:fld>
            <a:endParaRPr lang="en-US"/>
          </a:p>
        </p:txBody>
      </p:sp>
    </p:spTree>
    <p:extLst>
      <p:ext uri="{BB962C8B-B14F-4D97-AF65-F5344CB8AC3E}">
        <p14:creationId xmlns:p14="http://schemas.microsoft.com/office/powerpoint/2010/main" val="14455996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92</a:t>
            </a:fld>
            <a:endParaRPr lang="en-US"/>
          </a:p>
        </p:txBody>
      </p:sp>
    </p:spTree>
    <p:extLst>
      <p:ext uri="{BB962C8B-B14F-4D97-AF65-F5344CB8AC3E}">
        <p14:creationId xmlns:p14="http://schemas.microsoft.com/office/powerpoint/2010/main" val="2538439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93</a:t>
            </a:fld>
            <a:endParaRPr lang="en-US"/>
          </a:p>
        </p:txBody>
      </p:sp>
    </p:spTree>
    <p:extLst>
      <p:ext uri="{BB962C8B-B14F-4D97-AF65-F5344CB8AC3E}">
        <p14:creationId xmlns:p14="http://schemas.microsoft.com/office/powerpoint/2010/main" val="229571301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94</a:t>
            </a:fld>
            <a:endParaRPr lang="en-US"/>
          </a:p>
        </p:txBody>
      </p:sp>
    </p:spTree>
    <p:extLst>
      <p:ext uri="{BB962C8B-B14F-4D97-AF65-F5344CB8AC3E}">
        <p14:creationId xmlns:p14="http://schemas.microsoft.com/office/powerpoint/2010/main" val="31519019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95</a:t>
            </a:fld>
            <a:endParaRPr lang="en-US"/>
          </a:p>
        </p:txBody>
      </p:sp>
    </p:spTree>
    <p:extLst>
      <p:ext uri="{BB962C8B-B14F-4D97-AF65-F5344CB8AC3E}">
        <p14:creationId xmlns:p14="http://schemas.microsoft.com/office/powerpoint/2010/main" val="11568846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96</a:t>
            </a:fld>
            <a:endParaRPr lang="en-US"/>
          </a:p>
        </p:txBody>
      </p:sp>
    </p:spTree>
    <p:extLst>
      <p:ext uri="{BB962C8B-B14F-4D97-AF65-F5344CB8AC3E}">
        <p14:creationId xmlns:p14="http://schemas.microsoft.com/office/powerpoint/2010/main" val="4972075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97</a:t>
            </a:fld>
            <a:endParaRPr lang="en-US"/>
          </a:p>
        </p:txBody>
      </p:sp>
    </p:spTree>
    <p:extLst>
      <p:ext uri="{BB962C8B-B14F-4D97-AF65-F5344CB8AC3E}">
        <p14:creationId xmlns:p14="http://schemas.microsoft.com/office/powerpoint/2010/main" val="38650609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98</a:t>
            </a:fld>
            <a:endParaRPr lang="en-US"/>
          </a:p>
        </p:txBody>
      </p:sp>
    </p:spTree>
    <p:extLst>
      <p:ext uri="{BB962C8B-B14F-4D97-AF65-F5344CB8AC3E}">
        <p14:creationId xmlns:p14="http://schemas.microsoft.com/office/powerpoint/2010/main" val="3869218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EAB33D15-9B90-4C26-B2A3-C8A918EDF22D}" type="slidenum">
              <a:rPr lang="en-US" smtClean="0"/>
              <a:t>99</a:t>
            </a:fld>
            <a:endParaRPr lang="en-US"/>
          </a:p>
        </p:txBody>
      </p:sp>
    </p:spTree>
    <p:extLst>
      <p:ext uri="{BB962C8B-B14F-4D97-AF65-F5344CB8AC3E}">
        <p14:creationId xmlns:p14="http://schemas.microsoft.com/office/powerpoint/2010/main" val="419032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D71E2C-7E3C-481F-8F6D-093D580314F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1D337-A123-4F34-AE53-DD5B67636525}" type="slidenum">
              <a:rPr lang="en-US" smtClean="0"/>
              <a:t>‹#›</a:t>
            </a:fld>
            <a:endParaRPr lang="en-US"/>
          </a:p>
        </p:txBody>
      </p:sp>
    </p:spTree>
    <p:extLst>
      <p:ext uri="{BB962C8B-B14F-4D97-AF65-F5344CB8AC3E}">
        <p14:creationId xmlns:p14="http://schemas.microsoft.com/office/powerpoint/2010/main" val="366494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71E2C-7E3C-481F-8F6D-093D580314F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1D337-A123-4F34-AE53-DD5B67636525}" type="slidenum">
              <a:rPr lang="en-US" smtClean="0"/>
              <a:t>‹#›</a:t>
            </a:fld>
            <a:endParaRPr lang="en-US"/>
          </a:p>
        </p:txBody>
      </p:sp>
    </p:spTree>
    <p:extLst>
      <p:ext uri="{BB962C8B-B14F-4D97-AF65-F5344CB8AC3E}">
        <p14:creationId xmlns:p14="http://schemas.microsoft.com/office/powerpoint/2010/main" val="69558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71E2C-7E3C-481F-8F6D-093D580314F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1D337-A123-4F34-AE53-DD5B67636525}" type="slidenum">
              <a:rPr lang="en-US" smtClean="0"/>
              <a:t>‹#›</a:t>
            </a:fld>
            <a:endParaRPr lang="en-US"/>
          </a:p>
        </p:txBody>
      </p:sp>
    </p:spTree>
    <p:extLst>
      <p:ext uri="{BB962C8B-B14F-4D97-AF65-F5344CB8AC3E}">
        <p14:creationId xmlns:p14="http://schemas.microsoft.com/office/powerpoint/2010/main" val="2743573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0680-2369-40CB-B299-40BB5E79C0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86068EDF-9945-4FB9-B018-CC068AB81A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D6948084-9768-422B-9212-2205B1B84834}"/>
              </a:ext>
            </a:extLst>
          </p:cNvPr>
          <p:cNvSpPr>
            <a:spLocks noGrp="1"/>
          </p:cNvSpPr>
          <p:nvPr>
            <p:ph type="dt" sz="half" idx="10"/>
          </p:nvPr>
        </p:nvSpPr>
        <p:spPr/>
        <p:txBody>
          <a:bodyPr/>
          <a:lstStyle/>
          <a:p>
            <a:fld id="{CFF710F4-2ED4-4F36-963E-4CB9F320A454}" type="datetimeFigureOut">
              <a:rPr lang="en-PH" smtClean="0"/>
              <a:t>10/04/2018</a:t>
            </a:fld>
            <a:endParaRPr lang="en-PH"/>
          </a:p>
        </p:txBody>
      </p:sp>
      <p:sp>
        <p:nvSpPr>
          <p:cNvPr id="5" name="Footer Placeholder 4">
            <a:extLst>
              <a:ext uri="{FF2B5EF4-FFF2-40B4-BE49-F238E27FC236}">
                <a16:creationId xmlns:a16="http://schemas.microsoft.com/office/drawing/2014/main" id="{4D3BC6F3-0703-4128-888A-0D9E59D9716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1E0BBFCF-088D-4D12-ACCD-B0ED39AB821B}"/>
              </a:ext>
            </a:extLst>
          </p:cNvPr>
          <p:cNvSpPr>
            <a:spLocks noGrp="1"/>
          </p:cNvSpPr>
          <p:nvPr>
            <p:ph type="sldNum" sz="quarter" idx="12"/>
          </p:nvPr>
        </p:nvSpPr>
        <p:spPr/>
        <p:txBody>
          <a:bodyPr/>
          <a:lstStyle/>
          <a:p>
            <a:fld id="{90FEB052-BCA1-4114-93D8-081B2D5695AC}" type="slidenum">
              <a:rPr lang="en-PH" smtClean="0"/>
              <a:t>‹#›</a:t>
            </a:fld>
            <a:endParaRPr lang="en-PH"/>
          </a:p>
        </p:txBody>
      </p:sp>
    </p:spTree>
    <p:extLst>
      <p:ext uri="{BB962C8B-B14F-4D97-AF65-F5344CB8AC3E}">
        <p14:creationId xmlns:p14="http://schemas.microsoft.com/office/powerpoint/2010/main" val="3565150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241D-F7B0-4FA5-A384-36C046D79E18}"/>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D12D7976-4CF4-4048-AA29-93E6EB17DC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653C37D-E197-42CA-8134-6BB74402DB6A}"/>
              </a:ext>
            </a:extLst>
          </p:cNvPr>
          <p:cNvSpPr>
            <a:spLocks noGrp="1"/>
          </p:cNvSpPr>
          <p:nvPr>
            <p:ph type="dt" sz="half" idx="10"/>
          </p:nvPr>
        </p:nvSpPr>
        <p:spPr/>
        <p:txBody>
          <a:bodyPr/>
          <a:lstStyle/>
          <a:p>
            <a:fld id="{CFF710F4-2ED4-4F36-963E-4CB9F320A454}" type="datetimeFigureOut">
              <a:rPr lang="en-PH" smtClean="0"/>
              <a:t>10/04/2018</a:t>
            </a:fld>
            <a:endParaRPr lang="en-PH"/>
          </a:p>
        </p:txBody>
      </p:sp>
      <p:sp>
        <p:nvSpPr>
          <p:cNvPr id="5" name="Footer Placeholder 4">
            <a:extLst>
              <a:ext uri="{FF2B5EF4-FFF2-40B4-BE49-F238E27FC236}">
                <a16:creationId xmlns:a16="http://schemas.microsoft.com/office/drawing/2014/main" id="{1302635E-B3E5-44A7-83E1-328AEAC654F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908739EB-59C5-40CF-A039-CDB61A2A3AA0}"/>
              </a:ext>
            </a:extLst>
          </p:cNvPr>
          <p:cNvSpPr>
            <a:spLocks noGrp="1"/>
          </p:cNvSpPr>
          <p:nvPr>
            <p:ph type="sldNum" sz="quarter" idx="12"/>
          </p:nvPr>
        </p:nvSpPr>
        <p:spPr/>
        <p:txBody>
          <a:bodyPr/>
          <a:lstStyle/>
          <a:p>
            <a:fld id="{90FEB052-BCA1-4114-93D8-081B2D5695AC}" type="slidenum">
              <a:rPr lang="en-PH" smtClean="0"/>
              <a:t>‹#›</a:t>
            </a:fld>
            <a:endParaRPr lang="en-PH"/>
          </a:p>
        </p:txBody>
      </p:sp>
    </p:spTree>
    <p:extLst>
      <p:ext uri="{BB962C8B-B14F-4D97-AF65-F5344CB8AC3E}">
        <p14:creationId xmlns:p14="http://schemas.microsoft.com/office/powerpoint/2010/main" val="1162652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523E-8AD4-4A5A-9C0B-2FD3147F9E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A8DE4AAF-6E87-4E1B-B811-8147AE35D5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91E1B7-538B-4E15-BACD-28A61C60B9BD}"/>
              </a:ext>
            </a:extLst>
          </p:cNvPr>
          <p:cNvSpPr>
            <a:spLocks noGrp="1"/>
          </p:cNvSpPr>
          <p:nvPr>
            <p:ph type="dt" sz="half" idx="10"/>
          </p:nvPr>
        </p:nvSpPr>
        <p:spPr/>
        <p:txBody>
          <a:bodyPr/>
          <a:lstStyle/>
          <a:p>
            <a:fld id="{CFF710F4-2ED4-4F36-963E-4CB9F320A454}" type="datetimeFigureOut">
              <a:rPr lang="en-PH" smtClean="0"/>
              <a:t>10/04/2018</a:t>
            </a:fld>
            <a:endParaRPr lang="en-PH"/>
          </a:p>
        </p:txBody>
      </p:sp>
      <p:sp>
        <p:nvSpPr>
          <p:cNvPr id="5" name="Footer Placeholder 4">
            <a:extLst>
              <a:ext uri="{FF2B5EF4-FFF2-40B4-BE49-F238E27FC236}">
                <a16:creationId xmlns:a16="http://schemas.microsoft.com/office/drawing/2014/main" id="{712AD016-2E01-4BE2-A60A-008894DB027C}"/>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875C3115-7E3C-4A19-9C75-2659EBFF7D2A}"/>
              </a:ext>
            </a:extLst>
          </p:cNvPr>
          <p:cNvSpPr>
            <a:spLocks noGrp="1"/>
          </p:cNvSpPr>
          <p:nvPr>
            <p:ph type="sldNum" sz="quarter" idx="12"/>
          </p:nvPr>
        </p:nvSpPr>
        <p:spPr/>
        <p:txBody>
          <a:bodyPr/>
          <a:lstStyle/>
          <a:p>
            <a:fld id="{90FEB052-BCA1-4114-93D8-081B2D5695AC}" type="slidenum">
              <a:rPr lang="en-PH" smtClean="0"/>
              <a:t>‹#›</a:t>
            </a:fld>
            <a:endParaRPr lang="en-PH"/>
          </a:p>
        </p:txBody>
      </p:sp>
    </p:spTree>
    <p:extLst>
      <p:ext uri="{BB962C8B-B14F-4D97-AF65-F5344CB8AC3E}">
        <p14:creationId xmlns:p14="http://schemas.microsoft.com/office/powerpoint/2010/main" val="2213192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98DA-CF0F-4634-B668-34D6D726A821}"/>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0DED7EC6-F3A3-4DC2-A56C-38F94BC1F8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4A73D3DF-9611-4F9B-B6CD-96ADF2FC5C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BD26379F-D132-49D4-99C1-EA5D42618646}"/>
              </a:ext>
            </a:extLst>
          </p:cNvPr>
          <p:cNvSpPr>
            <a:spLocks noGrp="1"/>
          </p:cNvSpPr>
          <p:nvPr>
            <p:ph type="dt" sz="half" idx="10"/>
          </p:nvPr>
        </p:nvSpPr>
        <p:spPr/>
        <p:txBody>
          <a:bodyPr/>
          <a:lstStyle/>
          <a:p>
            <a:fld id="{CFF710F4-2ED4-4F36-963E-4CB9F320A454}" type="datetimeFigureOut">
              <a:rPr lang="en-PH" smtClean="0"/>
              <a:t>10/04/2018</a:t>
            </a:fld>
            <a:endParaRPr lang="en-PH"/>
          </a:p>
        </p:txBody>
      </p:sp>
      <p:sp>
        <p:nvSpPr>
          <p:cNvPr id="6" name="Footer Placeholder 5">
            <a:extLst>
              <a:ext uri="{FF2B5EF4-FFF2-40B4-BE49-F238E27FC236}">
                <a16:creationId xmlns:a16="http://schemas.microsoft.com/office/drawing/2014/main" id="{32DFE64A-5110-45C0-83C0-FC4CD8DDD803}"/>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000FB353-02A2-4465-9BE0-D5BFBB295279}"/>
              </a:ext>
            </a:extLst>
          </p:cNvPr>
          <p:cNvSpPr>
            <a:spLocks noGrp="1"/>
          </p:cNvSpPr>
          <p:nvPr>
            <p:ph type="sldNum" sz="quarter" idx="12"/>
          </p:nvPr>
        </p:nvSpPr>
        <p:spPr/>
        <p:txBody>
          <a:bodyPr/>
          <a:lstStyle/>
          <a:p>
            <a:fld id="{90FEB052-BCA1-4114-93D8-081B2D5695AC}" type="slidenum">
              <a:rPr lang="en-PH" smtClean="0"/>
              <a:t>‹#›</a:t>
            </a:fld>
            <a:endParaRPr lang="en-PH"/>
          </a:p>
        </p:txBody>
      </p:sp>
    </p:spTree>
    <p:extLst>
      <p:ext uri="{BB962C8B-B14F-4D97-AF65-F5344CB8AC3E}">
        <p14:creationId xmlns:p14="http://schemas.microsoft.com/office/powerpoint/2010/main" val="929168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2A5E-A62A-4549-A968-9C1E06987911}"/>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2D146E1D-D38B-4DF6-A34A-C7F482AA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C7221D-2874-441E-BF70-EE0FFD9CDE7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B9E7CBA7-0684-4742-8557-191BB9AB24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5AFE9C-88E2-435B-9CFF-5411699EEC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EEDF31CB-3DF8-4E51-9855-D3B8F6360BD1}"/>
              </a:ext>
            </a:extLst>
          </p:cNvPr>
          <p:cNvSpPr>
            <a:spLocks noGrp="1"/>
          </p:cNvSpPr>
          <p:nvPr>
            <p:ph type="dt" sz="half" idx="10"/>
          </p:nvPr>
        </p:nvSpPr>
        <p:spPr/>
        <p:txBody>
          <a:bodyPr/>
          <a:lstStyle/>
          <a:p>
            <a:fld id="{CFF710F4-2ED4-4F36-963E-4CB9F320A454}" type="datetimeFigureOut">
              <a:rPr lang="en-PH" smtClean="0"/>
              <a:t>10/04/2018</a:t>
            </a:fld>
            <a:endParaRPr lang="en-PH"/>
          </a:p>
        </p:txBody>
      </p:sp>
      <p:sp>
        <p:nvSpPr>
          <p:cNvPr id="8" name="Footer Placeholder 7">
            <a:extLst>
              <a:ext uri="{FF2B5EF4-FFF2-40B4-BE49-F238E27FC236}">
                <a16:creationId xmlns:a16="http://schemas.microsoft.com/office/drawing/2014/main" id="{C89AEA93-6924-441F-A36E-F411EF0E163D}"/>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1E6E445D-096B-4CEB-8827-373CB8113064}"/>
              </a:ext>
            </a:extLst>
          </p:cNvPr>
          <p:cNvSpPr>
            <a:spLocks noGrp="1"/>
          </p:cNvSpPr>
          <p:nvPr>
            <p:ph type="sldNum" sz="quarter" idx="12"/>
          </p:nvPr>
        </p:nvSpPr>
        <p:spPr/>
        <p:txBody>
          <a:bodyPr/>
          <a:lstStyle/>
          <a:p>
            <a:fld id="{90FEB052-BCA1-4114-93D8-081B2D5695AC}" type="slidenum">
              <a:rPr lang="en-PH" smtClean="0"/>
              <a:t>‹#›</a:t>
            </a:fld>
            <a:endParaRPr lang="en-PH"/>
          </a:p>
        </p:txBody>
      </p:sp>
    </p:spTree>
    <p:extLst>
      <p:ext uri="{BB962C8B-B14F-4D97-AF65-F5344CB8AC3E}">
        <p14:creationId xmlns:p14="http://schemas.microsoft.com/office/powerpoint/2010/main" val="1632740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4ED5-E603-49EB-B07F-90D109B06175}"/>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FC750474-85E5-4DB6-ABC6-4E74BA95E783}"/>
              </a:ext>
            </a:extLst>
          </p:cNvPr>
          <p:cNvSpPr>
            <a:spLocks noGrp="1"/>
          </p:cNvSpPr>
          <p:nvPr>
            <p:ph type="dt" sz="half" idx="10"/>
          </p:nvPr>
        </p:nvSpPr>
        <p:spPr/>
        <p:txBody>
          <a:bodyPr/>
          <a:lstStyle/>
          <a:p>
            <a:fld id="{CFF710F4-2ED4-4F36-963E-4CB9F320A454}" type="datetimeFigureOut">
              <a:rPr lang="en-PH" smtClean="0"/>
              <a:t>10/04/2018</a:t>
            </a:fld>
            <a:endParaRPr lang="en-PH"/>
          </a:p>
        </p:txBody>
      </p:sp>
      <p:sp>
        <p:nvSpPr>
          <p:cNvPr id="4" name="Footer Placeholder 3">
            <a:extLst>
              <a:ext uri="{FF2B5EF4-FFF2-40B4-BE49-F238E27FC236}">
                <a16:creationId xmlns:a16="http://schemas.microsoft.com/office/drawing/2014/main" id="{CCB1844F-29EC-4857-8423-FBFD3FF10A65}"/>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00A8BD4B-6659-4404-8CA4-75458647725A}"/>
              </a:ext>
            </a:extLst>
          </p:cNvPr>
          <p:cNvSpPr>
            <a:spLocks noGrp="1"/>
          </p:cNvSpPr>
          <p:nvPr>
            <p:ph type="sldNum" sz="quarter" idx="12"/>
          </p:nvPr>
        </p:nvSpPr>
        <p:spPr/>
        <p:txBody>
          <a:bodyPr/>
          <a:lstStyle/>
          <a:p>
            <a:fld id="{90FEB052-BCA1-4114-93D8-081B2D5695AC}" type="slidenum">
              <a:rPr lang="en-PH" smtClean="0"/>
              <a:t>‹#›</a:t>
            </a:fld>
            <a:endParaRPr lang="en-PH"/>
          </a:p>
        </p:txBody>
      </p:sp>
    </p:spTree>
    <p:extLst>
      <p:ext uri="{BB962C8B-B14F-4D97-AF65-F5344CB8AC3E}">
        <p14:creationId xmlns:p14="http://schemas.microsoft.com/office/powerpoint/2010/main" val="2392962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DE8A5-8586-4BFA-A96A-5CB962852A65}"/>
              </a:ext>
            </a:extLst>
          </p:cNvPr>
          <p:cNvSpPr>
            <a:spLocks noGrp="1"/>
          </p:cNvSpPr>
          <p:nvPr>
            <p:ph type="dt" sz="half" idx="10"/>
          </p:nvPr>
        </p:nvSpPr>
        <p:spPr/>
        <p:txBody>
          <a:bodyPr/>
          <a:lstStyle/>
          <a:p>
            <a:fld id="{CFF710F4-2ED4-4F36-963E-4CB9F320A454}" type="datetimeFigureOut">
              <a:rPr lang="en-PH" smtClean="0"/>
              <a:t>10/04/2018</a:t>
            </a:fld>
            <a:endParaRPr lang="en-PH"/>
          </a:p>
        </p:txBody>
      </p:sp>
      <p:sp>
        <p:nvSpPr>
          <p:cNvPr id="3" name="Footer Placeholder 2">
            <a:extLst>
              <a:ext uri="{FF2B5EF4-FFF2-40B4-BE49-F238E27FC236}">
                <a16:creationId xmlns:a16="http://schemas.microsoft.com/office/drawing/2014/main" id="{B688642F-5E15-455E-B135-16C488C9CF6B}"/>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77A4AEE3-C9F1-4732-A513-312D31F91625}"/>
              </a:ext>
            </a:extLst>
          </p:cNvPr>
          <p:cNvSpPr>
            <a:spLocks noGrp="1"/>
          </p:cNvSpPr>
          <p:nvPr>
            <p:ph type="sldNum" sz="quarter" idx="12"/>
          </p:nvPr>
        </p:nvSpPr>
        <p:spPr/>
        <p:txBody>
          <a:bodyPr/>
          <a:lstStyle/>
          <a:p>
            <a:fld id="{90FEB052-BCA1-4114-93D8-081B2D5695AC}" type="slidenum">
              <a:rPr lang="en-PH" smtClean="0"/>
              <a:t>‹#›</a:t>
            </a:fld>
            <a:endParaRPr lang="en-PH"/>
          </a:p>
        </p:txBody>
      </p:sp>
    </p:spTree>
    <p:extLst>
      <p:ext uri="{BB962C8B-B14F-4D97-AF65-F5344CB8AC3E}">
        <p14:creationId xmlns:p14="http://schemas.microsoft.com/office/powerpoint/2010/main" val="1341282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F40B7-5844-47B3-9FCC-DDC63BB20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1A2049C1-7513-47D6-AAD3-119E9FB115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C67DD8C1-A5CE-4732-AC93-ACA1B5AFE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37B894-FC43-4E45-83BA-2B4DC6F9ECA7}"/>
              </a:ext>
            </a:extLst>
          </p:cNvPr>
          <p:cNvSpPr>
            <a:spLocks noGrp="1"/>
          </p:cNvSpPr>
          <p:nvPr>
            <p:ph type="dt" sz="half" idx="10"/>
          </p:nvPr>
        </p:nvSpPr>
        <p:spPr/>
        <p:txBody>
          <a:bodyPr/>
          <a:lstStyle/>
          <a:p>
            <a:fld id="{CFF710F4-2ED4-4F36-963E-4CB9F320A454}" type="datetimeFigureOut">
              <a:rPr lang="en-PH" smtClean="0"/>
              <a:t>10/04/2018</a:t>
            </a:fld>
            <a:endParaRPr lang="en-PH"/>
          </a:p>
        </p:txBody>
      </p:sp>
      <p:sp>
        <p:nvSpPr>
          <p:cNvPr id="6" name="Footer Placeholder 5">
            <a:extLst>
              <a:ext uri="{FF2B5EF4-FFF2-40B4-BE49-F238E27FC236}">
                <a16:creationId xmlns:a16="http://schemas.microsoft.com/office/drawing/2014/main" id="{881B9D3E-D34B-4EAC-A263-4BBB642C6B17}"/>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3BDB9437-C919-41B0-8942-D2751AEF01CE}"/>
              </a:ext>
            </a:extLst>
          </p:cNvPr>
          <p:cNvSpPr>
            <a:spLocks noGrp="1"/>
          </p:cNvSpPr>
          <p:nvPr>
            <p:ph type="sldNum" sz="quarter" idx="12"/>
          </p:nvPr>
        </p:nvSpPr>
        <p:spPr/>
        <p:txBody>
          <a:bodyPr/>
          <a:lstStyle/>
          <a:p>
            <a:fld id="{90FEB052-BCA1-4114-93D8-081B2D5695AC}" type="slidenum">
              <a:rPr lang="en-PH" smtClean="0"/>
              <a:t>‹#›</a:t>
            </a:fld>
            <a:endParaRPr lang="en-PH"/>
          </a:p>
        </p:txBody>
      </p:sp>
    </p:spTree>
    <p:extLst>
      <p:ext uri="{BB962C8B-B14F-4D97-AF65-F5344CB8AC3E}">
        <p14:creationId xmlns:p14="http://schemas.microsoft.com/office/powerpoint/2010/main" val="247449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71E2C-7E3C-481F-8F6D-093D580314F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1D337-A123-4F34-AE53-DD5B67636525}" type="slidenum">
              <a:rPr lang="en-US" smtClean="0"/>
              <a:t>‹#›</a:t>
            </a:fld>
            <a:endParaRPr lang="en-US"/>
          </a:p>
        </p:txBody>
      </p:sp>
    </p:spTree>
    <p:extLst>
      <p:ext uri="{BB962C8B-B14F-4D97-AF65-F5344CB8AC3E}">
        <p14:creationId xmlns:p14="http://schemas.microsoft.com/office/powerpoint/2010/main" val="4012746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4914-10FA-4B96-B999-CE54337591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52227D1C-95FA-4A7C-A48A-4ACAA5ED9C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68D6A067-6416-4A7B-8887-CEB202578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49E4A2-1BA6-4F47-94D1-57CF1CC6BC40}"/>
              </a:ext>
            </a:extLst>
          </p:cNvPr>
          <p:cNvSpPr>
            <a:spLocks noGrp="1"/>
          </p:cNvSpPr>
          <p:nvPr>
            <p:ph type="dt" sz="half" idx="10"/>
          </p:nvPr>
        </p:nvSpPr>
        <p:spPr/>
        <p:txBody>
          <a:bodyPr/>
          <a:lstStyle/>
          <a:p>
            <a:fld id="{CFF710F4-2ED4-4F36-963E-4CB9F320A454}" type="datetimeFigureOut">
              <a:rPr lang="en-PH" smtClean="0"/>
              <a:t>10/04/2018</a:t>
            </a:fld>
            <a:endParaRPr lang="en-PH"/>
          </a:p>
        </p:txBody>
      </p:sp>
      <p:sp>
        <p:nvSpPr>
          <p:cNvPr id="6" name="Footer Placeholder 5">
            <a:extLst>
              <a:ext uri="{FF2B5EF4-FFF2-40B4-BE49-F238E27FC236}">
                <a16:creationId xmlns:a16="http://schemas.microsoft.com/office/drawing/2014/main" id="{9ED8148D-C26E-4B00-A21C-30AF2F99796E}"/>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D43BBEF2-8225-4F0E-B043-423460E2ABC5}"/>
              </a:ext>
            </a:extLst>
          </p:cNvPr>
          <p:cNvSpPr>
            <a:spLocks noGrp="1"/>
          </p:cNvSpPr>
          <p:nvPr>
            <p:ph type="sldNum" sz="quarter" idx="12"/>
          </p:nvPr>
        </p:nvSpPr>
        <p:spPr/>
        <p:txBody>
          <a:bodyPr/>
          <a:lstStyle/>
          <a:p>
            <a:fld id="{90FEB052-BCA1-4114-93D8-081B2D5695AC}" type="slidenum">
              <a:rPr lang="en-PH" smtClean="0"/>
              <a:t>‹#›</a:t>
            </a:fld>
            <a:endParaRPr lang="en-PH"/>
          </a:p>
        </p:txBody>
      </p:sp>
    </p:spTree>
    <p:extLst>
      <p:ext uri="{BB962C8B-B14F-4D97-AF65-F5344CB8AC3E}">
        <p14:creationId xmlns:p14="http://schemas.microsoft.com/office/powerpoint/2010/main" val="248915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7D6B-1C75-4785-A46A-41D6A9A1852B}"/>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635154FA-9F74-45D5-9AFE-5168647FD1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858ECBD-307C-49D1-A6C9-17A7850A17C7}"/>
              </a:ext>
            </a:extLst>
          </p:cNvPr>
          <p:cNvSpPr>
            <a:spLocks noGrp="1"/>
          </p:cNvSpPr>
          <p:nvPr>
            <p:ph type="dt" sz="half" idx="10"/>
          </p:nvPr>
        </p:nvSpPr>
        <p:spPr/>
        <p:txBody>
          <a:bodyPr/>
          <a:lstStyle/>
          <a:p>
            <a:fld id="{CFF710F4-2ED4-4F36-963E-4CB9F320A454}" type="datetimeFigureOut">
              <a:rPr lang="en-PH" smtClean="0"/>
              <a:t>10/04/2018</a:t>
            </a:fld>
            <a:endParaRPr lang="en-PH"/>
          </a:p>
        </p:txBody>
      </p:sp>
      <p:sp>
        <p:nvSpPr>
          <p:cNvPr id="5" name="Footer Placeholder 4">
            <a:extLst>
              <a:ext uri="{FF2B5EF4-FFF2-40B4-BE49-F238E27FC236}">
                <a16:creationId xmlns:a16="http://schemas.microsoft.com/office/drawing/2014/main" id="{6BB065B9-1A4D-46DE-A6F7-12994BC7E75F}"/>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AE4722B9-A40B-41DB-84DE-A628CFB06B5D}"/>
              </a:ext>
            </a:extLst>
          </p:cNvPr>
          <p:cNvSpPr>
            <a:spLocks noGrp="1"/>
          </p:cNvSpPr>
          <p:nvPr>
            <p:ph type="sldNum" sz="quarter" idx="12"/>
          </p:nvPr>
        </p:nvSpPr>
        <p:spPr/>
        <p:txBody>
          <a:bodyPr/>
          <a:lstStyle/>
          <a:p>
            <a:fld id="{90FEB052-BCA1-4114-93D8-081B2D5695AC}" type="slidenum">
              <a:rPr lang="en-PH" smtClean="0"/>
              <a:t>‹#›</a:t>
            </a:fld>
            <a:endParaRPr lang="en-PH"/>
          </a:p>
        </p:txBody>
      </p:sp>
    </p:spTree>
    <p:extLst>
      <p:ext uri="{BB962C8B-B14F-4D97-AF65-F5344CB8AC3E}">
        <p14:creationId xmlns:p14="http://schemas.microsoft.com/office/powerpoint/2010/main" val="2869996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B85F1B-1EFD-4D36-A329-58A72367BF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3A4C32D8-908F-4620-B16F-41A4C2BA15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9D483A3-F78D-4B49-BF53-A3BB76A0CBFF}"/>
              </a:ext>
            </a:extLst>
          </p:cNvPr>
          <p:cNvSpPr>
            <a:spLocks noGrp="1"/>
          </p:cNvSpPr>
          <p:nvPr>
            <p:ph type="dt" sz="half" idx="10"/>
          </p:nvPr>
        </p:nvSpPr>
        <p:spPr/>
        <p:txBody>
          <a:bodyPr/>
          <a:lstStyle/>
          <a:p>
            <a:fld id="{CFF710F4-2ED4-4F36-963E-4CB9F320A454}" type="datetimeFigureOut">
              <a:rPr lang="en-PH" smtClean="0"/>
              <a:t>10/04/2018</a:t>
            </a:fld>
            <a:endParaRPr lang="en-PH"/>
          </a:p>
        </p:txBody>
      </p:sp>
      <p:sp>
        <p:nvSpPr>
          <p:cNvPr id="5" name="Footer Placeholder 4">
            <a:extLst>
              <a:ext uri="{FF2B5EF4-FFF2-40B4-BE49-F238E27FC236}">
                <a16:creationId xmlns:a16="http://schemas.microsoft.com/office/drawing/2014/main" id="{1C75D245-37AE-44A0-BC81-EA1EDA6B05F2}"/>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B978DB77-BEC6-4826-8788-F6F97D39D289}"/>
              </a:ext>
            </a:extLst>
          </p:cNvPr>
          <p:cNvSpPr>
            <a:spLocks noGrp="1"/>
          </p:cNvSpPr>
          <p:nvPr>
            <p:ph type="sldNum" sz="quarter" idx="12"/>
          </p:nvPr>
        </p:nvSpPr>
        <p:spPr/>
        <p:txBody>
          <a:bodyPr/>
          <a:lstStyle/>
          <a:p>
            <a:fld id="{90FEB052-BCA1-4114-93D8-081B2D5695AC}" type="slidenum">
              <a:rPr lang="en-PH" smtClean="0"/>
              <a:t>‹#›</a:t>
            </a:fld>
            <a:endParaRPr lang="en-PH"/>
          </a:p>
        </p:txBody>
      </p:sp>
    </p:spTree>
    <p:extLst>
      <p:ext uri="{BB962C8B-B14F-4D97-AF65-F5344CB8AC3E}">
        <p14:creationId xmlns:p14="http://schemas.microsoft.com/office/powerpoint/2010/main" val="173006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015ACE-D359-4FD7-9F2F-B33D278D341B}" type="datetimeFigureOut">
              <a:rPr lang="en-US"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944C9-B24D-418A-A18C-A0A8D003F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815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015ACE-D359-4FD7-9F2F-B33D278D341B}" type="datetimeFigureOut">
              <a:rPr lang="en-US"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944C9-B24D-418A-A18C-A0A8D003F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389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015ACE-D359-4FD7-9F2F-B33D278D341B}" type="datetimeFigureOut">
              <a:rPr lang="en-US"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944C9-B24D-418A-A18C-A0A8D003F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04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015ACE-D359-4FD7-9F2F-B33D278D341B}" type="datetimeFigureOut">
              <a:rPr lang="en-US" smtClean="0">
                <a:solidFill>
                  <a:prstClr val="black">
                    <a:tint val="75000"/>
                  </a:prstClr>
                </a:solidFill>
              </a:rPr>
              <a:pPr/>
              <a:t>4/10/2018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8944C9-B24D-418A-A18C-A0A8D003F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495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015ACE-D359-4FD7-9F2F-B33D278D341B}" type="datetimeFigureOut">
              <a:rPr lang="en-US" smtClean="0">
                <a:solidFill>
                  <a:prstClr val="black">
                    <a:tint val="75000"/>
                  </a:prstClr>
                </a:solidFill>
              </a:rPr>
              <a:pPr/>
              <a:t>4/10/2018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8944C9-B24D-418A-A18C-A0A8D003F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55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015ACE-D359-4FD7-9F2F-B33D278D341B}" type="datetimeFigureOut">
              <a:rPr lang="en-US" smtClean="0">
                <a:solidFill>
                  <a:prstClr val="black">
                    <a:tint val="75000"/>
                  </a:prstClr>
                </a:solidFill>
              </a:rPr>
              <a:pPr/>
              <a:t>4/10/2018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8944C9-B24D-418A-A18C-A0A8D003F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277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15ACE-D359-4FD7-9F2F-B33D278D341B}" type="datetimeFigureOut">
              <a:rPr lang="en-US" smtClean="0">
                <a:solidFill>
                  <a:prstClr val="black">
                    <a:tint val="75000"/>
                  </a:prstClr>
                </a:solidFill>
              </a:rPr>
              <a:pPr/>
              <a:t>4/10/2018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8944C9-B24D-418A-A18C-A0A8D003F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3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D71E2C-7E3C-481F-8F6D-093D580314F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1D337-A123-4F34-AE53-DD5B67636525}" type="slidenum">
              <a:rPr lang="en-US" smtClean="0"/>
              <a:t>‹#›</a:t>
            </a:fld>
            <a:endParaRPr lang="en-US"/>
          </a:p>
        </p:txBody>
      </p:sp>
    </p:spTree>
    <p:extLst>
      <p:ext uri="{BB962C8B-B14F-4D97-AF65-F5344CB8AC3E}">
        <p14:creationId xmlns:p14="http://schemas.microsoft.com/office/powerpoint/2010/main" val="3763266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015ACE-D359-4FD7-9F2F-B33D278D341B}" type="datetimeFigureOut">
              <a:rPr lang="en-US" smtClean="0">
                <a:solidFill>
                  <a:prstClr val="black">
                    <a:tint val="75000"/>
                  </a:prstClr>
                </a:solidFill>
              </a:rPr>
              <a:pPr/>
              <a:t>4/10/2018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8944C9-B24D-418A-A18C-A0A8D003F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064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015ACE-D359-4FD7-9F2F-B33D278D341B}" type="datetimeFigureOut">
              <a:rPr lang="en-US" smtClean="0">
                <a:solidFill>
                  <a:prstClr val="black">
                    <a:tint val="75000"/>
                  </a:prstClr>
                </a:solidFill>
              </a:rPr>
              <a:pPr/>
              <a:t>4/10/2018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8944C9-B24D-418A-A18C-A0A8D003F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91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015ACE-D359-4FD7-9F2F-B33D278D341B}" type="datetimeFigureOut">
              <a:rPr lang="en-US"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944C9-B24D-418A-A18C-A0A8D003F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275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015ACE-D359-4FD7-9F2F-B33D278D341B}" type="datetimeFigureOut">
              <a:rPr lang="en-US"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944C9-B24D-418A-A18C-A0A8D003F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08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D71E2C-7E3C-481F-8F6D-093D580314F4}"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1D337-A123-4F34-AE53-DD5B67636525}" type="slidenum">
              <a:rPr lang="en-US" smtClean="0"/>
              <a:t>‹#›</a:t>
            </a:fld>
            <a:endParaRPr lang="en-US"/>
          </a:p>
        </p:txBody>
      </p:sp>
    </p:spTree>
    <p:extLst>
      <p:ext uri="{BB962C8B-B14F-4D97-AF65-F5344CB8AC3E}">
        <p14:creationId xmlns:p14="http://schemas.microsoft.com/office/powerpoint/2010/main" val="806895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D71E2C-7E3C-481F-8F6D-093D580314F4}"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C1D337-A123-4F34-AE53-DD5B67636525}" type="slidenum">
              <a:rPr lang="en-US" smtClean="0"/>
              <a:t>‹#›</a:t>
            </a:fld>
            <a:endParaRPr lang="en-US"/>
          </a:p>
        </p:txBody>
      </p:sp>
    </p:spTree>
    <p:extLst>
      <p:ext uri="{BB962C8B-B14F-4D97-AF65-F5344CB8AC3E}">
        <p14:creationId xmlns:p14="http://schemas.microsoft.com/office/powerpoint/2010/main" val="211126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D71E2C-7E3C-481F-8F6D-093D580314F4}"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C1D337-A123-4F34-AE53-DD5B67636525}" type="slidenum">
              <a:rPr lang="en-US" smtClean="0"/>
              <a:t>‹#›</a:t>
            </a:fld>
            <a:endParaRPr lang="en-US"/>
          </a:p>
        </p:txBody>
      </p:sp>
    </p:spTree>
    <p:extLst>
      <p:ext uri="{BB962C8B-B14F-4D97-AF65-F5344CB8AC3E}">
        <p14:creationId xmlns:p14="http://schemas.microsoft.com/office/powerpoint/2010/main" val="313444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71E2C-7E3C-481F-8F6D-093D580314F4}"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C1D337-A123-4F34-AE53-DD5B67636525}" type="slidenum">
              <a:rPr lang="en-US" smtClean="0"/>
              <a:t>‹#›</a:t>
            </a:fld>
            <a:endParaRPr lang="en-US"/>
          </a:p>
        </p:txBody>
      </p:sp>
    </p:spTree>
    <p:extLst>
      <p:ext uri="{BB962C8B-B14F-4D97-AF65-F5344CB8AC3E}">
        <p14:creationId xmlns:p14="http://schemas.microsoft.com/office/powerpoint/2010/main" val="203079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D71E2C-7E3C-481F-8F6D-093D580314F4}"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1D337-A123-4F34-AE53-DD5B67636525}" type="slidenum">
              <a:rPr lang="en-US" smtClean="0"/>
              <a:t>‹#›</a:t>
            </a:fld>
            <a:endParaRPr lang="en-US"/>
          </a:p>
        </p:txBody>
      </p:sp>
    </p:spTree>
    <p:extLst>
      <p:ext uri="{BB962C8B-B14F-4D97-AF65-F5344CB8AC3E}">
        <p14:creationId xmlns:p14="http://schemas.microsoft.com/office/powerpoint/2010/main" val="361381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D71E2C-7E3C-481F-8F6D-093D580314F4}"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1D337-A123-4F34-AE53-DD5B67636525}" type="slidenum">
              <a:rPr lang="en-US" smtClean="0"/>
              <a:t>‹#›</a:t>
            </a:fld>
            <a:endParaRPr lang="en-US"/>
          </a:p>
        </p:txBody>
      </p:sp>
    </p:spTree>
    <p:extLst>
      <p:ext uri="{BB962C8B-B14F-4D97-AF65-F5344CB8AC3E}">
        <p14:creationId xmlns:p14="http://schemas.microsoft.com/office/powerpoint/2010/main" val="105531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71E2C-7E3C-481F-8F6D-093D580314F4}"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1D337-A123-4F34-AE53-DD5B67636525}" type="slidenum">
              <a:rPr lang="en-US" smtClean="0"/>
              <a:t>‹#›</a:t>
            </a:fld>
            <a:endParaRPr lang="en-US"/>
          </a:p>
        </p:txBody>
      </p:sp>
    </p:spTree>
    <p:extLst>
      <p:ext uri="{BB962C8B-B14F-4D97-AF65-F5344CB8AC3E}">
        <p14:creationId xmlns:p14="http://schemas.microsoft.com/office/powerpoint/2010/main" val="2071012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04F3D7-755B-45B9-A202-0DD60A02AC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9B1BB419-9DB3-45B3-A6C6-AC9B15A46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5297B92-F80C-470A-A5EE-569596C40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710F4-2ED4-4F36-963E-4CB9F320A454}" type="datetimeFigureOut">
              <a:rPr lang="en-PH" smtClean="0"/>
              <a:t>10/04/2018</a:t>
            </a:fld>
            <a:endParaRPr lang="en-PH"/>
          </a:p>
        </p:txBody>
      </p:sp>
      <p:sp>
        <p:nvSpPr>
          <p:cNvPr id="5" name="Footer Placeholder 4">
            <a:extLst>
              <a:ext uri="{FF2B5EF4-FFF2-40B4-BE49-F238E27FC236}">
                <a16:creationId xmlns:a16="http://schemas.microsoft.com/office/drawing/2014/main" id="{1D1B584F-56E0-4B08-AF9A-86B831BF17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E3D1D372-DC29-425D-8EFD-E9CD383BF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EB052-BCA1-4114-93D8-081B2D5695AC}" type="slidenum">
              <a:rPr lang="en-PH" smtClean="0"/>
              <a:t>‹#›</a:t>
            </a:fld>
            <a:endParaRPr lang="en-PH"/>
          </a:p>
        </p:txBody>
      </p:sp>
    </p:spTree>
    <p:extLst>
      <p:ext uri="{BB962C8B-B14F-4D97-AF65-F5344CB8AC3E}">
        <p14:creationId xmlns:p14="http://schemas.microsoft.com/office/powerpoint/2010/main" val="8964457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15ACE-D359-4FD7-9F2F-B33D278D341B}" type="datetimeFigureOut">
              <a:rPr lang="en-US"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944C9-B24D-418A-A18C-A0A8D003F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628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4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5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jpeg"/></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jpeg"/></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emf"/><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jpeg"/></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7.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8.jpe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2.xml"/><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9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78C1E-096D-49C6-A7E7-11FCCC4DCF28}"/>
              </a:ext>
            </a:extLst>
          </p:cNvPr>
          <p:cNvSpPr>
            <a:spLocks noGrp="1"/>
          </p:cNvSpPr>
          <p:nvPr>
            <p:ph type="body" idx="1"/>
          </p:nvPr>
        </p:nvSpPr>
        <p:spPr>
          <a:xfrm>
            <a:off x="838200" y="1825625"/>
            <a:ext cx="10515600" cy="3711575"/>
          </a:xfrm>
        </p:spPr>
        <p:txBody>
          <a:bodyPr/>
          <a:lstStyle/>
          <a:p>
            <a:pPr marL="25400" indent="0" algn="ctr">
              <a:buNone/>
            </a:pPr>
            <a:endParaRPr lang="en-PH" sz="4000" b="1" dirty="0"/>
          </a:p>
          <a:p>
            <a:pPr marL="25400" indent="0" algn="ctr">
              <a:buNone/>
            </a:pPr>
            <a:endParaRPr lang="en-PH" sz="4000" b="1" dirty="0"/>
          </a:p>
          <a:p>
            <a:pPr marL="25400" indent="0" algn="ctr">
              <a:buNone/>
            </a:pPr>
            <a:r>
              <a:rPr lang="en-US" sz="4000" b="1" dirty="0"/>
              <a:t>Data Quality Check (DQC) </a:t>
            </a:r>
          </a:p>
          <a:p>
            <a:pPr marL="25400" indent="0" algn="ctr">
              <a:buNone/>
            </a:pPr>
            <a:r>
              <a:rPr lang="en-US" sz="4000" b="1" dirty="0"/>
              <a:t>for the Integrated TB Information System (ITIS)</a:t>
            </a:r>
          </a:p>
        </p:txBody>
      </p:sp>
      <p:grpSp>
        <p:nvGrpSpPr>
          <p:cNvPr id="7" name="Group 6"/>
          <p:cNvGrpSpPr/>
          <p:nvPr/>
        </p:nvGrpSpPr>
        <p:grpSpPr>
          <a:xfrm>
            <a:off x="1768070" y="560437"/>
            <a:ext cx="8655860" cy="998283"/>
            <a:chOff x="861179" y="1032791"/>
            <a:chExt cx="10111622" cy="1204356"/>
          </a:xfrm>
        </p:grpSpPr>
        <p:pic>
          <p:nvPicPr>
            <p:cNvPr id="8"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r="63464"/>
            <a:stretch>
              <a:fillRect/>
            </a:stretch>
          </p:blipFill>
          <p:spPr bwMode="auto">
            <a:xfrm>
              <a:off x="4973780" y="1119126"/>
              <a:ext cx="3613045" cy="103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179" y="1032791"/>
              <a:ext cx="3239555" cy="1151500"/>
            </a:xfrm>
            <a:prstGeom prst="rect">
              <a:avLst/>
            </a:prstGeom>
          </p:spPr>
        </p:pic>
        <p:pic>
          <p:nvPicPr>
            <p:cNvPr id="10" name="Picture 9" descr="PBSPlogo-transparent.png"/>
            <p:cNvPicPr>
              <a:picLocks noChangeAspect="1"/>
            </p:cNvPicPr>
            <p:nvPr/>
          </p:nvPicPr>
          <p:blipFill>
            <a:blip r:embed="rId5" cstate="print"/>
            <a:srcRect/>
            <a:stretch>
              <a:fillRect/>
            </a:stretch>
          </p:blipFill>
          <p:spPr bwMode="auto">
            <a:xfrm>
              <a:off x="9598417" y="1032791"/>
              <a:ext cx="1374384" cy="1204356"/>
            </a:xfrm>
            <a:prstGeom prst="rect">
              <a:avLst/>
            </a:prstGeom>
            <a:noFill/>
            <a:ln w="9525">
              <a:noFill/>
              <a:miter lim="800000"/>
              <a:headEnd/>
              <a:tailEnd/>
            </a:ln>
          </p:spPr>
        </p:pic>
      </p:grpSp>
    </p:spTree>
    <p:extLst>
      <p:ext uri="{BB962C8B-B14F-4D97-AF65-F5344CB8AC3E}">
        <p14:creationId xmlns:p14="http://schemas.microsoft.com/office/powerpoint/2010/main" val="303657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33751" y="165742"/>
            <a:ext cx="7622039" cy="6692258"/>
          </a:xfrm>
          <a:prstGeom prst="rect">
            <a:avLst/>
          </a:prstGeom>
        </p:spPr>
      </p:pic>
    </p:spTree>
    <p:extLst>
      <p:ext uri="{BB962C8B-B14F-4D97-AF65-F5344CB8AC3E}">
        <p14:creationId xmlns:p14="http://schemas.microsoft.com/office/powerpoint/2010/main" val="15477739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1524000" y="6458636"/>
            <a:ext cx="9220200" cy="323165"/>
          </a:xfrm>
          <a:prstGeom prst="rect">
            <a:avLst/>
          </a:prstGeom>
          <a:noFill/>
        </p:spPr>
        <p:txBody>
          <a:bodyPr wrap="square" rtlCol="0">
            <a:spAutoFit/>
          </a:bodyPr>
          <a:lstStyle/>
          <a:p>
            <a:pPr algn="ctr"/>
            <a:r>
              <a:rPr lang="en-US" sz="1500" b="1" i="1" dirty="0">
                <a:solidFill>
                  <a:prstClr val="white"/>
                </a:solidFill>
                <a:latin typeface="Corbel" panose="020B0503020204020204" pitchFamily="34" charset="0"/>
              </a:rPr>
              <a:t>Integrated Tuberculosis Information System - Knowledge Management and Information Technology Services </a:t>
            </a:r>
          </a:p>
        </p:txBody>
      </p:sp>
      <p:pic>
        <p:nvPicPr>
          <p:cNvPr id="2" name="Picture 1"/>
          <p:cNvPicPr>
            <a:picLocks noChangeAspect="1"/>
          </p:cNvPicPr>
          <p:nvPr/>
        </p:nvPicPr>
        <p:blipFill>
          <a:blip r:embed="rId3"/>
          <a:stretch>
            <a:fillRect/>
          </a:stretch>
        </p:blipFill>
        <p:spPr>
          <a:xfrm>
            <a:off x="1905001" y="0"/>
            <a:ext cx="8211013" cy="5837830"/>
          </a:xfrm>
          <a:prstGeom prst="rect">
            <a:avLst/>
          </a:prstGeom>
        </p:spPr>
      </p:pic>
    </p:spTree>
    <p:extLst>
      <p:ext uri="{BB962C8B-B14F-4D97-AF65-F5344CB8AC3E}">
        <p14:creationId xmlns:p14="http://schemas.microsoft.com/office/powerpoint/2010/main" val="24165074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1524000" y="6458636"/>
            <a:ext cx="9220200" cy="323165"/>
          </a:xfrm>
          <a:prstGeom prst="rect">
            <a:avLst/>
          </a:prstGeom>
          <a:noFill/>
        </p:spPr>
        <p:txBody>
          <a:bodyPr wrap="square" rtlCol="0">
            <a:spAutoFit/>
          </a:bodyPr>
          <a:lstStyle/>
          <a:p>
            <a:pPr algn="ctr"/>
            <a:r>
              <a:rPr lang="en-US" sz="1500" b="1" i="1" dirty="0">
                <a:solidFill>
                  <a:prstClr val="white"/>
                </a:solidFill>
                <a:latin typeface="Corbel" panose="020B0503020204020204" pitchFamily="34" charset="0"/>
              </a:rPr>
              <a:t>Integrated Tuberculosis Information System - Knowledge Management and Information Technology Services </a:t>
            </a:r>
          </a:p>
        </p:txBody>
      </p:sp>
      <p:pic>
        <p:nvPicPr>
          <p:cNvPr id="3" name="Picture 2"/>
          <p:cNvPicPr>
            <a:picLocks noChangeAspect="1"/>
          </p:cNvPicPr>
          <p:nvPr/>
        </p:nvPicPr>
        <p:blipFill>
          <a:blip r:embed="rId3"/>
          <a:stretch>
            <a:fillRect/>
          </a:stretch>
        </p:blipFill>
        <p:spPr>
          <a:xfrm>
            <a:off x="1960709" y="228600"/>
            <a:ext cx="8346782" cy="6019800"/>
          </a:xfrm>
          <a:prstGeom prst="rect">
            <a:avLst/>
          </a:prstGeom>
        </p:spPr>
      </p:pic>
    </p:spTree>
    <p:extLst>
      <p:ext uri="{BB962C8B-B14F-4D97-AF65-F5344CB8AC3E}">
        <p14:creationId xmlns:p14="http://schemas.microsoft.com/office/powerpoint/2010/main" val="11346036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1524000" y="6458636"/>
            <a:ext cx="9220200" cy="323165"/>
          </a:xfrm>
          <a:prstGeom prst="rect">
            <a:avLst/>
          </a:prstGeom>
          <a:noFill/>
        </p:spPr>
        <p:txBody>
          <a:bodyPr wrap="square" rtlCol="0">
            <a:spAutoFit/>
          </a:bodyPr>
          <a:lstStyle/>
          <a:p>
            <a:pPr algn="ctr"/>
            <a:r>
              <a:rPr lang="en-US" sz="1500" b="1" i="1" dirty="0">
                <a:solidFill>
                  <a:prstClr val="white"/>
                </a:solidFill>
                <a:latin typeface="Corbel" panose="020B0503020204020204" pitchFamily="34" charset="0"/>
              </a:rPr>
              <a:t>Integrated Tuberculosis Information System - Knowledge Management and Information Technology Services </a:t>
            </a:r>
          </a:p>
        </p:txBody>
      </p:sp>
      <p:pic>
        <p:nvPicPr>
          <p:cNvPr id="2" name="Picture 1"/>
          <p:cNvPicPr>
            <a:picLocks noChangeAspect="1"/>
          </p:cNvPicPr>
          <p:nvPr/>
        </p:nvPicPr>
        <p:blipFill>
          <a:blip r:embed="rId3"/>
          <a:stretch>
            <a:fillRect/>
          </a:stretch>
        </p:blipFill>
        <p:spPr>
          <a:xfrm>
            <a:off x="2133600" y="381000"/>
            <a:ext cx="7905750" cy="5867400"/>
          </a:xfrm>
          <a:prstGeom prst="rect">
            <a:avLst/>
          </a:prstGeom>
        </p:spPr>
      </p:pic>
    </p:spTree>
    <p:extLst>
      <p:ext uri="{BB962C8B-B14F-4D97-AF65-F5344CB8AC3E}">
        <p14:creationId xmlns:p14="http://schemas.microsoft.com/office/powerpoint/2010/main" val="29457273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1524000" y="6458636"/>
            <a:ext cx="9220200" cy="323165"/>
          </a:xfrm>
          <a:prstGeom prst="rect">
            <a:avLst/>
          </a:prstGeom>
          <a:noFill/>
        </p:spPr>
        <p:txBody>
          <a:bodyPr wrap="square" rtlCol="0">
            <a:spAutoFit/>
          </a:bodyPr>
          <a:lstStyle/>
          <a:p>
            <a:pPr algn="ctr"/>
            <a:r>
              <a:rPr lang="en-US" sz="1500" b="1" i="1" dirty="0">
                <a:solidFill>
                  <a:prstClr val="white"/>
                </a:solidFill>
                <a:latin typeface="Corbel" panose="020B0503020204020204" pitchFamily="34" charset="0"/>
              </a:rPr>
              <a:t>Integrated Tuberculosis Information System - Knowledge Management and Information Technology Services </a:t>
            </a:r>
          </a:p>
        </p:txBody>
      </p:sp>
      <p:pic>
        <p:nvPicPr>
          <p:cNvPr id="2" name="Picture 1"/>
          <p:cNvPicPr>
            <a:picLocks noChangeAspect="1"/>
          </p:cNvPicPr>
          <p:nvPr/>
        </p:nvPicPr>
        <p:blipFill>
          <a:blip r:embed="rId3"/>
          <a:stretch>
            <a:fillRect/>
          </a:stretch>
        </p:blipFill>
        <p:spPr>
          <a:xfrm>
            <a:off x="2197894" y="228600"/>
            <a:ext cx="7872413" cy="6019800"/>
          </a:xfrm>
          <a:prstGeom prst="rect">
            <a:avLst/>
          </a:prstGeom>
        </p:spPr>
      </p:pic>
    </p:spTree>
    <p:extLst>
      <p:ext uri="{BB962C8B-B14F-4D97-AF65-F5344CB8AC3E}">
        <p14:creationId xmlns:p14="http://schemas.microsoft.com/office/powerpoint/2010/main" val="11211756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1524000" y="6458636"/>
            <a:ext cx="9220200" cy="323165"/>
          </a:xfrm>
          <a:prstGeom prst="rect">
            <a:avLst/>
          </a:prstGeom>
          <a:noFill/>
        </p:spPr>
        <p:txBody>
          <a:bodyPr wrap="square" rtlCol="0">
            <a:spAutoFit/>
          </a:bodyPr>
          <a:lstStyle/>
          <a:p>
            <a:pPr algn="ctr"/>
            <a:r>
              <a:rPr lang="en-US" sz="1500" b="1" i="1" dirty="0">
                <a:solidFill>
                  <a:prstClr val="white"/>
                </a:solidFill>
                <a:latin typeface="Corbel" panose="020B0503020204020204" pitchFamily="34" charset="0"/>
              </a:rPr>
              <a:t>Integrated Tuberculosis Information System - Knowledge Management and Information Technology Services </a:t>
            </a:r>
          </a:p>
        </p:txBody>
      </p:sp>
      <p:pic>
        <p:nvPicPr>
          <p:cNvPr id="2" name="Picture 1"/>
          <p:cNvPicPr>
            <a:picLocks noChangeAspect="1"/>
          </p:cNvPicPr>
          <p:nvPr/>
        </p:nvPicPr>
        <p:blipFill>
          <a:blip r:embed="rId3"/>
          <a:stretch>
            <a:fillRect/>
          </a:stretch>
        </p:blipFill>
        <p:spPr>
          <a:xfrm>
            <a:off x="2057401" y="381001"/>
            <a:ext cx="7896225" cy="5900737"/>
          </a:xfrm>
          <a:prstGeom prst="rect">
            <a:avLst/>
          </a:prstGeom>
        </p:spPr>
      </p:pic>
    </p:spTree>
    <p:extLst>
      <p:ext uri="{BB962C8B-B14F-4D97-AF65-F5344CB8AC3E}">
        <p14:creationId xmlns:p14="http://schemas.microsoft.com/office/powerpoint/2010/main" val="134851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89355" y="1785692"/>
            <a:ext cx="4863846" cy="957508"/>
            <a:chOff x="2821777" y="209610"/>
            <a:chExt cx="2154335" cy="1665127"/>
          </a:xfrm>
        </p:grpSpPr>
        <p:sp>
          <p:nvSpPr>
            <p:cNvPr id="3" name="Rectangle 2"/>
            <p:cNvSpPr/>
            <p:nvPr/>
          </p:nvSpPr>
          <p:spPr>
            <a:xfrm>
              <a:off x="2821777" y="209610"/>
              <a:ext cx="2154335" cy="1665127"/>
            </a:xfrm>
            <a:prstGeom prst="rect">
              <a:avLst/>
            </a:prstGeom>
            <a:solidFill>
              <a:srgbClr val="FFFF00"/>
            </a:solidFill>
          </p:spPr>
          <p:style>
            <a:lnRef idx="3">
              <a:schemeClr val="accent3">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4" name="Rectangle 3"/>
            <p:cNvSpPr/>
            <p:nvPr/>
          </p:nvSpPr>
          <p:spPr>
            <a:xfrm>
              <a:off x="2821777" y="209610"/>
              <a:ext cx="2154335" cy="16651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en-PH" sz="1500" dirty="0">
                  <a:latin typeface="Tahoma" panose="020B0604030504040204" pitchFamily="34" charset="0"/>
                  <a:ea typeface="Tahoma" panose="020B0604030504040204" pitchFamily="34" charset="0"/>
                  <a:cs typeface="Tahoma" panose="020B0604030504040204" pitchFamily="34" charset="0"/>
                </a:rPr>
                <a:t>1. Check </a:t>
              </a:r>
              <a:r>
                <a:rPr lang="en-PH" sz="1500" b="1" dirty="0">
                  <a:solidFill>
                    <a:srgbClr val="FF0000"/>
                  </a:solidFill>
                  <a:latin typeface="Tahoma" panose="020B0604030504040204" pitchFamily="34" charset="0"/>
                  <a:ea typeface="Tahoma" panose="020B0604030504040204" pitchFamily="34" charset="0"/>
                  <a:cs typeface="Tahoma" panose="020B0604030504040204" pitchFamily="34" charset="0"/>
                </a:rPr>
                <a:t>completeness</a:t>
              </a:r>
              <a:r>
                <a:rPr lang="en-PH" sz="1500" dirty="0">
                  <a:latin typeface="Tahoma" panose="020B0604030504040204" pitchFamily="34" charset="0"/>
                  <a:ea typeface="Tahoma" panose="020B0604030504040204" pitchFamily="34" charset="0"/>
                  <a:cs typeface="Tahoma" panose="020B0604030504040204" pitchFamily="34" charset="0"/>
                </a:rPr>
                <a:t> </a:t>
              </a:r>
            </a:p>
          </p:txBody>
        </p:sp>
      </p:grpSp>
      <p:grpSp>
        <p:nvGrpSpPr>
          <p:cNvPr id="5" name="Group 4"/>
          <p:cNvGrpSpPr/>
          <p:nvPr/>
        </p:nvGrpSpPr>
        <p:grpSpPr>
          <a:xfrm>
            <a:off x="1676401" y="3207061"/>
            <a:ext cx="2154335" cy="3200400"/>
            <a:chOff x="2822234" y="2041447"/>
            <a:chExt cx="2154335" cy="1517726"/>
          </a:xfrm>
        </p:grpSpPr>
        <p:sp>
          <p:nvSpPr>
            <p:cNvPr id="6" name="Rectangle 5"/>
            <p:cNvSpPr/>
            <p:nvPr/>
          </p:nvSpPr>
          <p:spPr>
            <a:xfrm>
              <a:off x="2828710" y="2041447"/>
              <a:ext cx="2147859" cy="1517726"/>
            </a:xfrm>
            <a:prstGeom prst="rect">
              <a:avLst/>
            </a:prstGeom>
          </p:spPr>
          <p:style>
            <a:lnRef idx="3">
              <a:schemeClr val="accent3">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7" name="Rectangle 6"/>
            <p:cNvSpPr/>
            <p:nvPr/>
          </p:nvSpPr>
          <p:spPr>
            <a:xfrm>
              <a:off x="2822234" y="2041447"/>
              <a:ext cx="2147859" cy="15177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en-PH" sz="1500" dirty="0">
                  <a:latin typeface="Tahoma" panose="020B0604030504040204" pitchFamily="34" charset="0"/>
                  <a:ea typeface="Tahoma" panose="020B0604030504040204" pitchFamily="34" charset="0"/>
                  <a:cs typeface="Tahoma" panose="020B0604030504040204" pitchFamily="34" charset="0"/>
                </a:rPr>
                <a:t>2. Generate the specific ITIS report needed (</a:t>
              </a:r>
              <a:r>
                <a:rPr lang="en-PH" sz="1500" dirty="0" err="1">
                  <a:latin typeface="Tahoma" panose="020B0604030504040204" pitchFamily="34" charset="0"/>
                  <a:ea typeface="Tahoma" panose="020B0604030504040204" pitchFamily="34" charset="0"/>
                  <a:cs typeface="Tahoma" panose="020B0604030504040204" pitchFamily="34" charset="0"/>
                </a:rPr>
                <a:t>eg</a:t>
              </a:r>
              <a:r>
                <a:rPr lang="en-PH" sz="1500" dirty="0">
                  <a:latin typeface="Tahoma" panose="020B0604030504040204" pitchFamily="34" charset="0"/>
                  <a:ea typeface="Tahoma" panose="020B0604030504040204" pitchFamily="34" charset="0"/>
                  <a:cs typeface="Tahoma" panose="020B0604030504040204" pitchFamily="34" charset="0"/>
                </a:rPr>
                <a:t>. report 3a). Compare the Total Cases </a:t>
              </a:r>
              <a:r>
                <a:rPr lang="en-PH" sz="1500" dirty="0">
                  <a:solidFill>
                    <a:srgbClr val="FF0000"/>
                  </a:solidFill>
                  <a:latin typeface="Tahoma" panose="020B0604030504040204" pitchFamily="34" charset="0"/>
                  <a:ea typeface="Tahoma" panose="020B0604030504040204" pitchFamily="34" charset="0"/>
                  <a:cs typeface="Tahoma" panose="020B0604030504040204" pitchFamily="34" charset="0"/>
                </a:rPr>
                <a:t>if tally with the recorded cases in the TB Register.</a:t>
              </a:r>
            </a:p>
            <a:p>
              <a:pPr algn="ctr" defTabSz="666750">
                <a:lnSpc>
                  <a:spcPct val="90000"/>
                </a:lnSpc>
                <a:spcBef>
                  <a:spcPct val="0"/>
                </a:spcBef>
                <a:spcAft>
                  <a:spcPct val="35000"/>
                </a:spcAft>
              </a:pPr>
              <a:endParaRPr lang="en-PH" sz="1500" i="1" dirty="0">
                <a:latin typeface="Tahoma" panose="020B0604030504040204" pitchFamily="34" charset="0"/>
                <a:ea typeface="Tahoma" panose="020B0604030504040204" pitchFamily="34" charset="0"/>
                <a:cs typeface="Tahoma" panose="020B0604030504040204" pitchFamily="34" charset="0"/>
              </a:endParaRPr>
            </a:p>
            <a:p>
              <a:pPr algn="ctr" defTabSz="666750">
                <a:lnSpc>
                  <a:spcPct val="90000"/>
                </a:lnSpc>
                <a:spcBef>
                  <a:spcPct val="0"/>
                </a:spcBef>
                <a:spcAft>
                  <a:spcPct val="35000"/>
                </a:spcAft>
              </a:pPr>
              <a:r>
                <a:rPr lang="en-PH" sz="1500" i="1" dirty="0">
                  <a:latin typeface="Tahoma" panose="020B0604030504040204" pitchFamily="34" charset="0"/>
                  <a:ea typeface="Tahoma" panose="020B0604030504040204" pitchFamily="34" charset="0"/>
                  <a:cs typeface="Tahoma" panose="020B0604030504040204" pitchFamily="34" charset="0"/>
                </a:rPr>
                <a:t> In the ITIS report, click the total cases to </a:t>
              </a:r>
              <a:r>
                <a:rPr lang="en-PH" sz="1500" i="1" dirty="0">
                  <a:solidFill>
                    <a:srgbClr val="FF0000"/>
                  </a:solidFill>
                  <a:latin typeface="Tahoma" panose="020B0604030504040204" pitchFamily="34" charset="0"/>
                  <a:ea typeface="Tahoma" panose="020B0604030504040204" pitchFamily="34" charset="0"/>
                  <a:cs typeface="Tahoma" panose="020B0604030504040204" pitchFamily="34" charset="0"/>
                </a:rPr>
                <a:t>generate a patient list. </a:t>
              </a:r>
              <a:r>
                <a:rPr lang="en-PH" sz="1500" i="1" dirty="0">
                  <a:latin typeface="Tahoma" panose="020B0604030504040204" pitchFamily="34" charset="0"/>
                  <a:ea typeface="Tahoma" panose="020B0604030504040204" pitchFamily="34" charset="0"/>
                  <a:cs typeface="Tahoma" panose="020B0604030504040204" pitchFamily="34" charset="0"/>
                </a:rPr>
                <a:t>Sort the ‘case #’ header. Compare with TB register. </a:t>
              </a:r>
              <a:r>
                <a:rPr lang="en-PH" sz="1500" i="1" dirty="0">
                  <a:solidFill>
                    <a:srgbClr val="FF0000"/>
                  </a:solidFill>
                  <a:latin typeface="Tahoma" panose="020B0604030504040204" pitchFamily="34" charset="0"/>
                  <a:ea typeface="Tahoma" panose="020B0604030504040204" pitchFamily="34" charset="0"/>
                  <a:cs typeface="Tahoma" panose="020B0604030504040204" pitchFamily="34" charset="0"/>
                </a:rPr>
                <a:t>Check for discrepancies.</a:t>
              </a:r>
            </a:p>
          </p:txBody>
        </p:sp>
      </p:grpSp>
      <p:grpSp>
        <p:nvGrpSpPr>
          <p:cNvPr id="8" name="Group 7"/>
          <p:cNvGrpSpPr/>
          <p:nvPr/>
        </p:nvGrpSpPr>
        <p:grpSpPr>
          <a:xfrm>
            <a:off x="4319929" y="3238577"/>
            <a:ext cx="2748474" cy="1468552"/>
            <a:chOff x="5399833" y="110216"/>
            <a:chExt cx="2748474" cy="1468552"/>
          </a:xfrm>
        </p:grpSpPr>
        <p:sp>
          <p:nvSpPr>
            <p:cNvPr id="9" name="Rectangle 8"/>
            <p:cNvSpPr/>
            <p:nvPr/>
          </p:nvSpPr>
          <p:spPr>
            <a:xfrm>
              <a:off x="5399833" y="110216"/>
              <a:ext cx="2748474" cy="1468552"/>
            </a:xfrm>
            <a:prstGeom prst="rect">
              <a:avLst/>
            </a:prstGeom>
          </p:spPr>
          <p:style>
            <a:lnRef idx="3">
              <a:schemeClr val="accent3">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Rectangle 9"/>
            <p:cNvSpPr/>
            <p:nvPr/>
          </p:nvSpPr>
          <p:spPr>
            <a:xfrm>
              <a:off x="5399833" y="110216"/>
              <a:ext cx="2748474" cy="14685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algn="ctr">
                <a:spcBef>
                  <a:spcPct val="0"/>
                </a:spcBef>
                <a:defRPr/>
              </a:pPr>
              <a:r>
                <a:rPr lang="en-PH" sz="1500" dirty="0">
                  <a:latin typeface="Tahoma" panose="020B0604030504040204" pitchFamily="34" charset="0"/>
                  <a:ea typeface="Tahoma" panose="020B0604030504040204" pitchFamily="34" charset="0"/>
                  <a:cs typeface="Tahoma" panose="020B0604030504040204" pitchFamily="34" charset="0"/>
                </a:rPr>
                <a:t>2A </a:t>
              </a:r>
              <a:r>
                <a:rPr lang="en-PH" sz="1500" b="1" dirty="0">
                  <a:latin typeface="Tahoma" panose="020B0604030504040204" pitchFamily="34" charset="0"/>
                  <a:ea typeface="Tahoma" panose="020B0604030504040204" pitchFamily="34" charset="0"/>
                  <a:cs typeface="Tahoma" panose="020B0604030504040204" pitchFamily="34" charset="0"/>
                </a:rPr>
                <a:t>If with discrepancies: </a:t>
              </a:r>
            </a:p>
            <a:p>
              <a:pPr algn="ctr">
                <a:spcBef>
                  <a:spcPct val="0"/>
                </a:spcBef>
                <a:defRPr/>
              </a:pPr>
              <a:endParaRPr lang="en-PH" sz="700" dirty="0">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r>
                <a:rPr lang="en-PH" sz="1500" dirty="0">
                  <a:latin typeface="Tahoma" panose="020B0604030504040204" pitchFamily="34" charset="0"/>
                  <a:ea typeface="Tahoma" panose="020B0604030504040204" pitchFamily="34" charset="0"/>
                  <a:cs typeface="Tahoma" panose="020B0604030504040204" pitchFamily="34" charset="0"/>
                </a:rPr>
                <a:t>2A.1 </a:t>
              </a:r>
              <a:r>
                <a:rPr lang="en-PH" sz="1500" dirty="0">
                  <a:solidFill>
                    <a:srgbClr val="FF0000"/>
                  </a:solidFill>
                  <a:latin typeface="Tahoma" panose="020B0604030504040204" pitchFamily="34" charset="0"/>
                  <a:ea typeface="Tahoma" panose="020B0604030504040204" pitchFamily="34" charset="0"/>
                  <a:cs typeface="Tahoma" panose="020B0604030504040204" pitchFamily="34" charset="0"/>
                </a:rPr>
                <a:t>Encode the missing cases</a:t>
              </a:r>
              <a:r>
                <a:rPr lang="en-PH" sz="1500" dirty="0">
                  <a:latin typeface="Tahoma" panose="020B0604030504040204" pitchFamily="34" charset="0"/>
                  <a:ea typeface="Tahoma" panose="020B0604030504040204" pitchFamily="34" charset="0"/>
                  <a:cs typeface="Tahoma" panose="020B0604030504040204" pitchFamily="34" charset="0"/>
                </a:rPr>
                <a:t>; </a:t>
              </a:r>
              <a:r>
                <a:rPr lang="en-PH" sz="1500" dirty="0">
                  <a:solidFill>
                    <a:srgbClr val="FF0000"/>
                  </a:solidFill>
                  <a:latin typeface="Tahoma" panose="020B0604030504040204" pitchFamily="34" charset="0"/>
                  <a:ea typeface="Tahoma" panose="020B0604030504040204" pitchFamily="34" charset="0"/>
                  <a:cs typeface="Tahoma" panose="020B0604030504040204" pitchFamily="34" charset="0"/>
                </a:rPr>
                <a:t>Update cases with incomplete data</a:t>
              </a:r>
              <a:r>
                <a:rPr lang="en-PH" sz="1500" dirty="0">
                  <a:latin typeface="Tahoma" panose="020B0604030504040204" pitchFamily="34" charset="0"/>
                  <a:ea typeface="Tahoma" panose="020B0604030504040204" pitchFamily="34" charset="0"/>
                  <a:cs typeface="Tahoma" panose="020B0604030504040204" pitchFamily="34" charset="0"/>
                </a:rPr>
                <a:t>. Validate the encoded / updated cases. </a:t>
              </a:r>
              <a:endParaRPr lang="en-PH" sz="1500" b="1" dirty="0">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endParaRPr lang="en-PH" sz="7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1" name="Group 10"/>
          <p:cNvGrpSpPr/>
          <p:nvPr/>
        </p:nvGrpSpPr>
        <p:grpSpPr>
          <a:xfrm>
            <a:off x="7557598" y="3250755"/>
            <a:ext cx="2715845" cy="1422585"/>
            <a:chOff x="5494048" y="1998974"/>
            <a:chExt cx="2563445" cy="1422585"/>
          </a:xfrm>
        </p:grpSpPr>
        <p:sp>
          <p:nvSpPr>
            <p:cNvPr id="12" name="Rectangle 11"/>
            <p:cNvSpPr/>
            <p:nvPr/>
          </p:nvSpPr>
          <p:spPr>
            <a:xfrm>
              <a:off x="5494048" y="1998974"/>
              <a:ext cx="2563445" cy="1422585"/>
            </a:xfrm>
            <a:prstGeom prst="rect">
              <a:avLst/>
            </a:prstGeom>
          </p:spPr>
          <p:style>
            <a:lnRef idx="3">
              <a:schemeClr val="accent3">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5494048" y="1998974"/>
              <a:ext cx="2563445" cy="14225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en-PH" sz="1500" dirty="0">
                  <a:latin typeface="Tahoma" panose="020B0604030504040204" pitchFamily="34" charset="0"/>
                  <a:ea typeface="Tahoma" panose="020B0604030504040204" pitchFamily="34" charset="0"/>
                  <a:cs typeface="Tahoma" panose="020B0604030504040204" pitchFamily="34" charset="0"/>
                </a:rPr>
                <a:t>2A.2 Generate again the same ITIS report, this time, check the figures per table (</a:t>
              </a:r>
              <a:r>
                <a:rPr lang="en-PH" sz="1500" dirty="0" err="1">
                  <a:latin typeface="Tahoma" panose="020B0604030504040204" pitchFamily="34" charset="0"/>
                  <a:ea typeface="Tahoma" panose="020B0604030504040204" pitchFamily="34" charset="0"/>
                  <a:cs typeface="Tahoma" panose="020B0604030504040204" pitchFamily="34" charset="0"/>
                </a:rPr>
                <a:t>eg</a:t>
              </a:r>
              <a:r>
                <a:rPr lang="en-PH" sz="1500" dirty="0">
                  <a:latin typeface="Tahoma" panose="020B0604030504040204" pitchFamily="34" charset="0"/>
                  <a:ea typeface="Tahoma" panose="020B0604030504040204" pitchFamily="34" charset="0"/>
                  <a:cs typeface="Tahoma" panose="020B0604030504040204" pitchFamily="34" charset="0"/>
                </a:rPr>
                <a:t>. report 3A Table 1) per column by comparing with the recorded cases. </a:t>
              </a:r>
              <a:endParaRPr lang="en-PH" sz="1500" b="1" dirty="0">
                <a:latin typeface="Tahoma" panose="020B0604030504040204" pitchFamily="34" charset="0"/>
                <a:ea typeface="Tahoma" panose="020B0604030504040204" pitchFamily="34" charset="0"/>
                <a:cs typeface="Tahoma" panose="020B0604030504040204" pitchFamily="34" charset="0"/>
              </a:endParaRPr>
            </a:p>
          </p:txBody>
        </p:sp>
      </p:grpSp>
      <p:sp>
        <p:nvSpPr>
          <p:cNvPr id="16" name="Rectangle 15"/>
          <p:cNvSpPr/>
          <p:nvPr/>
        </p:nvSpPr>
        <p:spPr>
          <a:xfrm>
            <a:off x="7322520" y="5276048"/>
            <a:ext cx="1589587" cy="1265646"/>
          </a:xfrm>
          <a:prstGeom prst="rect">
            <a:avLst/>
          </a:prstGeom>
          <a:ln w="28575"/>
        </p:spPr>
        <p:style>
          <a:lnRef idx="2">
            <a:schemeClr val="accent3"/>
          </a:lnRef>
          <a:fillRef idx="1">
            <a:schemeClr val="lt1"/>
          </a:fillRef>
          <a:effectRef idx="0">
            <a:schemeClr val="accent3"/>
          </a:effectRef>
          <a:fontRef idx="minor">
            <a:schemeClr val="dk1"/>
          </a:fontRef>
        </p:style>
        <p:txBody>
          <a:bodyPr spcFirstLastPara="0" vert="horz" wrap="square" lIns="9525" tIns="9525" rIns="9525" bIns="9525" numCol="1" spcCol="1270" anchor="ctr" anchorCtr="0">
            <a:noAutofit/>
          </a:bodyPr>
          <a:lstStyle/>
          <a:p>
            <a:pPr algn="ctr">
              <a:spcBef>
                <a:spcPct val="0"/>
              </a:spcBef>
              <a:defRPr/>
            </a:pPr>
            <a:r>
              <a:rPr lang="en-PH" sz="1500" b="1" dirty="0">
                <a:latin typeface="Tahoma" panose="020B0604030504040204" pitchFamily="34" charset="0"/>
                <a:ea typeface="Tahoma" panose="020B0604030504040204" pitchFamily="34" charset="0"/>
                <a:cs typeface="Tahoma" panose="020B0604030504040204" pitchFamily="34" charset="0"/>
              </a:rPr>
              <a:t>If with discrepancies:</a:t>
            </a:r>
            <a:endParaRPr lang="en-PH" sz="1050" b="1" dirty="0">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r>
              <a:rPr lang="en-PH" sz="1500" dirty="0">
                <a:latin typeface="Tahoma" panose="020B0604030504040204" pitchFamily="34" charset="0"/>
                <a:ea typeface="Tahoma" panose="020B0604030504040204" pitchFamily="34" charset="0"/>
                <a:cs typeface="Tahoma" panose="020B0604030504040204" pitchFamily="34" charset="0"/>
              </a:rPr>
              <a:t>Repeat Steps 2A.1 and 2A.2</a:t>
            </a:r>
          </a:p>
        </p:txBody>
      </p:sp>
      <p:grpSp>
        <p:nvGrpSpPr>
          <p:cNvPr id="23" name="Group 22"/>
          <p:cNvGrpSpPr/>
          <p:nvPr/>
        </p:nvGrpSpPr>
        <p:grpSpPr>
          <a:xfrm flipH="1">
            <a:off x="1524000" y="982937"/>
            <a:ext cx="8458200" cy="399464"/>
            <a:chOff x="-8020" y="6338219"/>
            <a:chExt cx="11622504" cy="399464"/>
          </a:xfrm>
        </p:grpSpPr>
        <p:sp>
          <p:nvSpPr>
            <p:cNvPr id="24" name="Rectangle 2"/>
            <p:cNvSpPr>
              <a:spLocks noChangeArrowheads="1"/>
            </p:cNvSpPr>
            <p:nvPr/>
          </p:nvSpPr>
          <p:spPr bwMode="auto">
            <a:xfrm>
              <a:off x="0" y="6513094"/>
              <a:ext cx="11614484" cy="224589"/>
            </a:xfrm>
            <a:prstGeom prst="rect">
              <a:avLst/>
            </a:prstGeom>
            <a:solidFill>
              <a:srgbClr val="0070C0"/>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sp>
          <p:nvSpPr>
            <p:cNvPr id="25" name="Rectangle 2"/>
            <p:cNvSpPr>
              <a:spLocks noChangeArrowheads="1"/>
            </p:cNvSpPr>
            <p:nvPr/>
          </p:nvSpPr>
          <p:spPr bwMode="auto">
            <a:xfrm flipV="1">
              <a:off x="0" y="6338219"/>
              <a:ext cx="11614484" cy="45719"/>
            </a:xfrm>
            <a:prstGeom prst="rect">
              <a:avLst/>
            </a:prstGeom>
            <a:solidFill>
              <a:schemeClr val="bg2">
                <a:lumMod val="7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sp>
          <p:nvSpPr>
            <p:cNvPr id="26" name="Rectangle 2"/>
            <p:cNvSpPr>
              <a:spLocks noChangeArrowheads="1"/>
            </p:cNvSpPr>
            <p:nvPr/>
          </p:nvSpPr>
          <p:spPr bwMode="auto">
            <a:xfrm>
              <a:off x="-8020" y="6392778"/>
              <a:ext cx="11614484" cy="113884"/>
            </a:xfrm>
            <a:prstGeom prst="rect">
              <a:avLst/>
            </a:prstGeom>
            <a:solidFill>
              <a:schemeClr val="bg2">
                <a:lumMod val="2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gr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6764" y="0"/>
            <a:ext cx="1441236" cy="16122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8" name="il_fi" descr="DOH_logo2"/>
          <p:cNvPicPr/>
          <p:nvPr/>
        </p:nvPicPr>
        <p:blipFill>
          <a:blip r:embed="rId4"/>
          <a:srcRect/>
          <a:stretch>
            <a:fillRect/>
          </a:stretch>
        </p:blipFill>
        <p:spPr bwMode="auto">
          <a:xfrm>
            <a:off x="1676401" y="229246"/>
            <a:ext cx="685798" cy="698735"/>
          </a:xfrm>
          <a:prstGeom prst="rect">
            <a:avLst/>
          </a:prstGeom>
          <a:noFill/>
          <a:ln w="9525">
            <a:noFill/>
            <a:miter lim="800000"/>
            <a:headEnd/>
            <a:tailEnd/>
          </a:ln>
        </p:spPr>
      </p:pic>
      <p:sp>
        <p:nvSpPr>
          <p:cNvPr id="29" name="Title 1"/>
          <p:cNvSpPr txBox="1">
            <a:spLocks/>
          </p:cNvSpPr>
          <p:nvPr/>
        </p:nvSpPr>
        <p:spPr>
          <a:xfrm>
            <a:off x="2362200" y="229247"/>
            <a:ext cx="7086600" cy="68911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PH" b="1" dirty="0"/>
              <a:t>Checking at the Facility Level</a:t>
            </a:r>
          </a:p>
        </p:txBody>
      </p:sp>
      <p:sp>
        <p:nvSpPr>
          <p:cNvPr id="32" name="Down Arrow 31"/>
          <p:cNvSpPr/>
          <p:nvPr/>
        </p:nvSpPr>
        <p:spPr>
          <a:xfrm>
            <a:off x="2395889" y="2719743"/>
            <a:ext cx="533400" cy="457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PH"/>
          </a:p>
        </p:txBody>
      </p:sp>
      <p:sp>
        <p:nvSpPr>
          <p:cNvPr id="33" name="Down Arrow 32"/>
          <p:cNvSpPr/>
          <p:nvPr/>
        </p:nvSpPr>
        <p:spPr>
          <a:xfrm rot="16200000">
            <a:off x="3811677" y="3384509"/>
            <a:ext cx="533400" cy="47015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PH"/>
          </a:p>
        </p:txBody>
      </p:sp>
      <p:sp>
        <p:nvSpPr>
          <p:cNvPr id="37" name="Down Arrow 36"/>
          <p:cNvSpPr/>
          <p:nvPr/>
        </p:nvSpPr>
        <p:spPr>
          <a:xfrm rot="16200000">
            <a:off x="7055820" y="3641174"/>
            <a:ext cx="533400" cy="47015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PH"/>
          </a:p>
        </p:txBody>
      </p:sp>
      <p:sp>
        <p:nvSpPr>
          <p:cNvPr id="38" name="Down Arrow 37"/>
          <p:cNvSpPr/>
          <p:nvPr/>
        </p:nvSpPr>
        <p:spPr>
          <a:xfrm>
            <a:off x="7870248" y="4664442"/>
            <a:ext cx="533400" cy="47015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93164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077913"/>
            <a:ext cx="116967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rved Right Arrow 1"/>
          <p:cNvSpPr/>
          <p:nvPr/>
        </p:nvSpPr>
        <p:spPr>
          <a:xfrm rot="19229066">
            <a:off x="975339" y="2219238"/>
            <a:ext cx="731520" cy="24901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2068658" y="3464324"/>
            <a:ext cx="2291012" cy="646331"/>
          </a:xfrm>
          <a:prstGeom prst="rect">
            <a:avLst/>
          </a:prstGeom>
          <a:noFill/>
        </p:spPr>
        <p:txBody>
          <a:bodyPr wrap="none" rtlCol="0">
            <a:spAutoFit/>
          </a:bodyPr>
          <a:lstStyle/>
          <a:p>
            <a:r>
              <a:rPr lang="en-US" sz="3600" dirty="0"/>
              <a:t>161080034</a:t>
            </a:r>
          </a:p>
        </p:txBody>
      </p:sp>
      <p:sp>
        <p:nvSpPr>
          <p:cNvPr id="4" name="TextBox 3"/>
          <p:cNvSpPr txBox="1"/>
          <p:nvPr/>
        </p:nvSpPr>
        <p:spPr>
          <a:xfrm>
            <a:off x="5522026" y="3464324"/>
            <a:ext cx="6144503" cy="2246769"/>
          </a:xfrm>
          <a:prstGeom prst="rect">
            <a:avLst/>
          </a:prstGeom>
          <a:noFill/>
          <a:ln>
            <a:solidFill>
              <a:schemeClr val="tx1"/>
            </a:solidFill>
          </a:ln>
        </p:spPr>
        <p:txBody>
          <a:bodyPr wrap="none" rtlCol="0">
            <a:spAutoFit/>
          </a:bodyPr>
          <a:lstStyle/>
          <a:p>
            <a:r>
              <a:rPr lang="en-US" sz="2800" dirty="0"/>
              <a:t>Count the number of patients registered </a:t>
            </a:r>
          </a:p>
          <a:p>
            <a:r>
              <a:rPr lang="en-US" sz="2800" dirty="0"/>
              <a:t>for the period being checked. Count two </a:t>
            </a:r>
          </a:p>
          <a:p>
            <a:r>
              <a:rPr lang="en-US" sz="2800" dirty="0"/>
              <a:t>periods, both the current quarter </a:t>
            </a:r>
          </a:p>
          <a:p>
            <a:r>
              <a:rPr lang="en-US" sz="2800" dirty="0"/>
              <a:t>and the same quarter 1 year ago, </a:t>
            </a:r>
          </a:p>
          <a:p>
            <a:r>
              <a:rPr lang="en-US" sz="2800" dirty="0"/>
              <a:t>for the cohort report. </a:t>
            </a:r>
          </a:p>
        </p:txBody>
      </p:sp>
    </p:spTree>
    <p:extLst>
      <p:ext uri="{BB962C8B-B14F-4D97-AF65-F5344CB8AC3E}">
        <p14:creationId xmlns:p14="http://schemas.microsoft.com/office/powerpoint/2010/main" val="218726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flipH="1">
            <a:off x="1524000" y="982937"/>
            <a:ext cx="8458200" cy="399464"/>
            <a:chOff x="-8020" y="6338219"/>
            <a:chExt cx="11622504" cy="399464"/>
          </a:xfrm>
        </p:grpSpPr>
        <p:sp>
          <p:nvSpPr>
            <p:cNvPr id="4" name="Rectangle 2"/>
            <p:cNvSpPr>
              <a:spLocks noChangeArrowheads="1"/>
            </p:cNvSpPr>
            <p:nvPr/>
          </p:nvSpPr>
          <p:spPr bwMode="auto">
            <a:xfrm>
              <a:off x="0" y="6513094"/>
              <a:ext cx="11614484" cy="224589"/>
            </a:xfrm>
            <a:prstGeom prst="rect">
              <a:avLst/>
            </a:prstGeom>
            <a:solidFill>
              <a:srgbClr val="0070C0"/>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sp>
          <p:nvSpPr>
            <p:cNvPr id="5" name="Rectangle 2"/>
            <p:cNvSpPr>
              <a:spLocks noChangeArrowheads="1"/>
            </p:cNvSpPr>
            <p:nvPr/>
          </p:nvSpPr>
          <p:spPr bwMode="auto">
            <a:xfrm flipV="1">
              <a:off x="0" y="6338219"/>
              <a:ext cx="11614484" cy="45719"/>
            </a:xfrm>
            <a:prstGeom prst="rect">
              <a:avLst/>
            </a:prstGeom>
            <a:solidFill>
              <a:schemeClr val="bg2">
                <a:lumMod val="7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sp>
          <p:nvSpPr>
            <p:cNvPr id="6" name="Rectangle 2"/>
            <p:cNvSpPr>
              <a:spLocks noChangeArrowheads="1"/>
            </p:cNvSpPr>
            <p:nvPr/>
          </p:nvSpPr>
          <p:spPr bwMode="auto">
            <a:xfrm>
              <a:off x="-8020" y="6392778"/>
              <a:ext cx="11614484" cy="113884"/>
            </a:xfrm>
            <a:prstGeom prst="rect">
              <a:avLst/>
            </a:prstGeom>
            <a:solidFill>
              <a:schemeClr val="bg2">
                <a:lumMod val="2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gr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6764" y="0"/>
            <a:ext cx="1441236" cy="16122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il_fi" descr="DOH_logo2"/>
          <p:cNvPicPr/>
          <p:nvPr/>
        </p:nvPicPr>
        <p:blipFill>
          <a:blip r:embed="rId4"/>
          <a:srcRect/>
          <a:stretch>
            <a:fillRect/>
          </a:stretch>
        </p:blipFill>
        <p:spPr bwMode="auto">
          <a:xfrm>
            <a:off x="1651818" y="229246"/>
            <a:ext cx="710381" cy="698735"/>
          </a:xfrm>
          <a:prstGeom prst="rect">
            <a:avLst/>
          </a:prstGeom>
          <a:noFill/>
          <a:ln w="9525">
            <a:noFill/>
            <a:miter lim="800000"/>
            <a:headEnd/>
            <a:tailEnd/>
          </a:ln>
        </p:spPr>
      </p:pic>
      <p:sp>
        <p:nvSpPr>
          <p:cNvPr id="10" name="Title 1"/>
          <p:cNvSpPr txBox="1">
            <a:spLocks/>
          </p:cNvSpPr>
          <p:nvPr/>
        </p:nvSpPr>
        <p:spPr>
          <a:xfrm>
            <a:off x="2206881" y="255908"/>
            <a:ext cx="7086600" cy="68911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PH" b="1" dirty="0"/>
              <a:t> Checking at the Facility Level</a:t>
            </a:r>
          </a:p>
        </p:txBody>
      </p:sp>
      <p:grpSp>
        <p:nvGrpSpPr>
          <p:cNvPr id="9" name="Group 8"/>
          <p:cNvGrpSpPr/>
          <p:nvPr/>
        </p:nvGrpSpPr>
        <p:grpSpPr>
          <a:xfrm>
            <a:off x="5346865" y="1982517"/>
            <a:ext cx="5521472" cy="3693659"/>
            <a:chOff x="3048000" y="2275768"/>
            <a:chExt cx="5750072" cy="3598632"/>
          </a:xfrm>
        </p:grpSpPr>
        <p:pic>
          <p:nvPicPr>
            <p:cNvPr id="11" name="Picture 10"/>
            <p:cNvPicPr>
              <a:picLocks noChangeAspect="1"/>
            </p:cNvPicPr>
            <p:nvPr/>
          </p:nvPicPr>
          <p:blipFill>
            <a:blip r:embed="rId5"/>
            <a:stretch>
              <a:fillRect/>
            </a:stretch>
          </p:blipFill>
          <p:spPr>
            <a:xfrm>
              <a:off x="3048000" y="2275768"/>
              <a:ext cx="5750072" cy="3598632"/>
            </a:xfrm>
            <a:prstGeom prst="rect">
              <a:avLst/>
            </a:prstGeom>
          </p:spPr>
        </p:pic>
        <p:sp>
          <p:nvSpPr>
            <p:cNvPr id="12" name="Rectangle 11"/>
            <p:cNvSpPr/>
            <p:nvPr/>
          </p:nvSpPr>
          <p:spPr>
            <a:xfrm>
              <a:off x="5638800" y="51054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3" name="TextBox 12"/>
          <p:cNvSpPr txBox="1"/>
          <p:nvPr/>
        </p:nvSpPr>
        <p:spPr>
          <a:xfrm>
            <a:off x="641267" y="1910918"/>
            <a:ext cx="4313712" cy="3970318"/>
          </a:xfrm>
          <a:prstGeom prst="rect">
            <a:avLst/>
          </a:prstGeom>
          <a:noFill/>
        </p:spPr>
        <p:txBody>
          <a:bodyPr wrap="square" rtlCol="0">
            <a:spAutoFit/>
          </a:bodyPr>
          <a:lstStyle/>
          <a:p>
            <a:endParaRPr lang="en-PH" sz="2800" dirty="0">
              <a:latin typeface="Century Gothic" panose="020B0502020202020204" pitchFamily="34" charset="0"/>
            </a:endParaRPr>
          </a:p>
          <a:p>
            <a:r>
              <a:rPr lang="en-PH" sz="2800" dirty="0">
                <a:latin typeface="Century Gothic" panose="020B0502020202020204" pitchFamily="34" charset="0"/>
              </a:rPr>
              <a:t>Generate the specific report needed from ITIS (e.g., Report 3a).</a:t>
            </a:r>
          </a:p>
          <a:p>
            <a:endParaRPr lang="en-PH" sz="2800" dirty="0">
              <a:latin typeface="Century Gothic" panose="020B0502020202020204" pitchFamily="34" charset="0"/>
            </a:endParaRPr>
          </a:p>
          <a:p>
            <a:r>
              <a:rPr lang="en-PH" sz="2800" dirty="0">
                <a:latin typeface="Century Gothic" panose="020B0502020202020204" pitchFamily="34" charset="0"/>
              </a:rPr>
              <a:t>Do this for both </a:t>
            </a:r>
            <a:r>
              <a:rPr lang="en-US" sz="2800" dirty="0">
                <a:latin typeface="Century Gothic" panose="020B0502020202020204" pitchFamily="34" charset="0"/>
              </a:rPr>
              <a:t>the current quarter </a:t>
            </a:r>
          </a:p>
          <a:p>
            <a:r>
              <a:rPr lang="en-US" sz="2800" dirty="0">
                <a:latin typeface="Century Gothic" panose="020B0502020202020204" pitchFamily="34" charset="0"/>
              </a:rPr>
              <a:t>and the same quarter 1 year ago.</a:t>
            </a:r>
            <a:endParaRPr lang="en-PH" sz="2800" dirty="0">
              <a:latin typeface="Century Gothic" panose="020B0502020202020204" pitchFamily="34" charset="0"/>
            </a:endParaRPr>
          </a:p>
        </p:txBody>
      </p:sp>
    </p:spTree>
    <p:extLst>
      <p:ext uri="{BB962C8B-B14F-4D97-AF65-F5344CB8AC3E}">
        <p14:creationId xmlns:p14="http://schemas.microsoft.com/office/powerpoint/2010/main" val="183439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flipH="1">
            <a:off x="1524000" y="982937"/>
            <a:ext cx="8458200" cy="399464"/>
            <a:chOff x="-8020" y="6338219"/>
            <a:chExt cx="11622504" cy="399464"/>
          </a:xfrm>
        </p:grpSpPr>
        <p:sp>
          <p:nvSpPr>
            <p:cNvPr id="4" name="Rectangle 2"/>
            <p:cNvSpPr>
              <a:spLocks noChangeArrowheads="1"/>
            </p:cNvSpPr>
            <p:nvPr/>
          </p:nvSpPr>
          <p:spPr bwMode="auto">
            <a:xfrm>
              <a:off x="0" y="6513094"/>
              <a:ext cx="11614484" cy="224589"/>
            </a:xfrm>
            <a:prstGeom prst="rect">
              <a:avLst/>
            </a:prstGeom>
            <a:solidFill>
              <a:srgbClr val="0070C0"/>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sp>
          <p:nvSpPr>
            <p:cNvPr id="5" name="Rectangle 2"/>
            <p:cNvSpPr>
              <a:spLocks noChangeArrowheads="1"/>
            </p:cNvSpPr>
            <p:nvPr/>
          </p:nvSpPr>
          <p:spPr bwMode="auto">
            <a:xfrm flipV="1">
              <a:off x="0" y="6338219"/>
              <a:ext cx="11614484" cy="45719"/>
            </a:xfrm>
            <a:prstGeom prst="rect">
              <a:avLst/>
            </a:prstGeom>
            <a:solidFill>
              <a:schemeClr val="bg2">
                <a:lumMod val="7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sp>
          <p:nvSpPr>
            <p:cNvPr id="6" name="Rectangle 2"/>
            <p:cNvSpPr>
              <a:spLocks noChangeArrowheads="1"/>
            </p:cNvSpPr>
            <p:nvPr/>
          </p:nvSpPr>
          <p:spPr bwMode="auto">
            <a:xfrm>
              <a:off x="-8020" y="6392778"/>
              <a:ext cx="11614484" cy="113884"/>
            </a:xfrm>
            <a:prstGeom prst="rect">
              <a:avLst/>
            </a:prstGeom>
            <a:solidFill>
              <a:schemeClr val="bg2">
                <a:lumMod val="2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gr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6764" y="0"/>
            <a:ext cx="1441236" cy="16122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il_fi" descr="DOH_logo2"/>
          <p:cNvPicPr/>
          <p:nvPr/>
        </p:nvPicPr>
        <p:blipFill>
          <a:blip r:embed="rId4"/>
          <a:srcRect/>
          <a:stretch>
            <a:fillRect/>
          </a:stretch>
        </p:blipFill>
        <p:spPr bwMode="auto">
          <a:xfrm>
            <a:off x="1666568" y="229246"/>
            <a:ext cx="695632" cy="698735"/>
          </a:xfrm>
          <a:prstGeom prst="rect">
            <a:avLst/>
          </a:prstGeom>
          <a:noFill/>
          <a:ln w="9525">
            <a:noFill/>
            <a:miter lim="800000"/>
            <a:headEnd/>
            <a:tailEnd/>
          </a:ln>
        </p:spPr>
      </p:pic>
      <p:sp>
        <p:nvSpPr>
          <p:cNvPr id="10" name="Title 1"/>
          <p:cNvSpPr txBox="1">
            <a:spLocks/>
          </p:cNvSpPr>
          <p:nvPr/>
        </p:nvSpPr>
        <p:spPr>
          <a:xfrm>
            <a:off x="2362200" y="229247"/>
            <a:ext cx="7086600" cy="68911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PH" b="1" dirty="0"/>
              <a:t>Checking at the Facility Level</a:t>
            </a:r>
          </a:p>
          <a:p>
            <a:endParaRPr lang="en-PH" b="1" dirty="0"/>
          </a:p>
        </p:txBody>
      </p:sp>
      <p:sp>
        <p:nvSpPr>
          <p:cNvPr id="11" name="TextBox 10"/>
          <p:cNvSpPr txBox="1"/>
          <p:nvPr/>
        </p:nvSpPr>
        <p:spPr>
          <a:xfrm>
            <a:off x="1075212" y="2425249"/>
            <a:ext cx="3429000" cy="2677656"/>
          </a:xfrm>
          <a:prstGeom prst="rect">
            <a:avLst/>
          </a:prstGeom>
          <a:noFill/>
        </p:spPr>
        <p:txBody>
          <a:bodyPr wrap="square" rtlCol="0">
            <a:spAutoFit/>
          </a:bodyPr>
          <a:lstStyle/>
          <a:p>
            <a:r>
              <a:rPr lang="en-US" sz="2800" b="1" dirty="0">
                <a:latin typeface="Century Gothic" panose="020B0502020202020204" pitchFamily="34" charset="0"/>
              </a:rPr>
              <a:t>The total cases registered should be the same as the manual count in the DSTB register.</a:t>
            </a:r>
            <a:endParaRPr lang="en-US" sz="2800" dirty="0">
              <a:latin typeface="Century Gothic" panose="020B0502020202020204" pitchFamily="34" charset="0"/>
            </a:endParaRPr>
          </a:p>
        </p:txBody>
      </p:sp>
      <p:grpSp>
        <p:nvGrpSpPr>
          <p:cNvPr id="16" name="Group 15"/>
          <p:cNvGrpSpPr/>
          <p:nvPr/>
        </p:nvGrpSpPr>
        <p:grpSpPr>
          <a:xfrm>
            <a:off x="5744495" y="1511557"/>
            <a:ext cx="4337589" cy="5118120"/>
            <a:chOff x="3901110" y="1704994"/>
            <a:chExt cx="4560352" cy="5672715"/>
          </a:xfrm>
        </p:grpSpPr>
        <p:pic>
          <p:nvPicPr>
            <p:cNvPr id="2" name="Picture 1"/>
            <p:cNvPicPr>
              <a:picLocks noChangeAspect="1"/>
            </p:cNvPicPr>
            <p:nvPr/>
          </p:nvPicPr>
          <p:blipFill>
            <a:blip r:embed="rId5"/>
            <a:stretch>
              <a:fillRect/>
            </a:stretch>
          </p:blipFill>
          <p:spPr>
            <a:xfrm>
              <a:off x="3901110" y="1704994"/>
              <a:ext cx="4560352" cy="3349172"/>
            </a:xfrm>
            <a:prstGeom prst="rect">
              <a:avLst/>
            </a:prstGeom>
          </p:spPr>
        </p:pic>
        <p:pic>
          <p:nvPicPr>
            <p:cNvPr id="15" name="Picture 14"/>
            <p:cNvPicPr>
              <a:picLocks noChangeAspect="1"/>
            </p:cNvPicPr>
            <p:nvPr/>
          </p:nvPicPr>
          <p:blipFill>
            <a:blip r:embed="rId6"/>
            <a:stretch>
              <a:fillRect/>
            </a:stretch>
          </p:blipFill>
          <p:spPr>
            <a:xfrm>
              <a:off x="3966258" y="5025990"/>
              <a:ext cx="4495204" cy="2351719"/>
            </a:xfrm>
            <a:prstGeom prst="rect">
              <a:avLst/>
            </a:prstGeom>
          </p:spPr>
        </p:pic>
      </p:grpSp>
      <p:pic>
        <p:nvPicPr>
          <p:cNvPr id="18" name="Picture 17"/>
          <p:cNvPicPr>
            <a:picLocks noChangeAspect="1"/>
          </p:cNvPicPr>
          <p:nvPr/>
        </p:nvPicPr>
        <p:blipFill>
          <a:blip r:embed="rId7"/>
          <a:stretch>
            <a:fillRect/>
          </a:stretch>
        </p:blipFill>
        <p:spPr>
          <a:xfrm>
            <a:off x="1524001" y="6146062"/>
            <a:ext cx="9165805" cy="711939"/>
          </a:xfrm>
          <a:prstGeom prst="rect">
            <a:avLst/>
          </a:prstGeom>
        </p:spPr>
      </p:pic>
      <p:sp>
        <p:nvSpPr>
          <p:cNvPr id="19" name="Oval 18"/>
          <p:cNvSpPr/>
          <p:nvPr/>
        </p:nvSpPr>
        <p:spPr>
          <a:xfrm>
            <a:off x="9226765" y="6076717"/>
            <a:ext cx="101681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Box 8"/>
          <p:cNvSpPr txBox="1"/>
          <p:nvPr/>
        </p:nvSpPr>
        <p:spPr>
          <a:xfrm>
            <a:off x="9492821" y="6191227"/>
            <a:ext cx="557666" cy="461665"/>
          </a:xfrm>
          <a:prstGeom prst="rect">
            <a:avLst/>
          </a:prstGeom>
          <a:solidFill>
            <a:schemeClr val="bg1"/>
          </a:solidFill>
        </p:spPr>
        <p:txBody>
          <a:bodyPr wrap="square" rtlCol="0">
            <a:spAutoFit/>
          </a:bodyPr>
          <a:lstStyle/>
          <a:p>
            <a:r>
              <a:rPr lang="en-US" sz="2400" b="1" dirty="0"/>
              <a:t>28</a:t>
            </a:r>
          </a:p>
        </p:txBody>
      </p:sp>
    </p:spTree>
    <p:extLst>
      <p:ext uri="{BB962C8B-B14F-4D97-AF65-F5344CB8AC3E}">
        <p14:creationId xmlns:p14="http://schemas.microsoft.com/office/powerpoint/2010/main" val="125509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21" y="626382"/>
            <a:ext cx="10515600" cy="1325563"/>
          </a:xfrm>
        </p:spPr>
        <p:txBody>
          <a:bodyPr>
            <a:noAutofit/>
          </a:bodyPr>
          <a:lstStyle/>
          <a:p>
            <a:r>
              <a:rPr lang="en-US" sz="2400" dirty="0"/>
              <a:t>If number of ITIS cases is lower than the DSTB register count, generate the “per facility report” and check columns on “encoded” vs. “validated”</a:t>
            </a:r>
          </a:p>
        </p:txBody>
      </p:sp>
      <p:pic>
        <p:nvPicPr>
          <p:cNvPr id="3" name="Picture 2" descr="C:\Users\tvbernas\Documents\C2_IMPACT\SDN_program_management\DQC of ITIS\per_facility report screenshot.JPG"/>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30425"/>
            <a:ext cx="10285021" cy="4365378"/>
          </a:xfrm>
          <a:prstGeom prst="rect">
            <a:avLst/>
          </a:prstGeom>
          <a:noFill/>
          <a:ln>
            <a:noFill/>
          </a:ln>
        </p:spPr>
      </p:pic>
      <p:sp>
        <p:nvSpPr>
          <p:cNvPr id="4" name="Curved Right Arrow 3"/>
          <p:cNvSpPr/>
          <p:nvPr/>
        </p:nvSpPr>
        <p:spPr>
          <a:xfrm rot="3747427">
            <a:off x="6619118" y="759154"/>
            <a:ext cx="731520" cy="256406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8290743" y="1951945"/>
            <a:ext cx="2211118" cy="369332"/>
          </a:xfrm>
          <a:prstGeom prst="rect">
            <a:avLst/>
          </a:prstGeom>
          <a:noFill/>
          <a:ln>
            <a:solidFill>
              <a:schemeClr val="bg2"/>
            </a:solidFill>
          </a:ln>
        </p:spPr>
        <p:txBody>
          <a:bodyPr wrap="none" rtlCol="0">
            <a:spAutoFit/>
          </a:bodyPr>
          <a:lstStyle/>
          <a:p>
            <a:r>
              <a:rPr lang="en-US" dirty="0"/>
              <a:t>Encoded vs. Validated</a:t>
            </a:r>
          </a:p>
        </p:txBody>
      </p:sp>
    </p:spTree>
    <p:extLst>
      <p:ext uri="{BB962C8B-B14F-4D97-AF65-F5344CB8AC3E}">
        <p14:creationId xmlns:p14="http://schemas.microsoft.com/office/powerpoint/2010/main" val="4132843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826" y="365125"/>
            <a:ext cx="10515600" cy="1325563"/>
          </a:xfrm>
        </p:spPr>
        <p:txBody>
          <a:bodyPr>
            <a:normAutofit/>
          </a:bodyPr>
          <a:lstStyle/>
          <a:p>
            <a:r>
              <a:rPr lang="en-US" sz="2800" dirty="0"/>
              <a:t>If number of ITIS cases is higher than the DSTB register count, check for double entries/encoding by generating the patient list and noting if there are double entries.</a:t>
            </a:r>
          </a:p>
        </p:txBody>
      </p:sp>
      <p:sp>
        <p:nvSpPr>
          <p:cNvPr id="4" name="TextBox 3"/>
          <p:cNvSpPr txBox="1"/>
          <p:nvPr/>
        </p:nvSpPr>
        <p:spPr>
          <a:xfrm>
            <a:off x="1748943" y="2579547"/>
            <a:ext cx="3429000" cy="2677656"/>
          </a:xfrm>
          <a:prstGeom prst="rect">
            <a:avLst/>
          </a:prstGeom>
          <a:noFill/>
        </p:spPr>
        <p:txBody>
          <a:bodyPr wrap="square" rtlCol="0">
            <a:spAutoFit/>
          </a:bodyPr>
          <a:lstStyle/>
          <a:p>
            <a:endParaRPr lang="en-PH" sz="2800" dirty="0">
              <a:latin typeface="Century Gothic" panose="020B0502020202020204" pitchFamily="34" charset="0"/>
            </a:endParaRPr>
          </a:p>
          <a:p>
            <a:r>
              <a:rPr lang="en-US" sz="2800" dirty="0">
                <a:latin typeface="Century Gothic" panose="020B0502020202020204" pitchFamily="34" charset="0"/>
              </a:rPr>
              <a:t>In the generated report, click </a:t>
            </a:r>
            <a:r>
              <a:rPr lang="en-US" sz="2800" b="1" dirty="0">
                <a:latin typeface="Century Gothic" panose="020B0502020202020204" pitchFamily="34" charset="0"/>
              </a:rPr>
              <a:t>the total number cases to display the patient list</a:t>
            </a:r>
            <a:endParaRPr lang="en-US" sz="2800" dirty="0">
              <a:latin typeface="Century Gothic" panose="020B0502020202020204" pitchFamily="34" charset="0"/>
            </a:endParaRPr>
          </a:p>
        </p:txBody>
      </p:sp>
      <p:grpSp>
        <p:nvGrpSpPr>
          <p:cNvPr id="5" name="Group 4"/>
          <p:cNvGrpSpPr/>
          <p:nvPr/>
        </p:nvGrpSpPr>
        <p:grpSpPr>
          <a:xfrm>
            <a:off x="5712898" y="1511557"/>
            <a:ext cx="4337589" cy="5118120"/>
            <a:chOff x="3901110" y="1704994"/>
            <a:chExt cx="4560352" cy="5672715"/>
          </a:xfrm>
        </p:grpSpPr>
        <p:pic>
          <p:nvPicPr>
            <p:cNvPr id="6" name="Picture 5"/>
            <p:cNvPicPr>
              <a:picLocks noChangeAspect="1"/>
            </p:cNvPicPr>
            <p:nvPr/>
          </p:nvPicPr>
          <p:blipFill>
            <a:blip r:embed="rId3"/>
            <a:stretch>
              <a:fillRect/>
            </a:stretch>
          </p:blipFill>
          <p:spPr>
            <a:xfrm>
              <a:off x="3901110" y="1704994"/>
              <a:ext cx="4560352" cy="3349172"/>
            </a:xfrm>
            <a:prstGeom prst="rect">
              <a:avLst/>
            </a:prstGeom>
          </p:spPr>
        </p:pic>
        <p:pic>
          <p:nvPicPr>
            <p:cNvPr id="7" name="Picture 6"/>
            <p:cNvPicPr>
              <a:picLocks noChangeAspect="1"/>
            </p:cNvPicPr>
            <p:nvPr/>
          </p:nvPicPr>
          <p:blipFill>
            <a:blip r:embed="rId4"/>
            <a:stretch>
              <a:fillRect/>
            </a:stretch>
          </p:blipFill>
          <p:spPr>
            <a:xfrm>
              <a:off x="3966258" y="5025990"/>
              <a:ext cx="4495204" cy="2351719"/>
            </a:xfrm>
            <a:prstGeom prst="rect">
              <a:avLst/>
            </a:prstGeom>
          </p:spPr>
        </p:pic>
      </p:grpSp>
      <p:pic>
        <p:nvPicPr>
          <p:cNvPr id="8" name="Picture 7"/>
          <p:cNvPicPr>
            <a:picLocks noChangeAspect="1"/>
          </p:cNvPicPr>
          <p:nvPr/>
        </p:nvPicPr>
        <p:blipFill>
          <a:blip r:embed="rId5"/>
          <a:stretch>
            <a:fillRect/>
          </a:stretch>
        </p:blipFill>
        <p:spPr>
          <a:xfrm>
            <a:off x="1524001" y="6146062"/>
            <a:ext cx="9165805" cy="711939"/>
          </a:xfrm>
          <a:prstGeom prst="rect">
            <a:avLst/>
          </a:prstGeom>
        </p:spPr>
      </p:pic>
      <p:sp>
        <p:nvSpPr>
          <p:cNvPr id="9" name="Oval 8"/>
          <p:cNvSpPr/>
          <p:nvPr/>
        </p:nvSpPr>
        <p:spPr>
          <a:xfrm>
            <a:off x="9226765" y="6076717"/>
            <a:ext cx="101681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TextBox 9"/>
          <p:cNvSpPr txBox="1"/>
          <p:nvPr/>
        </p:nvSpPr>
        <p:spPr>
          <a:xfrm>
            <a:off x="8610601" y="4438296"/>
            <a:ext cx="1764441" cy="1555909"/>
          </a:xfrm>
          <a:prstGeom prst="downArrowCallout">
            <a:avLst>
              <a:gd name="adj1" fmla="val 38227"/>
              <a:gd name="adj2" fmla="val 47266"/>
              <a:gd name="adj3" fmla="val 27227"/>
              <a:gd name="adj4" fmla="val 64977"/>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PH" sz="2000" b="1" dirty="0">
                <a:solidFill>
                  <a:prstClr val="black"/>
                </a:solidFill>
                <a:latin typeface="Century Gothic" panose="020B0502020202020204" pitchFamily="34" charset="0"/>
              </a:rPr>
              <a:t>‘Click to display patient list’</a:t>
            </a:r>
          </a:p>
        </p:txBody>
      </p:sp>
    </p:spTree>
    <p:extLst>
      <p:ext uri="{BB962C8B-B14F-4D97-AF65-F5344CB8AC3E}">
        <p14:creationId xmlns:p14="http://schemas.microsoft.com/office/powerpoint/2010/main" val="362946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3333" r="1662"/>
          <a:stretch/>
        </p:blipFill>
        <p:spPr>
          <a:xfrm>
            <a:off x="1436913" y="411188"/>
            <a:ext cx="8998858" cy="5929552"/>
          </a:xfrm>
          <a:prstGeom prst="rect">
            <a:avLst/>
          </a:prstGeom>
        </p:spPr>
      </p:pic>
    </p:spTree>
    <p:extLst>
      <p:ext uri="{BB962C8B-B14F-4D97-AF65-F5344CB8AC3E}">
        <p14:creationId xmlns:p14="http://schemas.microsoft.com/office/powerpoint/2010/main" val="854165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Record Findings in DQC Form A</a:t>
            </a:r>
          </a:p>
        </p:txBody>
      </p:sp>
      <p:pic>
        <p:nvPicPr>
          <p:cNvPr id="3" name="Picture 2"/>
          <p:cNvPicPr>
            <a:picLocks noChangeAspect="1"/>
          </p:cNvPicPr>
          <p:nvPr/>
        </p:nvPicPr>
        <p:blipFill>
          <a:blip r:embed="rId3"/>
          <a:stretch>
            <a:fillRect/>
          </a:stretch>
        </p:blipFill>
        <p:spPr>
          <a:xfrm>
            <a:off x="735425" y="1542585"/>
            <a:ext cx="10721149" cy="3772829"/>
          </a:xfrm>
          <a:prstGeom prst="rect">
            <a:avLst/>
          </a:prstGeom>
        </p:spPr>
      </p:pic>
      <p:sp>
        <p:nvSpPr>
          <p:cNvPr id="4" name="TextBox 3"/>
          <p:cNvSpPr txBox="1"/>
          <p:nvPr/>
        </p:nvSpPr>
        <p:spPr>
          <a:xfrm>
            <a:off x="5194374" y="4087789"/>
            <a:ext cx="1042273" cy="707886"/>
          </a:xfrm>
          <a:prstGeom prst="rect">
            <a:avLst/>
          </a:prstGeom>
          <a:noFill/>
        </p:spPr>
        <p:txBody>
          <a:bodyPr wrap="none" rtlCol="0">
            <a:spAutoFit/>
          </a:bodyPr>
          <a:lstStyle/>
          <a:p>
            <a:r>
              <a:rPr lang="en-US" sz="2000" dirty="0"/>
              <a:t>2015-34</a:t>
            </a:r>
          </a:p>
          <a:p>
            <a:r>
              <a:rPr lang="en-US" sz="2000" dirty="0"/>
              <a:t>2016-30</a:t>
            </a:r>
          </a:p>
        </p:txBody>
      </p:sp>
      <p:sp>
        <p:nvSpPr>
          <p:cNvPr id="5" name="TextBox 4"/>
          <p:cNvSpPr txBox="1"/>
          <p:nvPr/>
        </p:nvSpPr>
        <p:spPr>
          <a:xfrm>
            <a:off x="6480356" y="4087789"/>
            <a:ext cx="1099981" cy="707886"/>
          </a:xfrm>
          <a:prstGeom prst="rect">
            <a:avLst/>
          </a:prstGeom>
          <a:noFill/>
        </p:spPr>
        <p:txBody>
          <a:bodyPr wrap="none" rtlCol="0">
            <a:spAutoFit/>
          </a:bodyPr>
          <a:lstStyle/>
          <a:p>
            <a:r>
              <a:rPr lang="en-US" sz="2000" dirty="0"/>
              <a:t>2015-28</a:t>
            </a:r>
          </a:p>
          <a:p>
            <a:r>
              <a:rPr lang="en-US" sz="2000" dirty="0"/>
              <a:t>2016- 15</a:t>
            </a:r>
          </a:p>
        </p:txBody>
      </p:sp>
      <p:sp>
        <p:nvSpPr>
          <p:cNvPr id="6" name="TextBox 5"/>
          <p:cNvSpPr txBox="1"/>
          <p:nvPr/>
        </p:nvSpPr>
        <p:spPr>
          <a:xfrm>
            <a:off x="8106810" y="3841567"/>
            <a:ext cx="2460417" cy="1200329"/>
          </a:xfrm>
          <a:prstGeom prst="rect">
            <a:avLst/>
          </a:prstGeom>
          <a:noFill/>
        </p:spPr>
        <p:txBody>
          <a:bodyPr wrap="none" rtlCol="0">
            <a:spAutoFit/>
          </a:bodyPr>
          <a:lstStyle/>
          <a:p>
            <a:r>
              <a:rPr lang="en-US" b="1" dirty="0"/>
              <a:t>IF with Double entries:  </a:t>
            </a:r>
          </a:p>
          <a:p>
            <a:pPr marL="342900" indent="-342900">
              <a:buFont typeface="+mj-lt"/>
              <a:buAutoNum type="arabicPeriod"/>
            </a:pPr>
            <a:r>
              <a:rPr lang="en-US" b="1" dirty="0"/>
              <a:t>case no./name   </a:t>
            </a:r>
          </a:p>
          <a:p>
            <a:pPr marL="342900" indent="-342900">
              <a:buFont typeface="+mj-lt"/>
              <a:buAutoNum type="arabicPeriod"/>
            </a:pPr>
            <a:r>
              <a:rPr lang="en-US" b="1" dirty="0"/>
              <a:t>    </a:t>
            </a:r>
          </a:p>
          <a:p>
            <a:pPr marL="342900" indent="-342900">
              <a:buFont typeface="+mj-lt"/>
              <a:buAutoNum type="arabicPeriod"/>
            </a:pPr>
            <a:r>
              <a:rPr lang="en-US" b="1" dirty="0"/>
              <a:t>     </a:t>
            </a:r>
          </a:p>
        </p:txBody>
      </p:sp>
    </p:spTree>
    <p:extLst>
      <p:ext uri="{BB962C8B-B14F-4D97-AF65-F5344CB8AC3E}">
        <p14:creationId xmlns:p14="http://schemas.microsoft.com/office/powerpoint/2010/main" val="3434148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flipH="1">
            <a:off x="1524000" y="982937"/>
            <a:ext cx="8458200" cy="399464"/>
            <a:chOff x="-8020" y="6338219"/>
            <a:chExt cx="11622504" cy="399464"/>
          </a:xfrm>
        </p:grpSpPr>
        <p:sp>
          <p:nvSpPr>
            <p:cNvPr id="4" name="Rectangle 2"/>
            <p:cNvSpPr>
              <a:spLocks noChangeArrowheads="1"/>
            </p:cNvSpPr>
            <p:nvPr/>
          </p:nvSpPr>
          <p:spPr bwMode="auto">
            <a:xfrm>
              <a:off x="0" y="6513094"/>
              <a:ext cx="11614484" cy="224589"/>
            </a:xfrm>
            <a:prstGeom prst="rect">
              <a:avLst/>
            </a:prstGeom>
            <a:solidFill>
              <a:srgbClr val="0070C0"/>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sp>
          <p:nvSpPr>
            <p:cNvPr id="5" name="Rectangle 2"/>
            <p:cNvSpPr>
              <a:spLocks noChangeArrowheads="1"/>
            </p:cNvSpPr>
            <p:nvPr/>
          </p:nvSpPr>
          <p:spPr bwMode="auto">
            <a:xfrm flipV="1">
              <a:off x="0" y="6338219"/>
              <a:ext cx="11614484" cy="45719"/>
            </a:xfrm>
            <a:prstGeom prst="rect">
              <a:avLst/>
            </a:prstGeom>
            <a:solidFill>
              <a:schemeClr val="bg2">
                <a:lumMod val="7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sp>
          <p:nvSpPr>
            <p:cNvPr id="6" name="Rectangle 2"/>
            <p:cNvSpPr>
              <a:spLocks noChangeArrowheads="1"/>
            </p:cNvSpPr>
            <p:nvPr/>
          </p:nvSpPr>
          <p:spPr bwMode="auto">
            <a:xfrm>
              <a:off x="-8020" y="6392778"/>
              <a:ext cx="11614484" cy="113884"/>
            </a:xfrm>
            <a:prstGeom prst="rect">
              <a:avLst/>
            </a:prstGeom>
            <a:solidFill>
              <a:schemeClr val="bg2">
                <a:lumMod val="2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gr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6764" y="0"/>
            <a:ext cx="1441236" cy="16122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il_fi" descr="DOH_logo2"/>
          <p:cNvPicPr/>
          <p:nvPr/>
        </p:nvPicPr>
        <p:blipFill>
          <a:blip r:embed="rId4"/>
          <a:srcRect/>
          <a:stretch>
            <a:fillRect/>
          </a:stretch>
        </p:blipFill>
        <p:spPr bwMode="auto">
          <a:xfrm>
            <a:off x="1651818" y="229246"/>
            <a:ext cx="710381" cy="698735"/>
          </a:xfrm>
          <a:prstGeom prst="rect">
            <a:avLst/>
          </a:prstGeom>
          <a:noFill/>
          <a:ln w="9525">
            <a:noFill/>
            <a:miter lim="800000"/>
            <a:headEnd/>
            <a:tailEnd/>
          </a:ln>
        </p:spPr>
      </p:pic>
      <p:sp>
        <p:nvSpPr>
          <p:cNvPr id="10" name="Title 1"/>
          <p:cNvSpPr txBox="1">
            <a:spLocks/>
          </p:cNvSpPr>
          <p:nvPr/>
        </p:nvSpPr>
        <p:spPr>
          <a:xfrm>
            <a:off x="2362200" y="229247"/>
            <a:ext cx="7086600" cy="68911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PH" b="1" dirty="0"/>
              <a:t>Checking at the Facility Level</a:t>
            </a:r>
          </a:p>
          <a:p>
            <a:endParaRPr lang="en-PH" b="1" dirty="0"/>
          </a:p>
        </p:txBody>
      </p:sp>
      <p:sp>
        <p:nvSpPr>
          <p:cNvPr id="11" name="TextBox 10"/>
          <p:cNvSpPr txBox="1"/>
          <p:nvPr/>
        </p:nvSpPr>
        <p:spPr>
          <a:xfrm>
            <a:off x="2184372" y="2048361"/>
            <a:ext cx="3429000" cy="3108543"/>
          </a:xfrm>
          <a:prstGeom prst="rect">
            <a:avLst/>
          </a:prstGeom>
          <a:noFill/>
        </p:spPr>
        <p:txBody>
          <a:bodyPr wrap="square" rtlCol="0">
            <a:spAutoFit/>
          </a:bodyPr>
          <a:lstStyle/>
          <a:p>
            <a:r>
              <a:rPr lang="en-PH" sz="2800" b="1" dirty="0">
                <a:latin typeface="Century Gothic" panose="020B0502020202020204" pitchFamily="34" charset="0"/>
              </a:rPr>
              <a:t>STEP 2:</a:t>
            </a:r>
          </a:p>
          <a:p>
            <a:endParaRPr lang="en-PH" sz="2800" dirty="0">
              <a:latin typeface="Century Gothic" panose="020B0502020202020204" pitchFamily="34" charset="0"/>
            </a:endParaRPr>
          </a:p>
          <a:p>
            <a:r>
              <a:rPr lang="en-US" sz="2800" dirty="0">
                <a:latin typeface="Century Gothic" panose="020B0502020202020204" pitchFamily="34" charset="0"/>
              </a:rPr>
              <a:t>In the generated report, click </a:t>
            </a:r>
            <a:r>
              <a:rPr lang="en-US" sz="2800" b="1" dirty="0">
                <a:latin typeface="Century Gothic" panose="020B0502020202020204" pitchFamily="34" charset="0"/>
              </a:rPr>
              <a:t>the total number cases to display the patient list</a:t>
            </a:r>
            <a:r>
              <a:rPr lang="en-US" sz="2800" dirty="0">
                <a:latin typeface="Century Gothic" panose="020B0502020202020204" pitchFamily="34" charset="0"/>
              </a:rPr>
              <a:t>.</a:t>
            </a:r>
          </a:p>
        </p:txBody>
      </p:sp>
      <p:grpSp>
        <p:nvGrpSpPr>
          <p:cNvPr id="16" name="Group 15"/>
          <p:cNvGrpSpPr/>
          <p:nvPr/>
        </p:nvGrpSpPr>
        <p:grpSpPr>
          <a:xfrm>
            <a:off x="5712898" y="1511557"/>
            <a:ext cx="4337589" cy="5118120"/>
            <a:chOff x="3901110" y="1704994"/>
            <a:chExt cx="4560352" cy="5672715"/>
          </a:xfrm>
        </p:grpSpPr>
        <p:pic>
          <p:nvPicPr>
            <p:cNvPr id="2" name="Picture 1"/>
            <p:cNvPicPr>
              <a:picLocks noChangeAspect="1"/>
            </p:cNvPicPr>
            <p:nvPr/>
          </p:nvPicPr>
          <p:blipFill>
            <a:blip r:embed="rId5"/>
            <a:stretch>
              <a:fillRect/>
            </a:stretch>
          </p:blipFill>
          <p:spPr>
            <a:xfrm>
              <a:off x="3901110" y="1704994"/>
              <a:ext cx="4560352" cy="3349172"/>
            </a:xfrm>
            <a:prstGeom prst="rect">
              <a:avLst/>
            </a:prstGeom>
          </p:spPr>
        </p:pic>
        <p:pic>
          <p:nvPicPr>
            <p:cNvPr id="15" name="Picture 14"/>
            <p:cNvPicPr>
              <a:picLocks noChangeAspect="1"/>
            </p:cNvPicPr>
            <p:nvPr/>
          </p:nvPicPr>
          <p:blipFill>
            <a:blip r:embed="rId6"/>
            <a:stretch>
              <a:fillRect/>
            </a:stretch>
          </p:blipFill>
          <p:spPr>
            <a:xfrm>
              <a:off x="3966258" y="5025990"/>
              <a:ext cx="4495204" cy="2351719"/>
            </a:xfrm>
            <a:prstGeom prst="rect">
              <a:avLst/>
            </a:prstGeom>
          </p:spPr>
        </p:pic>
      </p:grpSp>
      <p:pic>
        <p:nvPicPr>
          <p:cNvPr id="18" name="Picture 17"/>
          <p:cNvPicPr>
            <a:picLocks noChangeAspect="1"/>
          </p:cNvPicPr>
          <p:nvPr/>
        </p:nvPicPr>
        <p:blipFill>
          <a:blip r:embed="rId7"/>
          <a:stretch>
            <a:fillRect/>
          </a:stretch>
        </p:blipFill>
        <p:spPr>
          <a:xfrm>
            <a:off x="1524001" y="6146062"/>
            <a:ext cx="9165805" cy="711939"/>
          </a:xfrm>
          <a:prstGeom prst="rect">
            <a:avLst/>
          </a:prstGeom>
        </p:spPr>
      </p:pic>
      <p:sp>
        <p:nvSpPr>
          <p:cNvPr id="19" name="Oval 18"/>
          <p:cNvSpPr/>
          <p:nvPr/>
        </p:nvSpPr>
        <p:spPr>
          <a:xfrm>
            <a:off x="9226765" y="6076717"/>
            <a:ext cx="101681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TextBox 19"/>
          <p:cNvSpPr txBox="1"/>
          <p:nvPr/>
        </p:nvSpPr>
        <p:spPr>
          <a:xfrm>
            <a:off x="8610601" y="4438296"/>
            <a:ext cx="1764441" cy="1555909"/>
          </a:xfrm>
          <a:prstGeom prst="downArrowCallout">
            <a:avLst>
              <a:gd name="adj1" fmla="val 38227"/>
              <a:gd name="adj2" fmla="val 47266"/>
              <a:gd name="adj3" fmla="val 27227"/>
              <a:gd name="adj4" fmla="val 64977"/>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PH" sz="2000" b="1" dirty="0">
                <a:solidFill>
                  <a:prstClr val="black"/>
                </a:solidFill>
                <a:latin typeface="Century Gothic" panose="020B0502020202020204" pitchFamily="34" charset="0"/>
              </a:rPr>
              <a:t>‘Click to display patient list’</a:t>
            </a:r>
          </a:p>
        </p:txBody>
      </p:sp>
      <p:sp>
        <p:nvSpPr>
          <p:cNvPr id="9" name="TextBox 8"/>
          <p:cNvSpPr txBox="1"/>
          <p:nvPr/>
        </p:nvSpPr>
        <p:spPr>
          <a:xfrm>
            <a:off x="9492821" y="6191227"/>
            <a:ext cx="557666" cy="461665"/>
          </a:xfrm>
          <a:prstGeom prst="rect">
            <a:avLst/>
          </a:prstGeom>
          <a:solidFill>
            <a:schemeClr val="bg1"/>
          </a:solidFill>
        </p:spPr>
        <p:txBody>
          <a:bodyPr wrap="square" rtlCol="0">
            <a:spAutoFit/>
          </a:bodyPr>
          <a:lstStyle/>
          <a:p>
            <a:r>
              <a:rPr lang="en-US" sz="2400" b="1" dirty="0"/>
              <a:t>28</a:t>
            </a:r>
          </a:p>
        </p:txBody>
      </p:sp>
    </p:spTree>
    <p:extLst>
      <p:ext uri="{BB962C8B-B14F-4D97-AF65-F5344CB8AC3E}">
        <p14:creationId xmlns:p14="http://schemas.microsoft.com/office/powerpoint/2010/main" val="267653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Background</a:t>
            </a:r>
          </a:p>
        </p:txBody>
      </p:sp>
      <p:sp>
        <p:nvSpPr>
          <p:cNvPr id="3" name="Content Placeholder 2"/>
          <p:cNvSpPr>
            <a:spLocks noGrp="1"/>
          </p:cNvSpPr>
          <p:nvPr>
            <p:ph idx="1"/>
          </p:nvPr>
        </p:nvSpPr>
        <p:spPr/>
        <p:txBody>
          <a:bodyPr>
            <a:normAutofit lnSpcReduction="10000"/>
          </a:bodyPr>
          <a:lstStyle/>
          <a:p>
            <a:r>
              <a:rPr lang="en-US" dirty="0"/>
              <a:t>LGUs are conducting DQCs for paper-based reports (usually quarterly)</a:t>
            </a:r>
          </a:p>
          <a:p>
            <a:endParaRPr lang="en-US" dirty="0"/>
          </a:p>
          <a:p>
            <a:r>
              <a:rPr lang="en-US" dirty="0"/>
              <a:t>Process of DQC includes checking for completeness, accuracy, consistency and timeliness of data</a:t>
            </a:r>
          </a:p>
          <a:p>
            <a:endParaRPr lang="en-US" dirty="0"/>
          </a:p>
          <a:p>
            <a:r>
              <a:rPr lang="en-US" dirty="0"/>
              <a:t>ITIS currently being used and LGUs able to generate quarterly reports</a:t>
            </a:r>
          </a:p>
          <a:p>
            <a:endParaRPr lang="en-US" dirty="0"/>
          </a:p>
          <a:p>
            <a:r>
              <a:rPr lang="en-US" dirty="0"/>
              <a:t>Data validation for ITIS includes checking of encoded data done at facility level.  This should be done by the head of the DOTS/PMDT facility </a:t>
            </a:r>
          </a:p>
        </p:txBody>
      </p:sp>
    </p:spTree>
    <p:extLst>
      <p:ext uri="{BB962C8B-B14F-4D97-AF65-F5344CB8AC3E}">
        <p14:creationId xmlns:p14="http://schemas.microsoft.com/office/powerpoint/2010/main" val="1721827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cssdeck.com/uploads/media/items/6/6NyhMy8.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5" name="Content Placeholder 4"/>
          <p:cNvSpPr>
            <a:spLocks noGrp="1"/>
          </p:cNvSpPr>
          <p:nvPr>
            <p:ph idx="1"/>
          </p:nvPr>
        </p:nvSpPr>
        <p:spPr/>
        <p:txBody>
          <a:bodyPr/>
          <a:lstStyle/>
          <a:p>
            <a:endParaRPr lang="en-PH" dirty="0"/>
          </a:p>
        </p:txBody>
      </p:sp>
      <p:sp>
        <p:nvSpPr>
          <p:cNvPr id="6" name="Content Placeholder 2"/>
          <p:cNvSpPr txBox="1">
            <a:spLocks/>
          </p:cNvSpPr>
          <p:nvPr/>
        </p:nvSpPr>
        <p:spPr>
          <a:xfrm>
            <a:off x="1524000" y="981402"/>
            <a:ext cx="9144000" cy="5876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914400" lvl="1" indent="-457200">
              <a:buFont typeface="Arial" pitchFamily="34" charset="0"/>
              <a:buAutoNum type="arabicPeriod"/>
            </a:pPr>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457200" lvl="1" indent="0">
              <a:buNone/>
            </a:pPr>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lvl="1"/>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0" indent="0">
              <a:buNone/>
            </a:pPr>
            <a:r>
              <a:rPr lang="en-PH" sz="28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rPr>
              <a:t> </a:t>
            </a:r>
          </a:p>
          <a:p>
            <a:pPr marL="914400" lvl="2" indent="0">
              <a:buNone/>
            </a:pPr>
            <a:endParaRPr lang="en-PH" sz="28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914400" lvl="2" indent="0">
              <a:buNone/>
            </a:pPr>
            <a:endParaRPr lang="en-PH" sz="2800" dirty="0">
              <a:latin typeface="Century Gothic" panose="020B0502020202020204" pitchFamily="34" charset="0"/>
              <a:ea typeface="Tahoma" panose="020B0604030504040204" pitchFamily="34" charset="0"/>
              <a:cs typeface="Tahoma" panose="020B0604030504040204" pitchFamily="34" charset="0"/>
            </a:endParaRPr>
          </a:p>
          <a:p>
            <a:pPr marL="457200" lvl="1" indent="0">
              <a:buNone/>
            </a:pPr>
            <a:endParaRPr lang="en-PH" b="1" dirty="0">
              <a:latin typeface="Century Gothic" panose="020B0502020202020204" pitchFamily="34" charset="0"/>
              <a:ea typeface="Tahoma" panose="020B0604030504040204" pitchFamily="34" charset="0"/>
              <a:cs typeface="Tahoma" panose="020B0604030504040204" pitchFamily="34" charset="0"/>
            </a:endParaRPr>
          </a:p>
          <a:p>
            <a:pPr marL="457200" lvl="1" indent="0">
              <a:buNone/>
            </a:pPr>
            <a:endParaRPr lang="en-PH"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b="1" dirty="0">
              <a:latin typeface="Century Gothic" panose="020B0502020202020204" pitchFamily="34" charset="0"/>
              <a:ea typeface="Tahoma" panose="020B0604030504040204" pitchFamily="34" charset="0"/>
              <a:cs typeface="Tahoma" panose="020B0604030504040204" pitchFamily="34" charset="0"/>
            </a:endParaRPr>
          </a:p>
          <a:p>
            <a:endParaRPr lang="en-PH" sz="2800"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dirty="0">
              <a:latin typeface="Century Gothic" panose="020B050202020202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3"/>
          <a:srcRect t="13333" r="1662"/>
          <a:stretch/>
        </p:blipFill>
        <p:spPr>
          <a:xfrm>
            <a:off x="425669" y="-304801"/>
            <a:ext cx="10415872" cy="6863256"/>
          </a:xfrm>
          <a:prstGeom prst="rect">
            <a:avLst/>
          </a:prstGeom>
        </p:spPr>
      </p:pic>
    </p:spTree>
    <p:extLst>
      <p:ext uri="{BB962C8B-B14F-4D97-AF65-F5344CB8AC3E}">
        <p14:creationId xmlns:p14="http://schemas.microsoft.com/office/powerpoint/2010/main" val="123835441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flipH="1">
            <a:off x="1524000" y="982937"/>
            <a:ext cx="8458200" cy="399464"/>
            <a:chOff x="-8020" y="6338219"/>
            <a:chExt cx="11622504" cy="399464"/>
          </a:xfrm>
        </p:grpSpPr>
        <p:sp>
          <p:nvSpPr>
            <p:cNvPr id="4" name="Rectangle 2"/>
            <p:cNvSpPr>
              <a:spLocks noChangeArrowheads="1"/>
            </p:cNvSpPr>
            <p:nvPr/>
          </p:nvSpPr>
          <p:spPr bwMode="auto">
            <a:xfrm>
              <a:off x="0" y="6513094"/>
              <a:ext cx="11614484" cy="224589"/>
            </a:xfrm>
            <a:prstGeom prst="rect">
              <a:avLst/>
            </a:prstGeom>
            <a:solidFill>
              <a:srgbClr val="0070C0"/>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sp>
          <p:nvSpPr>
            <p:cNvPr id="5" name="Rectangle 2"/>
            <p:cNvSpPr>
              <a:spLocks noChangeArrowheads="1"/>
            </p:cNvSpPr>
            <p:nvPr/>
          </p:nvSpPr>
          <p:spPr bwMode="auto">
            <a:xfrm flipV="1">
              <a:off x="0" y="6338219"/>
              <a:ext cx="11614484" cy="45719"/>
            </a:xfrm>
            <a:prstGeom prst="rect">
              <a:avLst/>
            </a:prstGeom>
            <a:solidFill>
              <a:schemeClr val="bg2">
                <a:lumMod val="7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sp>
          <p:nvSpPr>
            <p:cNvPr id="6" name="Rectangle 2"/>
            <p:cNvSpPr>
              <a:spLocks noChangeArrowheads="1"/>
            </p:cNvSpPr>
            <p:nvPr/>
          </p:nvSpPr>
          <p:spPr bwMode="auto">
            <a:xfrm>
              <a:off x="-8020" y="6392778"/>
              <a:ext cx="11614484" cy="113884"/>
            </a:xfrm>
            <a:prstGeom prst="rect">
              <a:avLst/>
            </a:prstGeom>
            <a:solidFill>
              <a:schemeClr val="bg2">
                <a:lumMod val="2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gr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6764" y="0"/>
            <a:ext cx="1441236" cy="16122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il_fi" descr="DOH_logo2"/>
          <p:cNvPicPr/>
          <p:nvPr/>
        </p:nvPicPr>
        <p:blipFill>
          <a:blip r:embed="rId4"/>
          <a:srcRect/>
          <a:stretch>
            <a:fillRect/>
          </a:stretch>
        </p:blipFill>
        <p:spPr bwMode="auto">
          <a:xfrm>
            <a:off x="1710813" y="229246"/>
            <a:ext cx="651386" cy="698735"/>
          </a:xfrm>
          <a:prstGeom prst="rect">
            <a:avLst/>
          </a:prstGeom>
          <a:noFill/>
          <a:ln w="9525">
            <a:noFill/>
            <a:miter lim="800000"/>
            <a:headEnd/>
            <a:tailEnd/>
          </a:ln>
        </p:spPr>
      </p:pic>
      <p:sp>
        <p:nvSpPr>
          <p:cNvPr id="10" name="Title 1"/>
          <p:cNvSpPr txBox="1">
            <a:spLocks/>
          </p:cNvSpPr>
          <p:nvPr/>
        </p:nvSpPr>
        <p:spPr>
          <a:xfrm>
            <a:off x="2362200" y="229247"/>
            <a:ext cx="7086600" cy="68911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PH" b="1" dirty="0"/>
              <a:t>Checking at the Facility Level</a:t>
            </a:r>
          </a:p>
        </p:txBody>
      </p:sp>
      <p:sp>
        <p:nvSpPr>
          <p:cNvPr id="11" name="TextBox 10"/>
          <p:cNvSpPr txBox="1"/>
          <p:nvPr/>
        </p:nvSpPr>
        <p:spPr>
          <a:xfrm>
            <a:off x="2136685" y="1612233"/>
            <a:ext cx="7537631" cy="4401205"/>
          </a:xfrm>
          <a:prstGeom prst="rect">
            <a:avLst/>
          </a:prstGeom>
          <a:noFill/>
        </p:spPr>
        <p:txBody>
          <a:bodyPr wrap="square" rtlCol="0">
            <a:spAutoFit/>
          </a:bodyPr>
          <a:lstStyle/>
          <a:p>
            <a:r>
              <a:rPr lang="en-PH" sz="2800" b="1" dirty="0">
                <a:latin typeface="Century Gothic" panose="020B0502020202020204" pitchFamily="34" charset="0"/>
              </a:rPr>
              <a:t>STEP 2:</a:t>
            </a:r>
          </a:p>
          <a:p>
            <a:endParaRPr lang="en-PH" sz="2800" dirty="0">
              <a:latin typeface="Century Gothic" panose="020B0502020202020204" pitchFamily="34" charset="0"/>
            </a:endParaRPr>
          </a:p>
          <a:p>
            <a:r>
              <a:rPr lang="en-US" sz="2800" dirty="0">
                <a:latin typeface="Century Gothic" panose="020B0502020202020204" pitchFamily="34" charset="0"/>
              </a:rPr>
              <a:t>Compare the </a:t>
            </a:r>
            <a:r>
              <a:rPr lang="en-US" sz="2800" b="1" dirty="0">
                <a:latin typeface="Century Gothic" panose="020B0502020202020204" pitchFamily="34" charset="0"/>
              </a:rPr>
              <a:t>patient list</a:t>
            </a:r>
            <a:r>
              <a:rPr lang="en-US" sz="2800" dirty="0">
                <a:latin typeface="Century Gothic" panose="020B0502020202020204" pitchFamily="34" charset="0"/>
              </a:rPr>
              <a:t> and </a:t>
            </a:r>
            <a:r>
              <a:rPr lang="en-US" sz="2800" b="1" dirty="0">
                <a:latin typeface="Century Gothic" panose="020B0502020202020204" pitchFamily="34" charset="0"/>
              </a:rPr>
              <a:t>TB register. Note if there are discrepancies.</a:t>
            </a:r>
          </a:p>
          <a:p>
            <a:endParaRPr lang="en-US" sz="2800" b="1" dirty="0">
              <a:latin typeface="Century Gothic" panose="020B0502020202020204" pitchFamily="34" charset="0"/>
            </a:endParaRPr>
          </a:p>
          <a:p>
            <a:pPr lvl="0"/>
            <a:r>
              <a:rPr lang="en-US" sz="2800" b="1" dirty="0">
                <a:latin typeface="Century Gothic" panose="020B0502020202020204" pitchFamily="34" charset="0"/>
              </a:rPr>
              <a:t>If with discrepancies: </a:t>
            </a:r>
            <a:r>
              <a:rPr lang="en-PH" sz="2800" dirty="0">
                <a:latin typeface="Tahoma" panose="020B0604030504040204" pitchFamily="34" charset="0"/>
                <a:ea typeface="Tahoma" panose="020B0604030504040204" pitchFamily="34" charset="0"/>
                <a:cs typeface="Tahoma" panose="020B0604030504040204" pitchFamily="34" charset="0"/>
              </a:rPr>
              <a:t>Update ITIS cases (encode missing cases, update cases with incomplete details) until discrepancies noted are reconciled.</a:t>
            </a:r>
            <a:endParaRPr lang="en-PH" sz="2800" b="1" dirty="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Century Gothic" panose="020B0502020202020204" pitchFamily="34" charset="0"/>
            </a:endParaRPr>
          </a:p>
        </p:txBody>
      </p:sp>
    </p:spTree>
    <p:extLst>
      <p:ext uri="{BB962C8B-B14F-4D97-AF65-F5344CB8AC3E}">
        <p14:creationId xmlns:p14="http://schemas.microsoft.com/office/powerpoint/2010/main" val="387682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cssdeck.com/uploads/media/items/6/6NyhMy8.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5" name="Content Placeholder 4"/>
          <p:cNvSpPr>
            <a:spLocks noGrp="1"/>
          </p:cNvSpPr>
          <p:nvPr>
            <p:ph idx="1"/>
          </p:nvPr>
        </p:nvSpPr>
        <p:spPr/>
        <p:txBody>
          <a:bodyPr/>
          <a:lstStyle/>
          <a:p>
            <a:endParaRPr lang="en-PH" dirty="0"/>
          </a:p>
        </p:txBody>
      </p:sp>
      <p:sp>
        <p:nvSpPr>
          <p:cNvPr id="6" name="Content Placeholder 2"/>
          <p:cNvSpPr txBox="1">
            <a:spLocks/>
          </p:cNvSpPr>
          <p:nvPr/>
        </p:nvSpPr>
        <p:spPr>
          <a:xfrm>
            <a:off x="1524000" y="981402"/>
            <a:ext cx="9144000" cy="5876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914400" lvl="1" indent="-457200">
              <a:buFont typeface="Arial" pitchFamily="34" charset="0"/>
              <a:buAutoNum type="arabicPeriod"/>
            </a:pPr>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457200" lvl="1" indent="0">
              <a:buNone/>
            </a:pPr>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lvl="1"/>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0" indent="0">
              <a:buNone/>
            </a:pPr>
            <a:r>
              <a:rPr lang="en-PH" sz="28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rPr>
              <a:t> </a:t>
            </a:r>
          </a:p>
          <a:p>
            <a:pPr marL="914400" lvl="2" indent="0">
              <a:buNone/>
            </a:pPr>
            <a:endParaRPr lang="en-PH" sz="28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914400" lvl="2" indent="0">
              <a:buNone/>
            </a:pPr>
            <a:endParaRPr lang="en-PH" sz="2800" dirty="0">
              <a:latin typeface="Century Gothic" panose="020B0502020202020204" pitchFamily="34" charset="0"/>
              <a:ea typeface="Tahoma" panose="020B0604030504040204" pitchFamily="34" charset="0"/>
              <a:cs typeface="Tahoma" panose="020B0604030504040204" pitchFamily="34" charset="0"/>
            </a:endParaRPr>
          </a:p>
          <a:p>
            <a:pPr marL="457200" lvl="1" indent="0">
              <a:buNone/>
            </a:pPr>
            <a:endParaRPr lang="en-PH" b="1" dirty="0">
              <a:latin typeface="Century Gothic" panose="020B0502020202020204" pitchFamily="34" charset="0"/>
              <a:ea typeface="Tahoma" panose="020B0604030504040204" pitchFamily="34" charset="0"/>
              <a:cs typeface="Tahoma" panose="020B0604030504040204" pitchFamily="34" charset="0"/>
            </a:endParaRPr>
          </a:p>
          <a:p>
            <a:pPr marL="457200" lvl="1" indent="0">
              <a:buNone/>
            </a:pPr>
            <a:endParaRPr lang="en-PH"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b="1" dirty="0">
              <a:latin typeface="Century Gothic" panose="020B0502020202020204" pitchFamily="34" charset="0"/>
              <a:ea typeface="Tahoma" panose="020B0604030504040204" pitchFamily="34" charset="0"/>
              <a:cs typeface="Tahoma" panose="020B0604030504040204" pitchFamily="34" charset="0"/>
            </a:endParaRPr>
          </a:p>
          <a:p>
            <a:endParaRPr lang="en-PH" sz="2800"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dirty="0">
              <a:latin typeface="Century Gothic" panose="020B050202020202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stretch>
            <a:fillRect/>
          </a:stretch>
        </p:blipFill>
        <p:spPr>
          <a:xfrm>
            <a:off x="1495424" y="0"/>
            <a:ext cx="9172576" cy="6858000"/>
          </a:xfrm>
          <a:prstGeom prst="rect">
            <a:avLst/>
          </a:prstGeom>
        </p:spPr>
      </p:pic>
      <p:sp>
        <p:nvSpPr>
          <p:cNvPr id="9" name="Oval 8"/>
          <p:cNvSpPr/>
          <p:nvPr/>
        </p:nvSpPr>
        <p:spPr>
          <a:xfrm>
            <a:off x="2743201" y="7938"/>
            <a:ext cx="1295400" cy="4662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b="1" dirty="0"/>
          </a:p>
        </p:txBody>
      </p:sp>
      <p:sp>
        <p:nvSpPr>
          <p:cNvPr id="10" name="Oval 9"/>
          <p:cNvSpPr/>
          <p:nvPr/>
        </p:nvSpPr>
        <p:spPr>
          <a:xfrm>
            <a:off x="1828800" y="1752600"/>
            <a:ext cx="642272"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Oval 10"/>
          <p:cNvSpPr/>
          <p:nvPr/>
        </p:nvSpPr>
        <p:spPr>
          <a:xfrm>
            <a:off x="1828800" y="3133399"/>
            <a:ext cx="642272"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TextBox 11"/>
          <p:cNvSpPr txBox="1"/>
          <p:nvPr/>
        </p:nvSpPr>
        <p:spPr>
          <a:xfrm>
            <a:off x="4023138" y="70295"/>
            <a:ext cx="1828800" cy="400110"/>
          </a:xfrm>
          <a:prstGeom prst="leftArrowCallout">
            <a:avLst>
              <a:gd name="adj1" fmla="val 17628"/>
              <a:gd name="adj2" fmla="val 25000"/>
              <a:gd name="adj3" fmla="val 25000"/>
              <a:gd name="adj4" fmla="val 89618"/>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PH" sz="2000" b="1" dirty="0">
                <a:solidFill>
                  <a:prstClr val="black"/>
                </a:solidFill>
                <a:latin typeface="Century Gothic" panose="020B0502020202020204" pitchFamily="34" charset="0"/>
              </a:rPr>
              <a:t>New Tab</a:t>
            </a:r>
          </a:p>
        </p:txBody>
      </p:sp>
      <p:sp>
        <p:nvSpPr>
          <p:cNvPr id="13" name="TextBox 12"/>
          <p:cNvSpPr txBox="1"/>
          <p:nvPr/>
        </p:nvSpPr>
        <p:spPr>
          <a:xfrm>
            <a:off x="2556594" y="1549569"/>
            <a:ext cx="2517979" cy="1015663"/>
          </a:xfrm>
          <a:prstGeom prst="leftArrowCallout">
            <a:avLst>
              <a:gd name="adj1" fmla="val 10479"/>
              <a:gd name="adj2" fmla="val 25000"/>
              <a:gd name="adj3" fmla="val 16287"/>
              <a:gd name="adj4" fmla="val 89002"/>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PH" sz="2000" b="1" dirty="0">
                <a:solidFill>
                  <a:prstClr val="black"/>
                </a:solidFill>
                <a:latin typeface="Century Gothic" panose="020B0502020202020204" pitchFamily="34" charset="0"/>
              </a:rPr>
              <a:t>Sort the Case Number if needed</a:t>
            </a:r>
          </a:p>
        </p:txBody>
      </p:sp>
      <p:sp>
        <p:nvSpPr>
          <p:cNvPr id="14" name="TextBox 13"/>
          <p:cNvSpPr txBox="1"/>
          <p:nvPr/>
        </p:nvSpPr>
        <p:spPr>
          <a:xfrm>
            <a:off x="2563968" y="3150949"/>
            <a:ext cx="2517979" cy="707886"/>
          </a:xfrm>
          <a:prstGeom prst="leftArrowCallout">
            <a:avLst>
              <a:gd name="adj1" fmla="val 10479"/>
              <a:gd name="adj2" fmla="val 25000"/>
              <a:gd name="adj3" fmla="val 16287"/>
              <a:gd name="adj4" fmla="val 89002"/>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PH" sz="2000" b="1" dirty="0">
                <a:solidFill>
                  <a:prstClr val="black"/>
                </a:solidFill>
                <a:latin typeface="Century Gothic" panose="020B0502020202020204" pitchFamily="34" charset="0"/>
              </a:rPr>
              <a:t>Open the case to be updated</a:t>
            </a:r>
          </a:p>
        </p:txBody>
      </p:sp>
      <p:sp>
        <p:nvSpPr>
          <p:cNvPr id="15" name="TextBox 14"/>
          <p:cNvSpPr txBox="1"/>
          <p:nvPr/>
        </p:nvSpPr>
        <p:spPr>
          <a:xfrm>
            <a:off x="1495424" y="381133"/>
            <a:ext cx="1552576" cy="1084421"/>
          </a:xfrm>
          <a:prstGeom prst="upArrowCallout">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PH" sz="2000" b="1" dirty="0">
                <a:solidFill>
                  <a:prstClr val="black"/>
                </a:solidFill>
                <a:latin typeface="Century Gothic" panose="020B0502020202020204" pitchFamily="34" charset="0"/>
              </a:rPr>
              <a:t>‘Reports Tab’</a:t>
            </a:r>
          </a:p>
        </p:txBody>
      </p:sp>
      <p:sp>
        <p:nvSpPr>
          <p:cNvPr id="16" name="TextBox 15"/>
          <p:cNvSpPr txBox="1"/>
          <p:nvPr/>
        </p:nvSpPr>
        <p:spPr>
          <a:xfrm>
            <a:off x="7043380" y="64185"/>
            <a:ext cx="3583677"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PH" sz="4000" b="1" dirty="0">
                <a:solidFill>
                  <a:prstClr val="black"/>
                </a:solidFill>
                <a:latin typeface="Century Gothic" panose="020B0502020202020204" pitchFamily="34" charset="0"/>
              </a:rPr>
              <a:t>To update </a:t>
            </a:r>
          </a:p>
          <a:p>
            <a:pPr algn="ctr"/>
            <a:r>
              <a:rPr lang="en-PH" sz="4000" b="1" dirty="0">
                <a:solidFill>
                  <a:prstClr val="black"/>
                </a:solidFill>
                <a:latin typeface="Century Gothic" panose="020B0502020202020204" pitchFamily="34" charset="0"/>
              </a:rPr>
              <a:t>a Case</a:t>
            </a:r>
          </a:p>
        </p:txBody>
      </p:sp>
    </p:spTree>
    <p:extLst>
      <p:ext uri="{BB962C8B-B14F-4D97-AF65-F5344CB8AC3E}">
        <p14:creationId xmlns:p14="http://schemas.microsoft.com/office/powerpoint/2010/main" val="26072083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cssdeck.com/uploads/media/items/6/6NyhMy8.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5" name="Content Placeholder 4"/>
          <p:cNvSpPr>
            <a:spLocks noGrp="1"/>
          </p:cNvSpPr>
          <p:nvPr>
            <p:ph idx="1"/>
          </p:nvPr>
        </p:nvSpPr>
        <p:spPr/>
        <p:txBody>
          <a:bodyPr/>
          <a:lstStyle/>
          <a:p>
            <a:endParaRPr lang="en-PH"/>
          </a:p>
        </p:txBody>
      </p:sp>
      <p:sp>
        <p:nvSpPr>
          <p:cNvPr id="6" name="Content Placeholder 2"/>
          <p:cNvSpPr txBox="1">
            <a:spLocks/>
          </p:cNvSpPr>
          <p:nvPr/>
        </p:nvSpPr>
        <p:spPr>
          <a:xfrm>
            <a:off x="1524000" y="981402"/>
            <a:ext cx="9144000" cy="5876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914400" lvl="1" indent="-457200">
              <a:buFont typeface="Arial" pitchFamily="34" charset="0"/>
              <a:buAutoNum type="arabicPeriod"/>
            </a:pPr>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457200" lvl="1" indent="0">
              <a:buNone/>
            </a:pPr>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lvl="1"/>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0" indent="0">
              <a:buNone/>
            </a:pPr>
            <a:r>
              <a:rPr lang="en-PH" sz="28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rPr>
              <a:t> </a:t>
            </a:r>
          </a:p>
          <a:p>
            <a:pPr marL="914400" lvl="2" indent="0">
              <a:buNone/>
            </a:pPr>
            <a:endParaRPr lang="en-PH" sz="28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914400" lvl="2" indent="0">
              <a:buNone/>
            </a:pPr>
            <a:endParaRPr lang="en-PH" sz="2800" dirty="0">
              <a:latin typeface="Century Gothic" panose="020B0502020202020204" pitchFamily="34" charset="0"/>
              <a:ea typeface="Tahoma" panose="020B0604030504040204" pitchFamily="34" charset="0"/>
              <a:cs typeface="Tahoma" panose="020B0604030504040204" pitchFamily="34" charset="0"/>
            </a:endParaRPr>
          </a:p>
          <a:p>
            <a:pPr marL="457200" lvl="1" indent="0">
              <a:buNone/>
            </a:pPr>
            <a:endParaRPr lang="en-PH" b="1" dirty="0">
              <a:latin typeface="Century Gothic" panose="020B0502020202020204" pitchFamily="34" charset="0"/>
              <a:ea typeface="Tahoma" panose="020B0604030504040204" pitchFamily="34" charset="0"/>
              <a:cs typeface="Tahoma" panose="020B0604030504040204" pitchFamily="34" charset="0"/>
            </a:endParaRPr>
          </a:p>
          <a:p>
            <a:pPr marL="457200" lvl="1" indent="0">
              <a:buNone/>
            </a:pPr>
            <a:endParaRPr lang="en-PH"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b="1" dirty="0">
              <a:latin typeface="Century Gothic" panose="020B0502020202020204" pitchFamily="34" charset="0"/>
              <a:ea typeface="Tahoma" panose="020B0604030504040204" pitchFamily="34" charset="0"/>
              <a:cs typeface="Tahoma" panose="020B0604030504040204" pitchFamily="34" charset="0"/>
            </a:endParaRPr>
          </a:p>
          <a:p>
            <a:endParaRPr lang="en-PH" sz="2800"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dirty="0">
              <a:latin typeface="Century Gothic" panose="020B050202020202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rotWithShape="1">
          <a:blip r:embed="rId3"/>
          <a:srcRect b="3378"/>
          <a:stretch/>
        </p:blipFill>
        <p:spPr>
          <a:xfrm>
            <a:off x="1524001" y="92080"/>
            <a:ext cx="9144001" cy="6765921"/>
          </a:xfrm>
          <a:prstGeom prst="rect">
            <a:avLst/>
          </a:prstGeom>
        </p:spPr>
      </p:pic>
      <p:sp>
        <p:nvSpPr>
          <p:cNvPr id="11" name="Oval 10"/>
          <p:cNvSpPr/>
          <p:nvPr/>
        </p:nvSpPr>
        <p:spPr>
          <a:xfrm>
            <a:off x="4114800" y="16435"/>
            <a:ext cx="1295400" cy="4662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b="1" dirty="0"/>
          </a:p>
        </p:txBody>
      </p:sp>
      <p:sp>
        <p:nvSpPr>
          <p:cNvPr id="12" name="TextBox 11"/>
          <p:cNvSpPr txBox="1"/>
          <p:nvPr/>
        </p:nvSpPr>
        <p:spPr>
          <a:xfrm>
            <a:off x="5510981" y="82583"/>
            <a:ext cx="1828800" cy="400110"/>
          </a:xfrm>
          <a:prstGeom prst="leftArrowCallout">
            <a:avLst>
              <a:gd name="adj1" fmla="val 17628"/>
              <a:gd name="adj2" fmla="val 25000"/>
              <a:gd name="adj3" fmla="val 25000"/>
              <a:gd name="adj4" fmla="val 89618"/>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PH" sz="2000" b="1" dirty="0">
                <a:solidFill>
                  <a:prstClr val="black"/>
                </a:solidFill>
                <a:latin typeface="Century Gothic" panose="020B0502020202020204" pitchFamily="34" charset="0"/>
              </a:rPr>
              <a:t>New Tab</a:t>
            </a:r>
          </a:p>
        </p:txBody>
      </p:sp>
    </p:spTree>
    <p:extLst>
      <p:ext uri="{BB962C8B-B14F-4D97-AF65-F5344CB8AC3E}">
        <p14:creationId xmlns:p14="http://schemas.microsoft.com/office/powerpoint/2010/main" val="1266885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a:t>DO the above procedures for the 2 periods (both current and cohort)</a:t>
            </a:r>
          </a:p>
          <a:p>
            <a:endParaRPr lang="en-US" sz="4000" dirty="0"/>
          </a:p>
          <a:p>
            <a:pPr lvl="1"/>
            <a:r>
              <a:rPr lang="en-US" sz="3600" i="1" dirty="0">
                <a:solidFill>
                  <a:srgbClr val="FF0000"/>
                </a:solidFill>
              </a:rPr>
              <a:t>(insert period of current report, e.g., 2016 Q1)</a:t>
            </a:r>
          </a:p>
          <a:p>
            <a:pPr lvl="1"/>
            <a:r>
              <a:rPr lang="en-US" sz="3600" i="1" dirty="0">
                <a:solidFill>
                  <a:srgbClr val="FF0000"/>
                </a:solidFill>
              </a:rPr>
              <a:t>(insert period of cohort report, e.g., 2015 Q1)</a:t>
            </a:r>
          </a:p>
        </p:txBody>
      </p:sp>
    </p:spTree>
    <p:extLst>
      <p:ext uri="{BB962C8B-B14F-4D97-AF65-F5344CB8AC3E}">
        <p14:creationId xmlns:p14="http://schemas.microsoft.com/office/powerpoint/2010/main" val="1109497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23013" y="1855606"/>
            <a:ext cx="10515600" cy="4351338"/>
          </a:xfrm>
        </p:spPr>
        <p:txBody>
          <a:bodyPr>
            <a:normAutofit/>
          </a:bodyPr>
          <a:lstStyle/>
          <a:p>
            <a:r>
              <a:rPr lang="en-US" sz="4000" dirty="0"/>
              <a:t>CHECK also completeness of paper-based records</a:t>
            </a:r>
          </a:p>
          <a:p>
            <a:endParaRPr lang="en-US" sz="4000" dirty="0"/>
          </a:p>
          <a:p>
            <a:pPr lvl="1"/>
            <a:r>
              <a:rPr lang="en-US" sz="3600" dirty="0"/>
              <a:t>Presumptive TB </a:t>
            </a:r>
            <a:r>
              <a:rPr lang="en-US" sz="3600" dirty="0" err="1"/>
              <a:t>Masterlsit</a:t>
            </a:r>
            <a:endParaRPr lang="en-US" sz="3600" dirty="0"/>
          </a:p>
          <a:p>
            <a:pPr lvl="1"/>
            <a:r>
              <a:rPr lang="en-US" sz="3600" dirty="0"/>
              <a:t>TB Laboratory Register</a:t>
            </a:r>
          </a:p>
        </p:txBody>
      </p:sp>
    </p:spTree>
    <p:extLst>
      <p:ext uri="{BB962C8B-B14F-4D97-AF65-F5344CB8AC3E}">
        <p14:creationId xmlns:p14="http://schemas.microsoft.com/office/powerpoint/2010/main" val="21664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Step 2: Assessing Data Completeness</a:t>
            </a:r>
          </a:p>
        </p:txBody>
      </p:sp>
      <p:sp>
        <p:nvSpPr>
          <p:cNvPr id="8195" name="Content Placeholder 2"/>
          <p:cNvSpPr>
            <a:spLocks noGrp="1"/>
          </p:cNvSpPr>
          <p:nvPr>
            <p:ph idx="1"/>
          </p:nvPr>
        </p:nvSpPr>
        <p:spPr/>
        <p:txBody>
          <a:bodyPr/>
          <a:lstStyle/>
          <a:p>
            <a:pPr>
              <a:defRPr/>
            </a:pPr>
            <a:r>
              <a:rPr lang="en-US" dirty="0"/>
              <a:t>Check the following </a:t>
            </a:r>
            <a:r>
              <a:rPr lang="en-US" dirty="0">
                <a:solidFill>
                  <a:srgbClr val="FF0000"/>
                </a:solidFill>
              </a:rPr>
              <a:t>(Form 1. Presumptive TB </a:t>
            </a:r>
            <a:r>
              <a:rPr lang="en-US" dirty="0" err="1">
                <a:solidFill>
                  <a:srgbClr val="FF0000"/>
                </a:solidFill>
              </a:rPr>
              <a:t>Masterlist</a:t>
            </a:r>
            <a:r>
              <a:rPr lang="en-US" dirty="0">
                <a:solidFill>
                  <a:srgbClr val="FF0000"/>
                </a:solidFill>
              </a:rPr>
              <a:t>)</a:t>
            </a:r>
          </a:p>
          <a:p>
            <a:pPr marL="0" indent="0">
              <a:buFont typeface="Arial" panose="020B0604020202020204" pitchFamily="34" charset="0"/>
              <a:buNone/>
              <a:defRPr/>
            </a:pPr>
            <a:endParaRPr lang="en-US" dirty="0"/>
          </a:p>
          <a:p>
            <a:pPr marL="914400" lvl="1" indent="-457200">
              <a:buFont typeface="Calibri Light" panose="020F0302020204030204" pitchFamily="34" charset="0"/>
              <a:buAutoNum type="arabicPeriod"/>
              <a:defRPr/>
            </a:pPr>
            <a:r>
              <a:rPr lang="en-US" dirty="0"/>
              <a:t>For the period , are the entries for each row/patient in the NTP laboratory register complete?  Yes or No?</a:t>
            </a:r>
          </a:p>
          <a:p>
            <a:pPr lvl="2">
              <a:defRPr/>
            </a:pPr>
            <a:r>
              <a:rPr lang="en-US" sz="2400" dirty="0"/>
              <a:t>Count the number of entries that are complete</a:t>
            </a:r>
          </a:p>
          <a:p>
            <a:pPr lvl="2">
              <a:defRPr/>
            </a:pPr>
            <a:r>
              <a:rPr lang="en-US" sz="2400" dirty="0"/>
              <a:t>Count the number of entries that are incomplete</a:t>
            </a:r>
          </a:p>
          <a:p>
            <a:pPr lvl="2">
              <a:defRPr/>
            </a:pPr>
            <a:r>
              <a:rPr lang="en-US" sz="2400" dirty="0"/>
              <a:t>Indicate the numbers in the DQC form</a:t>
            </a:r>
          </a:p>
          <a:p>
            <a:pPr lvl="2">
              <a:defRPr/>
            </a:pPr>
            <a:r>
              <a:rPr lang="en-US" sz="2400" dirty="0"/>
              <a:t>Make a conclusion: out of 20 entries/patients, 15 (75%) had complete entries while 5 (25%) had incomplete entries.  The most common missing data are ___________.</a:t>
            </a:r>
          </a:p>
        </p:txBody>
      </p:sp>
    </p:spTree>
    <p:extLst>
      <p:ext uri="{BB962C8B-B14F-4D97-AF65-F5344CB8AC3E}">
        <p14:creationId xmlns:p14="http://schemas.microsoft.com/office/powerpoint/2010/main" val="3936179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23" y="362444"/>
            <a:ext cx="10218738"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3048000"/>
            <a:ext cx="8301038"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305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Step 2: Assessing Data Completeness</a:t>
            </a:r>
          </a:p>
        </p:txBody>
      </p:sp>
      <p:sp>
        <p:nvSpPr>
          <p:cNvPr id="8195" name="Content Placeholder 2"/>
          <p:cNvSpPr>
            <a:spLocks noGrp="1"/>
          </p:cNvSpPr>
          <p:nvPr>
            <p:ph idx="1"/>
          </p:nvPr>
        </p:nvSpPr>
        <p:spPr/>
        <p:txBody>
          <a:bodyPr/>
          <a:lstStyle/>
          <a:p>
            <a:pPr marL="0" indent="0">
              <a:buNone/>
              <a:defRPr/>
            </a:pPr>
            <a:r>
              <a:rPr lang="en-US" dirty="0"/>
              <a:t>Check the following </a:t>
            </a:r>
            <a:r>
              <a:rPr lang="en-US" dirty="0">
                <a:solidFill>
                  <a:srgbClr val="FF0000"/>
                </a:solidFill>
              </a:rPr>
              <a:t>(Form 3. NTP Laboratory Register):</a:t>
            </a:r>
          </a:p>
          <a:p>
            <a:pPr marL="0" indent="0">
              <a:buFont typeface="Arial" panose="020B0604020202020204" pitchFamily="34" charset="0"/>
              <a:buNone/>
              <a:defRPr/>
            </a:pPr>
            <a:endParaRPr lang="en-US" dirty="0"/>
          </a:p>
          <a:p>
            <a:pPr marL="914400" lvl="1" indent="-457200">
              <a:buFont typeface="Calibri Light" panose="020F0302020204030204" pitchFamily="34" charset="0"/>
              <a:buAutoNum type="arabicPeriod"/>
              <a:defRPr/>
            </a:pPr>
            <a:r>
              <a:rPr lang="en-US" dirty="0"/>
              <a:t>For the period, are the entries for each row/patient in the NTP laboratory register complete?  Yes or No?</a:t>
            </a:r>
          </a:p>
          <a:p>
            <a:pPr lvl="2">
              <a:defRPr/>
            </a:pPr>
            <a:r>
              <a:rPr lang="en-US" sz="2400" dirty="0"/>
              <a:t>Count the number of entries that are complete</a:t>
            </a:r>
          </a:p>
          <a:p>
            <a:pPr lvl="2">
              <a:defRPr/>
            </a:pPr>
            <a:r>
              <a:rPr lang="en-US" sz="2400" dirty="0"/>
              <a:t>Count the number of entries that are incomplete</a:t>
            </a:r>
          </a:p>
          <a:p>
            <a:pPr lvl="2">
              <a:defRPr/>
            </a:pPr>
            <a:r>
              <a:rPr lang="en-US" sz="2400" dirty="0"/>
              <a:t>Indicate the numbers in the DQC form</a:t>
            </a:r>
          </a:p>
          <a:p>
            <a:pPr lvl="2">
              <a:defRPr/>
            </a:pPr>
            <a:r>
              <a:rPr lang="en-US" sz="2400" dirty="0"/>
              <a:t>Make a conclusion: example - out of 20 entries/patients, 15 (75%) had complete entries while 5 (25%) had incomplete entries.  The most common missing data are ___________.</a:t>
            </a:r>
          </a:p>
        </p:txBody>
      </p:sp>
    </p:spTree>
    <p:extLst>
      <p:ext uri="{BB962C8B-B14F-4D97-AF65-F5344CB8AC3E}">
        <p14:creationId xmlns:p14="http://schemas.microsoft.com/office/powerpoint/2010/main" val="3341674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469" y="546100"/>
            <a:ext cx="7824788"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5513" y="3492500"/>
            <a:ext cx="823277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69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u="sng" dirty="0"/>
              <a:t>Objectives</a:t>
            </a:r>
          </a:p>
        </p:txBody>
      </p:sp>
      <p:sp>
        <p:nvSpPr>
          <p:cNvPr id="3" name="Content Placeholder 2"/>
          <p:cNvSpPr>
            <a:spLocks noGrp="1"/>
          </p:cNvSpPr>
          <p:nvPr>
            <p:ph idx="1"/>
          </p:nvPr>
        </p:nvSpPr>
        <p:spPr>
          <a:xfrm>
            <a:off x="1082675" y="1812925"/>
            <a:ext cx="10515600" cy="4351338"/>
          </a:xfrm>
        </p:spPr>
        <p:txBody>
          <a:bodyPr/>
          <a:lstStyle/>
          <a:p>
            <a:pPr marL="342900" indent="-342900" eaLnBrk="1" hangingPunct="1">
              <a:lnSpc>
                <a:spcPct val="107000"/>
              </a:lnSpc>
              <a:spcBef>
                <a:spcPct val="0"/>
              </a:spcBef>
              <a:buFont typeface="Calibri Light" panose="020F0302020204030204" pitchFamily="34" charset="0"/>
              <a:buAutoNum type="arabicPeriod"/>
            </a:pPr>
            <a:r>
              <a:rPr lang="en-US" altLang="en-US" dirty="0">
                <a:latin typeface="Arial" panose="020B0604020202020204" pitchFamily="34" charset="0"/>
                <a:ea typeface="Calibri" panose="020F0502020204030204" pitchFamily="34" charset="0"/>
                <a:cs typeface="Times New Roman" panose="02020603050405020304" pitchFamily="18" charset="0"/>
              </a:rPr>
              <a:t>To validate NTP reports for the </a:t>
            </a:r>
            <a:r>
              <a:rPr lang="en-US" altLang="en-US" i="1" dirty="0">
                <a:solidFill>
                  <a:srgbClr val="FF0000"/>
                </a:solidFill>
                <a:latin typeface="Arial" panose="020B0604020202020204" pitchFamily="34" charset="0"/>
                <a:ea typeface="Calibri" panose="020F0502020204030204" pitchFamily="34" charset="0"/>
                <a:cs typeface="Times New Roman" panose="02020603050405020304" pitchFamily="18" charset="0"/>
              </a:rPr>
              <a:t>(insert period being reviewed, including cohort)</a:t>
            </a:r>
            <a:endParaRPr lang="en-US" altLang="en-US" i="1" u="sng"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342900" indent="-342900" eaLnBrk="1" hangingPunct="1">
              <a:lnSpc>
                <a:spcPct val="107000"/>
              </a:lnSpc>
              <a:spcBef>
                <a:spcPct val="0"/>
              </a:spcBef>
              <a:buFont typeface="Calibri Light" panose="020F0302020204030204" pitchFamily="34" charset="0"/>
              <a:buAutoNum type="arabicPeriod"/>
            </a:pPr>
            <a:endParaRPr lang="en-US" altLang="en-US" dirty="0">
              <a:latin typeface="Arial" panose="020B0604020202020204" pitchFamily="34" charset="0"/>
              <a:ea typeface="Calibri" panose="020F0502020204030204" pitchFamily="34" charset="0"/>
              <a:cs typeface="Times New Roman" panose="02020603050405020304" pitchFamily="18" charset="0"/>
            </a:endParaRPr>
          </a:p>
          <a:p>
            <a:pPr marL="342900" indent="-342900" eaLnBrk="1" hangingPunct="1">
              <a:lnSpc>
                <a:spcPct val="107000"/>
              </a:lnSpc>
              <a:spcBef>
                <a:spcPct val="0"/>
              </a:spcBef>
              <a:buFont typeface="Calibri Light" panose="020F0302020204030204" pitchFamily="34" charset="0"/>
              <a:buAutoNum type="arabicPeriod"/>
            </a:pPr>
            <a:r>
              <a:rPr lang="en-US" altLang="en-US" dirty="0">
                <a:latin typeface="Arial" panose="020B0604020202020204" pitchFamily="34" charset="0"/>
                <a:ea typeface="Calibri" panose="020F0502020204030204" pitchFamily="34" charset="0"/>
                <a:cs typeface="Times New Roman" panose="02020603050405020304" pitchFamily="18" charset="0"/>
              </a:rPr>
              <a:t>To identify issues in data quality in terms of completeness, accuracy, consistency and timeliness</a:t>
            </a:r>
          </a:p>
          <a:p>
            <a:pPr marL="342900" indent="-342900" eaLnBrk="1" hangingPunct="1">
              <a:lnSpc>
                <a:spcPct val="107000"/>
              </a:lnSpc>
              <a:spcBef>
                <a:spcPct val="0"/>
              </a:spcBef>
              <a:buFont typeface="Calibri Light" panose="020F0302020204030204" pitchFamily="34" charset="0"/>
              <a:buAutoNum type="arabicPeriod"/>
            </a:pPr>
            <a:endParaRPr lang="en-US" altLang="en-US" dirty="0">
              <a:latin typeface="Arial" panose="020B0604020202020204" pitchFamily="34" charset="0"/>
              <a:ea typeface="Calibri" panose="020F0502020204030204" pitchFamily="34" charset="0"/>
              <a:cs typeface="Times New Roman" panose="02020603050405020304" pitchFamily="18" charset="0"/>
            </a:endParaRPr>
          </a:p>
          <a:p>
            <a:pPr marL="342900" indent="-342900" eaLnBrk="1" hangingPunct="1">
              <a:lnSpc>
                <a:spcPct val="107000"/>
              </a:lnSpc>
              <a:spcBef>
                <a:spcPct val="0"/>
              </a:spcBef>
              <a:buFont typeface="Calibri Light" panose="020F0302020204030204" pitchFamily="34" charset="0"/>
              <a:buAutoNum type="arabicPeriod"/>
            </a:pPr>
            <a:r>
              <a:rPr lang="en-US" altLang="en-US" dirty="0">
                <a:latin typeface="Arial" panose="020B0604020202020204" pitchFamily="34" charset="0"/>
                <a:ea typeface="Calibri" panose="020F0502020204030204" pitchFamily="34" charset="0"/>
                <a:cs typeface="Times New Roman" panose="02020603050405020304" pitchFamily="18" charset="0"/>
              </a:rPr>
              <a:t>To compute core NTP indicators per LGU (municipality/City)</a:t>
            </a:r>
            <a:endParaRPr lang="en-US" altLang="en-US" i="1" u="sng"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2396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600" dirty="0"/>
              <a:t>Step 2: Assessing Data Completeness (DQC Form A)</a:t>
            </a:r>
          </a:p>
        </p:txBody>
      </p:sp>
      <p:pic>
        <p:nvPicPr>
          <p:cNvPr id="2" name="Picture 1"/>
          <p:cNvPicPr>
            <a:picLocks noChangeAspect="1"/>
          </p:cNvPicPr>
          <p:nvPr/>
        </p:nvPicPr>
        <p:blipFill>
          <a:blip r:embed="rId3"/>
          <a:stretch>
            <a:fillRect/>
          </a:stretch>
        </p:blipFill>
        <p:spPr>
          <a:xfrm>
            <a:off x="554421" y="1483545"/>
            <a:ext cx="10415130" cy="5374455"/>
          </a:xfrm>
          <a:prstGeom prst="rect">
            <a:avLst/>
          </a:prstGeom>
        </p:spPr>
      </p:pic>
      <p:sp>
        <p:nvSpPr>
          <p:cNvPr id="3" name="TextBox 2"/>
          <p:cNvSpPr txBox="1"/>
          <p:nvPr/>
        </p:nvSpPr>
        <p:spPr>
          <a:xfrm>
            <a:off x="5226262" y="3720346"/>
            <a:ext cx="809837" cy="584775"/>
          </a:xfrm>
          <a:prstGeom prst="rect">
            <a:avLst/>
          </a:prstGeom>
          <a:noFill/>
        </p:spPr>
        <p:txBody>
          <a:bodyPr wrap="none" rtlCol="0">
            <a:spAutoFit/>
          </a:bodyPr>
          <a:lstStyle/>
          <a:p>
            <a:r>
              <a:rPr lang="en-US" sz="3200" dirty="0"/>
              <a:t>120</a:t>
            </a:r>
          </a:p>
        </p:txBody>
      </p:sp>
      <p:sp>
        <p:nvSpPr>
          <p:cNvPr id="6" name="TextBox 5"/>
          <p:cNvSpPr txBox="1"/>
          <p:nvPr/>
        </p:nvSpPr>
        <p:spPr>
          <a:xfrm>
            <a:off x="6734497" y="3720346"/>
            <a:ext cx="601447" cy="584775"/>
          </a:xfrm>
          <a:prstGeom prst="rect">
            <a:avLst/>
          </a:prstGeom>
          <a:noFill/>
        </p:spPr>
        <p:txBody>
          <a:bodyPr wrap="none" rtlCol="0">
            <a:spAutoFit/>
          </a:bodyPr>
          <a:lstStyle/>
          <a:p>
            <a:r>
              <a:rPr lang="en-US" sz="3200" dirty="0"/>
              <a:t>20</a:t>
            </a:r>
          </a:p>
        </p:txBody>
      </p:sp>
      <p:sp>
        <p:nvSpPr>
          <p:cNvPr id="8" name="TextBox 7"/>
          <p:cNvSpPr txBox="1"/>
          <p:nvPr/>
        </p:nvSpPr>
        <p:spPr>
          <a:xfrm>
            <a:off x="5192637" y="4550664"/>
            <a:ext cx="601447" cy="584775"/>
          </a:xfrm>
          <a:prstGeom prst="rect">
            <a:avLst/>
          </a:prstGeom>
          <a:noFill/>
        </p:spPr>
        <p:txBody>
          <a:bodyPr wrap="none" rtlCol="0">
            <a:spAutoFit/>
          </a:bodyPr>
          <a:lstStyle/>
          <a:p>
            <a:r>
              <a:rPr lang="en-US" sz="3200" dirty="0"/>
              <a:t>89</a:t>
            </a:r>
          </a:p>
        </p:txBody>
      </p:sp>
      <p:sp>
        <p:nvSpPr>
          <p:cNvPr id="9" name="TextBox 8"/>
          <p:cNvSpPr txBox="1"/>
          <p:nvPr/>
        </p:nvSpPr>
        <p:spPr>
          <a:xfrm>
            <a:off x="6700872" y="4550664"/>
            <a:ext cx="601447" cy="584775"/>
          </a:xfrm>
          <a:prstGeom prst="rect">
            <a:avLst/>
          </a:prstGeom>
          <a:noFill/>
        </p:spPr>
        <p:txBody>
          <a:bodyPr wrap="none" rtlCol="0">
            <a:spAutoFit/>
          </a:bodyPr>
          <a:lstStyle/>
          <a:p>
            <a:r>
              <a:rPr lang="en-US" sz="3200" dirty="0"/>
              <a:t>10</a:t>
            </a:r>
          </a:p>
        </p:txBody>
      </p:sp>
      <p:sp>
        <p:nvSpPr>
          <p:cNvPr id="4" name="TextBox 3"/>
          <p:cNvSpPr txBox="1"/>
          <p:nvPr/>
        </p:nvSpPr>
        <p:spPr>
          <a:xfrm>
            <a:off x="8034342" y="3628012"/>
            <a:ext cx="2331600" cy="646331"/>
          </a:xfrm>
          <a:prstGeom prst="rect">
            <a:avLst/>
          </a:prstGeom>
          <a:noFill/>
        </p:spPr>
        <p:txBody>
          <a:bodyPr wrap="none" rtlCol="0">
            <a:spAutoFit/>
          </a:bodyPr>
          <a:lstStyle/>
          <a:p>
            <a:r>
              <a:rPr lang="en-US" dirty="0"/>
              <a:t>No outcome of referral</a:t>
            </a:r>
          </a:p>
          <a:p>
            <a:r>
              <a:rPr lang="en-US" dirty="0"/>
              <a:t> indicated in remarks</a:t>
            </a:r>
          </a:p>
        </p:txBody>
      </p:sp>
      <p:sp>
        <p:nvSpPr>
          <p:cNvPr id="11" name="TextBox 10"/>
          <p:cNvSpPr txBox="1"/>
          <p:nvPr/>
        </p:nvSpPr>
        <p:spPr>
          <a:xfrm>
            <a:off x="8295961" y="4596675"/>
            <a:ext cx="1679947" cy="646331"/>
          </a:xfrm>
          <a:prstGeom prst="rect">
            <a:avLst/>
          </a:prstGeom>
          <a:noFill/>
        </p:spPr>
        <p:txBody>
          <a:bodyPr wrap="none" rtlCol="0">
            <a:spAutoFit/>
          </a:bodyPr>
          <a:lstStyle/>
          <a:p>
            <a:r>
              <a:rPr lang="en-US" dirty="0"/>
              <a:t>No signature of </a:t>
            </a:r>
          </a:p>
          <a:p>
            <a:r>
              <a:rPr lang="en-US" dirty="0" err="1"/>
              <a:t>Microscopist</a:t>
            </a:r>
            <a:endParaRPr lang="en-US" dirty="0"/>
          </a:p>
        </p:txBody>
      </p:sp>
    </p:spTree>
    <p:extLst>
      <p:ext uri="{BB962C8B-B14F-4D97-AF65-F5344CB8AC3E}">
        <p14:creationId xmlns:p14="http://schemas.microsoft.com/office/powerpoint/2010/main" val="27451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a:t>Stop here until you finish check of </a:t>
            </a:r>
            <a:r>
              <a:rPr lang="en-US" altLang="en-US" b="1"/>
              <a:t>completeness…</a:t>
            </a:r>
          </a:p>
        </p:txBody>
      </p:sp>
      <p:sp>
        <p:nvSpPr>
          <p:cNvPr id="3" name="Text Placeholder 2"/>
          <p:cNvSpPr>
            <a:spLocks noGrp="1"/>
          </p:cNvSpPr>
          <p:nvPr>
            <p:ph type="body" idx="1"/>
          </p:nvPr>
        </p:nvSpPr>
        <p:spPr/>
        <p:txBody>
          <a:bodyPr/>
          <a:lstStyle/>
          <a:p>
            <a:pPr>
              <a:defRPr/>
            </a:pPr>
            <a:endParaRPr lang="en-US"/>
          </a:p>
        </p:txBody>
      </p:sp>
    </p:spTree>
    <p:extLst>
      <p:ext uri="{BB962C8B-B14F-4D97-AF65-F5344CB8AC3E}">
        <p14:creationId xmlns:p14="http://schemas.microsoft.com/office/powerpoint/2010/main" val="3518704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DQC Procedures</a:t>
            </a:r>
          </a:p>
        </p:txBody>
      </p:sp>
      <p:sp>
        <p:nvSpPr>
          <p:cNvPr id="3" name="Text Placeholder 2"/>
          <p:cNvSpPr>
            <a:spLocks noGrp="1"/>
          </p:cNvSpPr>
          <p:nvPr>
            <p:ph type="body" idx="1"/>
          </p:nvPr>
        </p:nvSpPr>
        <p:spPr/>
        <p:txBody>
          <a:bodyPr/>
          <a:lstStyle/>
          <a:p>
            <a:r>
              <a:rPr lang="en-US" dirty="0"/>
              <a:t>ACCURACY OF DATA</a:t>
            </a:r>
          </a:p>
        </p:txBody>
      </p:sp>
    </p:spTree>
    <p:extLst>
      <p:ext uri="{BB962C8B-B14F-4D97-AF65-F5344CB8AC3E}">
        <p14:creationId xmlns:p14="http://schemas.microsoft.com/office/powerpoint/2010/main" val="1759222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0426"/>
          </a:xfrm>
        </p:spPr>
        <p:txBody>
          <a:bodyPr>
            <a:normAutofit fontScale="90000"/>
          </a:bodyPr>
          <a:lstStyle/>
          <a:p>
            <a:r>
              <a:rPr lang="en-US" u="sng" dirty="0"/>
              <a:t>Definition</a:t>
            </a:r>
          </a:p>
        </p:txBody>
      </p:sp>
      <p:sp>
        <p:nvSpPr>
          <p:cNvPr id="3" name="Content Placeholder 2"/>
          <p:cNvSpPr>
            <a:spLocks noGrp="1"/>
          </p:cNvSpPr>
          <p:nvPr>
            <p:ph idx="1"/>
          </p:nvPr>
        </p:nvSpPr>
        <p:spPr>
          <a:xfrm>
            <a:off x="748990" y="1268063"/>
            <a:ext cx="10515600" cy="5143888"/>
          </a:xfr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a:normAutofit/>
          </a:bodyPr>
          <a:lstStyle/>
          <a:p>
            <a:pPr marL="0" indent="0">
              <a:buNone/>
            </a:pPr>
            <a:endParaRPr lang="en-US" sz="3600" dirty="0"/>
          </a:p>
          <a:p>
            <a:pPr marL="0" indent="0">
              <a:buNone/>
            </a:pPr>
            <a:r>
              <a:rPr lang="en-US" sz="3600" dirty="0">
                <a:solidFill>
                  <a:srgbClr val="FF0000"/>
                </a:solidFill>
              </a:rPr>
              <a:t>Accuracy</a:t>
            </a:r>
            <a:r>
              <a:rPr lang="en-US" sz="3600" dirty="0"/>
              <a:t> - data/information provided in the recording and reporting forms are correct and conform to the MOP protocols and guidelines </a:t>
            </a:r>
          </a:p>
          <a:p>
            <a:pPr marL="0" indent="0">
              <a:buNone/>
            </a:pPr>
            <a:endParaRPr lang="en-US" sz="3600" dirty="0"/>
          </a:p>
          <a:p>
            <a:pPr marL="0" indent="0">
              <a:buNone/>
            </a:pPr>
            <a:r>
              <a:rPr lang="en-US" sz="3600" dirty="0"/>
              <a:t>If you have less than 15 patients for the quarter, check ALL treatment cards (TB Register).  If you have more than 15 patients, randomly select just 15 patients.</a:t>
            </a:r>
          </a:p>
          <a:p>
            <a:pPr marL="0" indent="0">
              <a:buNone/>
            </a:pPr>
            <a:endParaRPr lang="en-US" sz="3600" dirty="0"/>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232809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30525" y="270914"/>
            <a:ext cx="7477029" cy="6587086"/>
          </a:xfrm>
          <a:prstGeom prst="rect">
            <a:avLst/>
          </a:prstGeom>
        </p:spPr>
      </p:pic>
    </p:spTree>
    <p:extLst>
      <p:ext uri="{BB962C8B-B14F-4D97-AF65-F5344CB8AC3E}">
        <p14:creationId xmlns:p14="http://schemas.microsoft.com/office/powerpoint/2010/main" val="1463207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4000" u="sng" dirty="0"/>
              <a:t>Assessing Data Accuracy</a:t>
            </a:r>
            <a:r>
              <a:rPr lang="en-US" altLang="en-US" sz="4000" dirty="0"/>
              <a:t> (TB Classification)</a:t>
            </a:r>
          </a:p>
        </p:txBody>
      </p:sp>
      <p:sp>
        <p:nvSpPr>
          <p:cNvPr id="3" name="Content Placeholder 2"/>
          <p:cNvSpPr>
            <a:spLocks noGrp="1"/>
          </p:cNvSpPr>
          <p:nvPr>
            <p:ph idx="1"/>
          </p:nvPr>
        </p:nvSpPr>
        <p:spPr>
          <a:xfrm>
            <a:off x="1001349" y="2174042"/>
            <a:ext cx="9756775" cy="4351338"/>
          </a:xfrm>
        </p:spPr>
        <p:txBody>
          <a:bodyPr>
            <a:normAutofit lnSpcReduction="10000"/>
          </a:bodyPr>
          <a:lstStyle/>
          <a:p>
            <a:pPr>
              <a:defRPr/>
            </a:pPr>
            <a:r>
              <a:rPr lang="en-US" sz="3200" dirty="0"/>
              <a:t>Pulmonary or </a:t>
            </a:r>
            <a:r>
              <a:rPr lang="en-US" sz="3200" dirty="0" err="1"/>
              <a:t>Extrapulmonary</a:t>
            </a:r>
            <a:endParaRPr lang="en-US" sz="3200" dirty="0"/>
          </a:p>
          <a:p>
            <a:pPr lvl="1">
              <a:defRPr/>
            </a:pPr>
            <a:r>
              <a:rPr lang="en-US" sz="2800" dirty="0"/>
              <a:t>If classified as EPTB:</a:t>
            </a:r>
          </a:p>
          <a:p>
            <a:pPr lvl="2">
              <a:defRPr/>
            </a:pPr>
            <a:r>
              <a:rPr lang="en-US" dirty="0"/>
              <a:t>Check result of </a:t>
            </a:r>
            <a:r>
              <a:rPr lang="en-US" dirty="0" err="1"/>
              <a:t>Xpert</a:t>
            </a:r>
            <a:r>
              <a:rPr lang="en-US" dirty="0"/>
              <a:t> MTB/Rif from specimen other than sputum</a:t>
            </a:r>
          </a:p>
          <a:p>
            <a:pPr lvl="2">
              <a:defRPr/>
            </a:pPr>
            <a:r>
              <a:rPr lang="en-US" dirty="0"/>
              <a:t>Check results of other diagnostic exams (biopsy, other imaging studies, etc.)</a:t>
            </a:r>
          </a:p>
          <a:p>
            <a:pPr lvl="2">
              <a:defRPr/>
            </a:pPr>
            <a:r>
              <a:rPr lang="en-US" dirty="0"/>
              <a:t>(note: EPTB can also be diagnosed clinically if no access to other diagnostic exams)</a:t>
            </a:r>
          </a:p>
          <a:p>
            <a:pPr lvl="1">
              <a:defRPr/>
            </a:pPr>
            <a:r>
              <a:rPr lang="en-US" sz="2800" dirty="0"/>
              <a:t>If classified as pulmonary TB, check:</a:t>
            </a:r>
          </a:p>
          <a:p>
            <a:pPr lvl="2">
              <a:defRPr/>
            </a:pPr>
            <a:r>
              <a:rPr lang="en-US" dirty="0"/>
              <a:t>DSSM or sputum </a:t>
            </a:r>
            <a:r>
              <a:rPr lang="en-US" dirty="0" err="1"/>
              <a:t>Xpert</a:t>
            </a:r>
            <a:r>
              <a:rPr lang="en-US" dirty="0"/>
              <a:t> MTB/Rif (or sputum culture) </a:t>
            </a:r>
          </a:p>
          <a:p>
            <a:pPr lvl="2">
              <a:defRPr/>
            </a:pPr>
            <a:r>
              <a:rPr lang="en-US" dirty="0"/>
              <a:t>Chest X-ray result</a:t>
            </a:r>
          </a:p>
          <a:p>
            <a:pPr lvl="2">
              <a:defRPr/>
            </a:pPr>
            <a:r>
              <a:rPr lang="en-US" dirty="0"/>
              <a:t>3/5 criteria for diagnosing PTB in children</a:t>
            </a:r>
          </a:p>
          <a:p>
            <a:pPr lvl="2">
              <a:defRPr/>
            </a:pPr>
            <a:r>
              <a:rPr lang="en-US" dirty="0"/>
              <a:t>(note: PTB can be diagnosed in HIV positive even with negative DSSM and </a:t>
            </a:r>
            <a:r>
              <a:rPr lang="en-US" dirty="0" err="1"/>
              <a:t>CxR</a:t>
            </a:r>
            <a:r>
              <a:rPr lang="en-US" dirty="0"/>
              <a:t>)</a:t>
            </a:r>
          </a:p>
          <a:p>
            <a:pPr lvl="1">
              <a:defRPr/>
            </a:pPr>
            <a:r>
              <a:rPr lang="en-US" dirty="0"/>
              <a:t>If patient has both PTB and EPTB, classified as PTB except EPTB of CNS, bones, joints</a:t>
            </a:r>
          </a:p>
          <a:p>
            <a:pPr lvl="1">
              <a:defRPr/>
            </a:pPr>
            <a:endParaRPr lang="en-US" dirty="0"/>
          </a:p>
          <a:p>
            <a:pPr lvl="1">
              <a:defRPr/>
            </a:pPr>
            <a:endParaRPr lang="en-US" dirty="0"/>
          </a:p>
          <a:p>
            <a:pPr lvl="2">
              <a:defRPr/>
            </a:pPr>
            <a:endParaRPr lang="en-US" dirty="0"/>
          </a:p>
          <a:p>
            <a:pPr lvl="1">
              <a:defRPr/>
            </a:pPr>
            <a:endParaRPr lang="en-US" dirty="0"/>
          </a:p>
          <a:p>
            <a:pPr lvl="1">
              <a:defRPr/>
            </a:pPr>
            <a:endParaRPr lang="en-US" sz="2800" dirty="0"/>
          </a:p>
          <a:p>
            <a:pPr>
              <a:defRPr/>
            </a:pPr>
            <a:endParaRPr lang="en-US" sz="3200" dirty="0"/>
          </a:p>
          <a:p>
            <a:pPr marL="914400" lvl="1" indent="-457200">
              <a:buFont typeface="+mj-lt"/>
              <a:buAutoNum type="arabicPeriod"/>
              <a:defRPr/>
            </a:pPr>
            <a:endParaRPr lang="en-US" sz="2800" dirty="0"/>
          </a:p>
        </p:txBody>
      </p:sp>
    </p:spTree>
    <p:extLst>
      <p:ext uri="{BB962C8B-B14F-4D97-AF65-F5344CB8AC3E}">
        <p14:creationId xmlns:p14="http://schemas.microsoft.com/office/powerpoint/2010/main" val="3903757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428" y="582243"/>
            <a:ext cx="1099502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p:cNvSpPr/>
          <p:nvPr/>
        </p:nvSpPr>
        <p:spPr>
          <a:xfrm>
            <a:off x="7135503" y="3419806"/>
            <a:ext cx="3008313" cy="1038225"/>
          </a:xfrm>
          <a:prstGeom prst="leftArrow">
            <a:avLst/>
          </a:prstGeom>
          <a:solidFill>
            <a:srgbClr val="F44A3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Verify the classification of </a:t>
            </a:r>
            <a:r>
              <a:rPr lang="en-US" b="1" dirty="0">
                <a:solidFill>
                  <a:srgbClr val="000000"/>
                </a:solidFill>
              </a:rPr>
              <a:t>PTB or EPTB</a:t>
            </a:r>
          </a:p>
        </p:txBody>
      </p:sp>
      <p:sp>
        <p:nvSpPr>
          <p:cNvPr id="4" name="Left Arrow 3"/>
          <p:cNvSpPr/>
          <p:nvPr/>
        </p:nvSpPr>
        <p:spPr>
          <a:xfrm>
            <a:off x="4297053" y="2645106"/>
            <a:ext cx="2116138" cy="10033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Check </a:t>
            </a:r>
            <a:r>
              <a:rPr lang="en-US" dirty="0" err="1">
                <a:solidFill>
                  <a:srgbClr val="000000"/>
                </a:solidFill>
              </a:rPr>
              <a:t>CxR</a:t>
            </a:r>
            <a:r>
              <a:rPr lang="en-US" dirty="0">
                <a:solidFill>
                  <a:srgbClr val="000000"/>
                </a:solidFill>
              </a:rPr>
              <a:t> for PTB</a:t>
            </a:r>
          </a:p>
        </p:txBody>
      </p:sp>
      <p:sp>
        <p:nvSpPr>
          <p:cNvPr id="5" name="Left Arrow 4"/>
          <p:cNvSpPr/>
          <p:nvPr/>
        </p:nvSpPr>
        <p:spPr>
          <a:xfrm>
            <a:off x="4184341" y="4087443"/>
            <a:ext cx="2362200" cy="126365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Check DSSM for PTB </a:t>
            </a:r>
          </a:p>
        </p:txBody>
      </p:sp>
      <p:sp>
        <p:nvSpPr>
          <p:cNvPr id="6" name="Left Arrow 5"/>
          <p:cNvSpPr/>
          <p:nvPr/>
        </p:nvSpPr>
        <p:spPr>
          <a:xfrm rot="16200000">
            <a:off x="1584016" y="1834780"/>
            <a:ext cx="1684337" cy="141446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solidFill>
                  <a:srgbClr val="000000"/>
                </a:solidFill>
              </a:rPr>
              <a:t>Check other exam for  EPTB</a:t>
            </a:r>
          </a:p>
        </p:txBody>
      </p:sp>
      <p:sp>
        <p:nvSpPr>
          <p:cNvPr id="7" name="Left Arrow 6"/>
          <p:cNvSpPr/>
          <p:nvPr/>
        </p:nvSpPr>
        <p:spPr>
          <a:xfrm rot="5400000">
            <a:off x="884606" y="3589097"/>
            <a:ext cx="1286106" cy="179679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solidFill>
                  <a:srgbClr val="000000"/>
                </a:solidFill>
              </a:rPr>
              <a:t>Check </a:t>
            </a:r>
            <a:r>
              <a:rPr lang="en-US" dirty="0" err="1">
                <a:solidFill>
                  <a:srgbClr val="000000"/>
                </a:solidFill>
              </a:rPr>
              <a:t>Xpert</a:t>
            </a:r>
            <a:r>
              <a:rPr lang="en-US" dirty="0">
                <a:solidFill>
                  <a:srgbClr val="000000"/>
                </a:solidFill>
              </a:rPr>
              <a:t> MTB/Rif</a:t>
            </a:r>
          </a:p>
        </p:txBody>
      </p:sp>
    </p:spTree>
    <p:extLst>
      <p:ext uri="{BB962C8B-B14F-4D97-AF65-F5344CB8AC3E}">
        <p14:creationId xmlns:p14="http://schemas.microsoft.com/office/powerpoint/2010/main" val="2300641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71450"/>
            <a:ext cx="100234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eft Arrow 6"/>
          <p:cNvSpPr/>
          <p:nvPr/>
        </p:nvSpPr>
        <p:spPr>
          <a:xfrm rot="16200000">
            <a:off x="1090612" y="731838"/>
            <a:ext cx="944563" cy="139223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solidFill>
                  <a:srgbClr val="000000"/>
                </a:solidFill>
              </a:rPr>
              <a:t>TST</a:t>
            </a:r>
          </a:p>
        </p:txBody>
      </p:sp>
      <p:sp>
        <p:nvSpPr>
          <p:cNvPr id="8" name="Left Arrow 7"/>
          <p:cNvSpPr/>
          <p:nvPr/>
        </p:nvSpPr>
        <p:spPr>
          <a:xfrm>
            <a:off x="6850063" y="1758950"/>
            <a:ext cx="4746625" cy="2082800"/>
          </a:xfrm>
          <a:prstGeom prst="leftArrow">
            <a:avLst/>
          </a:prstGeom>
          <a:solidFill>
            <a:srgbClr val="F44A3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Verify the classification of </a:t>
            </a:r>
            <a:r>
              <a:rPr lang="en-US" b="1" dirty="0">
                <a:solidFill>
                  <a:srgbClr val="000000"/>
                </a:solidFill>
              </a:rPr>
              <a:t>PTB or EPTB</a:t>
            </a:r>
          </a:p>
          <a:p>
            <a:pPr algn="ctr">
              <a:defRPr/>
            </a:pPr>
            <a:r>
              <a:rPr lang="en-US" dirty="0">
                <a:solidFill>
                  <a:srgbClr val="000000"/>
                </a:solidFill>
              </a:rPr>
              <a:t>(3/5 criteria for children with pulmonary symptoms)</a:t>
            </a:r>
          </a:p>
        </p:txBody>
      </p:sp>
      <p:sp>
        <p:nvSpPr>
          <p:cNvPr id="9" name="Left Arrow 8"/>
          <p:cNvSpPr/>
          <p:nvPr/>
        </p:nvSpPr>
        <p:spPr>
          <a:xfrm rot="16200000">
            <a:off x="2919412" y="731838"/>
            <a:ext cx="944563" cy="139223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err="1">
                <a:solidFill>
                  <a:srgbClr val="000000"/>
                </a:solidFill>
              </a:rPr>
              <a:t>CxR</a:t>
            </a:r>
            <a:endParaRPr lang="en-US" dirty="0">
              <a:solidFill>
                <a:srgbClr val="000000"/>
              </a:solidFill>
            </a:endParaRPr>
          </a:p>
        </p:txBody>
      </p:sp>
      <p:sp>
        <p:nvSpPr>
          <p:cNvPr id="2" name="Left Arrow 1"/>
          <p:cNvSpPr/>
          <p:nvPr/>
        </p:nvSpPr>
        <p:spPr>
          <a:xfrm>
            <a:off x="3856038" y="5167313"/>
            <a:ext cx="2474912" cy="1219200"/>
          </a:xfrm>
          <a:prstGeom prst="lef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Clinical symptoms </a:t>
            </a:r>
          </a:p>
        </p:txBody>
      </p:sp>
      <p:sp>
        <p:nvSpPr>
          <p:cNvPr id="11" name="Right Arrow 10"/>
          <p:cNvSpPr/>
          <p:nvPr/>
        </p:nvSpPr>
        <p:spPr>
          <a:xfrm>
            <a:off x="6270625" y="158750"/>
            <a:ext cx="2125663" cy="1270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Household contact with  TB</a:t>
            </a:r>
          </a:p>
        </p:txBody>
      </p:sp>
      <p:sp>
        <p:nvSpPr>
          <p:cNvPr id="12" name="Up Arrow 11"/>
          <p:cNvSpPr/>
          <p:nvPr/>
        </p:nvSpPr>
        <p:spPr>
          <a:xfrm>
            <a:off x="703263" y="2593975"/>
            <a:ext cx="1555750" cy="177006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Other exams</a:t>
            </a:r>
          </a:p>
        </p:txBody>
      </p:sp>
    </p:spTree>
    <p:extLst>
      <p:ext uri="{BB962C8B-B14F-4D97-AF65-F5344CB8AC3E}">
        <p14:creationId xmlns:p14="http://schemas.microsoft.com/office/powerpoint/2010/main" val="645147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838200" y="530016"/>
            <a:ext cx="10515600" cy="1325563"/>
          </a:xfrm>
        </p:spPr>
        <p:txBody>
          <a:bodyPr/>
          <a:lstStyle/>
          <a:p>
            <a:r>
              <a:rPr lang="en-US" altLang="en-US" sz="4000" u="sng" dirty="0"/>
              <a:t>Assessing Data Accuracy </a:t>
            </a:r>
            <a:r>
              <a:rPr lang="en-US" altLang="en-US" sz="4000" dirty="0"/>
              <a:t>(TB Classification)</a:t>
            </a:r>
          </a:p>
        </p:txBody>
      </p:sp>
      <p:sp>
        <p:nvSpPr>
          <p:cNvPr id="3" name="Content Placeholder 2"/>
          <p:cNvSpPr>
            <a:spLocks noGrp="1"/>
          </p:cNvSpPr>
          <p:nvPr>
            <p:ph idx="1"/>
          </p:nvPr>
        </p:nvSpPr>
        <p:spPr>
          <a:xfrm>
            <a:off x="838200" y="2473482"/>
            <a:ext cx="9756775" cy="4351337"/>
          </a:xfrm>
        </p:spPr>
        <p:txBody>
          <a:bodyPr/>
          <a:lstStyle/>
          <a:p>
            <a:pPr>
              <a:defRPr/>
            </a:pPr>
            <a:r>
              <a:rPr lang="en-US" sz="3200" u="sng" dirty="0"/>
              <a:t>Bacteriologically confirmed or clinically diagnosed</a:t>
            </a:r>
          </a:p>
          <a:p>
            <a:pPr marL="0" indent="0">
              <a:buFont typeface="Arial" panose="020B0604020202020204" pitchFamily="34" charset="0"/>
              <a:buNone/>
              <a:defRPr/>
            </a:pPr>
            <a:endParaRPr lang="en-US" sz="3200" dirty="0"/>
          </a:p>
          <a:p>
            <a:pPr>
              <a:defRPr/>
            </a:pPr>
            <a:r>
              <a:rPr lang="en-US" sz="3200" dirty="0"/>
              <a:t>Bacteriologically confirmed if with positive:</a:t>
            </a:r>
          </a:p>
          <a:p>
            <a:pPr lvl="1">
              <a:defRPr/>
            </a:pPr>
            <a:r>
              <a:rPr lang="en-US" sz="2800" dirty="0"/>
              <a:t>DSSM results</a:t>
            </a:r>
          </a:p>
          <a:p>
            <a:pPr lvl="1">
              <a:defRPr/>
            </a:pPr>
            <a:r>
              <a:rPr lang="en-US" sz="2800" dirty="0" err="1"/>
              <a:t>Xpert</a:t>
            </a:r>
            <a:r>
              <a:rPr lang="en-US" sz="2800" dirty="0"/>
              <a:t> result (if available)</a:t>
            </a:r>
          </a:p>
          <a:p>
            <a:pPr lvl="1">
              <a:defRPr/>
            </a:pPr>
            <a:r>
              <a:rPr lang="en-US" sz="2800" dirty="0"/>
              <a:t>TB culture (if available)</a:t>
            </a:r>
          </a:p>
          <a:p>
            <a:pPr lvl="2">
              <a:defRPr/>
            </a:pPr>
            <a:endParaRPr lang="en-US" sz="2400" dirty="0"/>
          </a:p>
          <a:p>
            <a:pPr lvl="1">
              <a:defRPr/>
            </a:pPr>
            <a:endParaRPr lang="en-US" sz="2800" dirty="0"/>
          </a:p>
          <a:p>
            <a:pPr>
              <a:defRPr/>
            </a:pPr>
            <a:endParaRPr lang="en-US" sz="3200" dirty="0"/>
          </a:p>
          <a:p>
            <a:pPr marL="914400" lvl="1" indent="-457200">
              <a:buFont typeface="+mj-lt"/>
              <a:buAutoNum type="arabicPeriod"/>
              <a:defRPr/>
            </a:pPr>
            <a:endParaRPr lang="en-US" sz="2800" dirty="0"/>
          </a:p>
        </p:txBody>
      </p:sp>
    </p:spTree>
    <p:extLst>
      <p:ext uri="{BB962C8B-B14F-4D97-AF65-F5344CB8AC3E}">
        <p14:creationId xmlns:p14="http://schemas.microsoft.com/office/powerpoint/2010/main" val="2022242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3" y="608013"/>
            <a:ext cx="1099502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p:cNvSpPr/>
          <p:nvPr/>
        </p:nvSpPr>
        <p:spPr>
          <a:xfrm>
            <a:off x="6584950" y="2933700"/>
            <a:ext cx="3008313" cy="1036638"/>
          </a:xfrm>
          <a:prstGeom prst="leftArrow">
            <a:avLst/>
          </a:prstGeom>
          <a:solidFill>
            <a:srgbClr val="F44A3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Verify the classification of </a:t>
            </a:r>
            <a:r>
              <a:rPr lang="en-US" b="1" dirty="0">
                <a:solidFill>
                  <a:srgbClr val="000000"/>
                </a:solidFill>
              </a:rPr>
              <a:t>bacteriologic status</a:t>
            </a:r>
          </a:p>
        </p:txBody>
      </p:sp>
      <p:sp>
        <p:nvSpPr>
          <p:cNvPr id="4" name="Left Arrow 3"/>
          <p:cNvSpPr/>
          <p:nvPr/>
        </p:nvSpPr>
        <p:spPr>
          <a:xfrm rot="16200000">
            <a:off x="1353344" y="2086769"/>
            <a:ext cx="1268412" cy="194945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solidFill>
                  <a:srgbClr val="000000"/>
                </a:solidFill>
              </a:rPr>
              <a:t>Check </a:t>
            </a:r>
            <a:r>
              <a:rPr lang="en-US" dirty="0" err="1">
                <a:solidFill>
                  <a:srgbClr val="000000"/>
                </a:solidFill>
              </a:rPr>
              <a:t>Xpert</a:t>
            </a:r>
            <a:r>
              <a:rPr lang="en-US" dirty="0">
                <a:solidFill>
                  <a:srgbClr val="000000"/>
                </a:solidFill>
              </a:rPr>
              <a:t> results</a:t>
            </a:r>
          </a:p>
        </p:txBody>
      </p:sp>
      <p:sp>
        <p:nvSpPr>
          <p:cNvPr id="5" name="Left Arrow 4"/>
          <p:cNvSpPr/>
          <p:nvPr/>
        </p:nvSpPr>
        <p:spPr>
          <a:xfrm>
            <a:off x="4205288" y="3695700"/>
            <a:ext cx="2228850" cy="104298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Check DSSM</a:t>
            </a:r>
          </a:p>
        </p:txBody>
      </p:sp>
    </p:spTree>
    <p:extLst>
      <p:ext uri="{BB962C8B-B14F-4D97-AF65-F5344CB8AC3E}">
        <p14:creationId xmlns:p14="http://schemas.microsoft.com/office/powerpoint/2010/main" val="323088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168178"/>
            <a:ext cx="10515600" cy="422666"/>
          </a:xfrm>
        </p:spPr>
        <p:txBody>
          <a:bodyPr>
            <a:normAutofit fontScale="90000"/>
          </a:bodyPr>
          <a:lstStyle/>
          <a:p>
            <a:r>
              <a:rPr lang="en-US" u="sng" dirty="0"/>
              <a:t>Proposed 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8925708"/>
              </p:ext>
            </p:extLst>
          </p:nvPr>
        </p:nvGraphicFramePr>
        <p:xfrm>
          <a:off x="655320" y="773208"/>
          <a:ext cx="10781370" cy="5833269"/>
        </p:xfrm>
        <a:graphic>
          <a:graphicData uri="http://schemas.openxmlformats.org/drawingml/2006/table">
            <a:tbl>
              <a:tblPr firstRow="1" bandRow="1">
                <a:tableStyleId>{5940675A-B579-460E-94D1-54222C63F5DA}</a:tableStyleId>
              </a:tblPr>
              <a:tblGrid>
                <a:gridCol w="1925648">
                  <a:extLst>
                    <a:ext uri="{9D8B030D-6E8A-4147-A177-3AD203B41FA5}">
                      <a16:colId xmlns:a16="http://schemas.microsoft.com/office/drawing/2014/main" val="20000"/>
                    </a:ext>
                  </a:extLst>
                </a:gridCol>
                <a:gridCol w="1730093">
                  <a:extLst>
                    <a:ext uri="{9D8B030D-6E8A-4147-A177-3AD203B41FA5}">
                      <a16:colId xmlns:a16="http://schemas.microsoft.com/office/drawing/2014/main" val="202508305"/>
                    </a:ext>
                  </a:extLst>
                </a:gridCol>
                <a:gridCol w="7125629">
                  <a:extLst>
                    <a:ext uri="{9D8B030D-6E8A-4147-A177-3AD203B41FA5}">
                      <a16:colId xmlns:a16="http://schemas.microsoft.com/office/drawing/2014/main" val="20002"/>
                    </a:ext>
                  </a:extLst>
                </a:gridCol>
              </a:tblGrid>
              <a:tr h="388232">
                <a:tc>
                  <a:txBody>
                    <a:bodyPr/>
                    <a:lstStyle/>
                    <a:p>
                      <a:pPr algn="ctr"/>
                      <a:r>
                        <a:rPr lang="en-US" b="1" dirty="0"/>
                        <a:t>Time</a:t>
                      </a:r>
                    </a:p>
                  </a:txBody>
                  <a:tcPr/>
                </a:tc>
                <a:tc>
                  <a:txBody>
                    <a:bodyPr/>
                    <a:lstStyle/>
                    <a:p>
                      <a:pPr algn="ctr"/>
                      <a:r>
                        <a:rPr lang="en-US" b="1" dirty="0"/>
                        <a:t>Duration</a:t>
                      </a:r>
                    </a:p>
                  </a:txBody>
                  <a:tcPr/>
                </a:tc>
                <a:tc>
                  <a:txBody>
                    <a:bodyPr/>
                    <a:lstStyle/>
                    <a:p>
                      <a:pPr algn="ctr"/>
                      <a:r>
                        <a:rPr lang="en-US" b="1" dirty="0"/>
                        <a:t>Activity</a:t>
                      </a:r>
                    </a:p>
                  </a:txBody>
                  <a:tcPr/>
                </a:tc>
                <a:extLst>
                  <a:ext uri="{0D108BD9-81ED-4DB2-BD59-A6C34878D82A}">
                    <a16:rowId xmlns:a16="http://schemas.microsoft.com/office/drawing/2014/main" val="10000"/>
                  </a:ext>
                </a:extLst>
              </a:tr>
              <a:tr h="388232">
                <a:tc gridSpan="3">
                  <a:txBody>
                    <a:bodyPr/>
                    <a:lstStyle/>
                    <a:p>
                      <a:pPr algn="ctr"/>
                      <a:r>
                        <a:rPr lang="en-US" sz="2400" dirty="0"/>
                        <a:t>DAY 1</a:t>
                      </a:r>
                    </a:p>
                  </a:txBody>
                  <a:tcPr>
                    <a:solidFill>
                      <a:schemeClr val="accent4">
                        <a:lumMod val="40000"/>
                        <a:lumOff val="60000"/>
                      </a:schemeClr>
                    </a:solidFill>
                  </a:tcPr>
                </a:tc>
                <a:tc hMerge="1">
                  <a:txBody>
                    <a:bodyPr/>
                    <a:lstStyle/>
                    <a:p>
                      <a:endParaRPr lang="en-PH"/>
                    </a:p>
                  </a:txBody>
                  <a:tcPr/>
                </a:tc>
                <a:tc hMerge="1">
                  <a:txBody>
                    <a:bodyPr/>
                    <a:lstStyle/>
                    <a:p>
                      <a:endParaRPr lang="en-US" dirty="0"/>
                    </a:p>
                  </a:txBody>
                  <a:tcPr/>
                </a:tc>
                <a:extLst>
                  <a:ext uri="{0D108BD9-81ED-4DB2-BD59-A6C34878D82A}">
                    <a16:rowId xmlns:a16="http://schemas.microsoft.com/office/drawing/2014/main" val="10001"/>
                  </a:ext>
                </a:extLst>
              </a:tr>
              <a:tr h="670099">
                <a:tc>
                  <a:txBody>
                    <a:bodyPr/>
                    <a:lstStyle/>
                    <a:p>
                      <a:r>
                        <a:rPr lang="en-US" sz="2400" dirty="0"/>
                        <a:t>8-10 am</a:t>
                      </a:r>
                    </a:p>
                  </a:txBody>
                  <a:tcPr anchor="ctr"/>
                </a:tc>
                <a:tc>
                  <a:txBody>
                    <a:bodyPr/>
                    <a:lstStyle/>
                    <a:p>
                      <a:pPr marL="0" indent="0" algn="ctr">
                        <a:buFont typeface="Arial" panose="020B0604020202020204" pitchFamily="34" charset="0"/>
                        <a:buNone/>
                      </a:pPr>
                      <a:r>
                        <a:rPr lang="en-US" sz="2400" dirty="0"/>
                        <a:t>2 hours</a:t>
                      </a:r>
                    </a:p>
                  </a:txBody>
                  <a:tcPr anchor="ctr"/>
                </a:tc>
                <a:tc>
                  <a:txBody>
                    <a:bodyPr/>
                    <a:lstStyle/>
                    <a:p>
                      <a:pPr marL="285750" indent="-285750">
                        <a:buFont typeface="Arial" panose="020B0604020202020204" pitchFamily="34" charset="0"/>
                        <a:buChar char="•"/>
                      </a:pPr>
                      <a:r>
                        <a:rPr lang="en-US" dirty="0"/>
                        <a:t>Checking completeness</a:t>
                      </a:r>
                    </a:p>
                    <a:p>
                      <a:pPr marL="285750" indent="-285750">
                        <a:buFont typeface="Arial" panose="020B0604020202020204" pitchFamily="34" charset="0"/>
                        <a:buChar char="•"/>
                      </a:pPr>
                      <a:r>
                        <a:rPr lang="en-US" dirty="0"/>
                        <a:t>Encoding of missing data</a:t>
                      </a:r>
                    </a:p>
                  </a:txBody>
                  <a:tcPr/>
                </a:tc>
                <a:extLst>
                  <a:ext uri="{0D108BD9-81ED-4DB2-BD59-A6C34878D82A}">
                    <a16:rowId xmlns:a16="http://schemas.microsoft.com/office/drawing/2014/main" val="10002"/>
                  </a:ext>
                </a:extLst>
              </a:tr>
              <a:tr h="388232">
                <a:tc>
                  <a:txBody>
                    <a:bodyPr/>
                    <a:lstStyle/>
                    <a:p>
                      <a:r>
                        <a:rPr lang="en-US" sz="2400" dirty="0"/>
                        <a:t>10 am-12 pm</a:t>
                      </a:r>
                    </a:p>
                  </a:txBody>
                  <a:tcPr anchor="ctr"/>
                </a:tc>
                <a:tc>
                  <a:txBody>
                    <a:bodyPr/>
                    <a:lstStyle/>
                    <a:p>
                      <a:pPr algn="ctr"/>
                      <a:r>
                        <a:rPr lang="en-US" sz="2400" dirty="0"/>
                        <a:t>2 hours</a:t>
                      </a:r>
                    </a:p>
                  </a:txBody>
                  <a:tcPr anchor="ctr"/>
                </a:tc>
                <a:tc>
                  <a:txBody>
                    <a:bodyPr/>
                    <a:lstStyle/>
                    <a:p>
                      <a:r>
                        <a:rPr lang="en-US" dirty="0"/>
                        <a:t>Checking accuracy of data</a:t>
                      </a:r>
                    </a:p>
                  </a:txBody>
                  <a:tcPr/>
                </a:tc>
                <a:extLst>
                  <a:ext uri="{0D108BD9-81ED-4DB2-BD59-A6C34878D82A}">
                    <a16:rowId xmlns:a16="http://schemas.microsoft.com/office/drawing/2014/main" val="10003"/>
                  </a:ext>
                </a:extLst>
              </a:tr>
              <a:tr h="388232">
                <a:tc>
                  <a:txBody>
                    <a:bodyPr/>
                    <a:lstStyle/>
                    <a:p>
                      <a:r>
                        <a:rPr lang="en-US" sz="2400" dirty="0"/>
                        <a:t>1-4 pm</a:t>
                      </a:r>
                    </a:p>
                  </a:txBody>
                  <a:tcPr anchor="ctr"/>
                </a:tc>
                <a:tc>
                  <a:txBody>
                    <a:bodyPr/>
                    <a:lstStyle/>
                    <a:p>
                      <a:pPr algn="ctr"/>
                      <a:r>
                        <a:rPr lang="en-US" sz="2400" dirty="0"/>
                        <a:t>3</a:t>
                      </a:r>
                      <a:r>
                        <a:rPr lang="en-US" sz="2400" baseline="0" dirty="0"/>
                        <a:t> hours</a:t>
                      </a:r>
                      <a:endParaRPr lang="en-US" sz="2400" dirty="0"/>
                    </a:p>
                  </a:txBody>
                  <a:tcPr anchor="ctr"/>
                </a:tc>
                <a:tc>
                  <a:txBody>
                    <a:bodyPr/>
                    <a:lstStyle/>
                    <a:p>
                      <a:r>
                        <a:rPr lang="en-US" dirty="0"/>
                        <a:t>Checking consistency of reports</a:t>
                      </a:r>
                    </a:p>
                  </a:txBody>
                  <a:tcPr/>
                </a:tc>
                <a:extLst>
                  <a:ext uri="{0D108BD9-81ED-4DB2-BD59-A6C34878D82A}">
                    <a16:rowId xmlns:a16="http://schemas.microsoft.com/office/drawing/2014/main" val="10004"/>
                  </a:ext>
                </a:extLst>
              </a:tr>
              <a:tr h="388232">
                <a:tc>
                  <a:txBody>
                    <a:bodyPr/>
                    <a:lstStyle/>
                    <a:p>
                      <a:r>
                        <a:rPr lang="en-US" sz="2400" dirty="0"/>
                        <a:t>4-5 pm</a:t>
                      </a:r>
                    </a:p>
                  </a:txBody>
                  <a:tcPr anchor="ctr"/>
                </a:tc>
                <a:tc>
                  <a:txBody>
                    <a:bodyPr/>
                    <a:lstStyle/>
                    <a:p>
                      <a:pPr algn="l"/>
                      <a:r>
                        <a:rPr lang="en-US" sz="2400" dirty="0"/>
                        <a:t>     1 hour</a:t>
                      </a:r>
                    </a:p>
                  </a:txBody>
                  <a:tcPr anchor="ctr"/>
                </a:tc>
                <a:tc>
                  <a:txBody>
                    <a:bodyPr/>
                    <a:lstStyle/>
                    <a:p>
                      <a:r>
                        <a:rPr lang="en-US" dirty="0"/>
                        <a:t>Checking timeliness</a:t>
                      </a:r>
                    </a:p>
                  </a:txBody>
                  <a:tcPr/>
                </a:tc>
                <a:extLst>
                  <a:ext uri="{0D108BD9-81ED-4DB2-BD59-A6C34878D82A}">
                    <a16:rowId xmlns:a16="http://schemas.microsoft.com/office/drawing/2014/main" val="10005"/>
                  </a:ext>
                </a:extLst>
              </a:tr>
              <a:tr h="388232">
                <a:tc gridSpan="3">
                  <a:txBody>
                    <a:bodyPr/>
                    <a:lstStyle/>
                    <a:p>
                      <a:pPr algn="ctr"/>
                      <a:r>
                        <a:rPr lang="en-US" sz="2400" dirty="0"/>
                        <a:t>DAY 2</a:t>
                      </a:r>
                    </a:p>
                  </a:txBody>
                  <a:tcPr anchor="ctr">
                    <a:solidFill>
                      <a:schemeClr val="accent4">
                        <a:lumMod val="40000"/>
                        <a:lumOff val="60000"/>
                      </a:schemeClr>
                    </a:solidFill>
                  </a:tcPr>
                </a:tc>
                <a:tc hMerge="1">
                  <a:txBody>
                    <a:bodyPr/>
                    <a:lstStyle/>
                    <a:p>
                      <a:endParaRPr lang="en-PH"/>
                    </a:p>
                  </a:txBody>
                  <a:tcPr/>
                </a:tc>
                <a:tc hMerge="1">
                  <a:txBody>
                    <a:bodyPr/>
                    <a:lstStyle/>
                    <a:p>
                      <a:endParaRPr lang="en-US" dirty="0"/>
                    </a:p>
                  </a:txBody>
                  <a:tcPr/>
                </a:tc>
                <a:extLst>
                  <a:ext uri="{0D108BD9-81ED-4DB2-BD59-A6C34878D82A}">
                    <a16:rowId xmlns:a16="http://schemas.microsoft.com/office/drawing/2014/main" val="10006"/>
                  </a:ext>
                </a:extLst>
              </a:tr>
              <a:tr h="1244469">
                <a:tc>
                  <a:txBody>
                    <a:bodyPr/>
                    <a:lstStyle/>
                    <a:p>
                      <a:r>
                        <a:rPr lang="en-US" sz="2400" dirty="0"/>
                        <a:t>8 am-12 </a:t>
                      </a:r>
                      <a:r>
                        <a:rPr lang="en-US" sz="2400" dirty="0" err="1"/>
                        <a:t>nn</a:t>
                      </a:r>
                      <a:endParaRPr lang="en-US" sz="2400" dirty="0"/>
                    </a:p>
                  </a:txBody>
                  <a:tcPr anchor="ctr"/>
                </a:tc>
                <a:tc>
                  <a:txBody>
                    <a:bodyPr/>
                    <a:lstStyle/>
                    <a:p>
                      <a:pPr marL="0" indent="0" algn="ctr">
                        <a:buFont typeface="Arial" panose="020B0604020202020204" pitchFamily="34" charset="0"/>
                        <a:buNone/>
                      </a:pPr>
                      <a:r>
                        <a:rPr lang="en-US" sz="2400" dirty="0"/>
                        <a:t>4 hours</a:t>
                      </a:r>
                    </a:p>
                  </a:txBody>
                  <a:tcPr anchor="ctr"/>
                </a:tc>
                <a:tc>
                  <a:txBody>
                    <a:bodyPr/>
                    <a:lstStyle/>
                    <a:p>
                      <a:r>
                        <a:rPr lang="en-US" dirty="0"/>
                        <a:t>Determining and analyzing NTP indicators</a:t>
                      </a:r>
                    </a:p>
                    <a:p>
                      <a:pPr marL="285750" indent="-285750">
                        <a:buFont typeface="Arial" panose="020B0604020202020204" pitchFamily="34" charset="0"/>
                        <a:buChar char="•"/>
                      </a:pPr>
                      <a:r>
                        <a:rPr lang="en-US" dirty="0"/>
                        <a:t>Analysis per LGU/DOTS facility</a:t>
                      </a:r>
                    </a:p>
                    <a:p>
                      <a:pPr marL="285750" indent="-285750">
                        <a:buFont typeface="Arial" panose="020B0604020202020204" pitchFamily="34" charset="0"/>
                        <a:buChar char="•"/>
                      </a:pPr>
                      <a:r>
                        <a:rPr lang="en-US" dirty="0"/>
                        <a:t>Review of plans against performance</a:t>
                      </a:r>
                    </a:p>
                    <a:p>
                      <a:pPr marL="285750" indent="-285750">
                        <a:buFont typeface="Arial" panose="020B0604020202020204" pitchFamily="34" charset="0"/>
                        <a:buChar char="•"/>
                      </a:pPr>
                      <a:r>
                        <a:rPr lang="en-US" dirty="0"/>
                        <a:t>Agreements on next steps</a:t>
                      </a:r>
                    </a:p>
                  </a:txBody>
                  <a:tcPr/>
                </a:tc>
                <a:extLst>
                  <a:ext uri="{0D108BD9-81ED-4DB2-BD59-A6C34878D82A}">
                    <a16:rowId xmlns:a16="http://schemas.microsoft.com/office/drawing/2014/main" val="10007"/>
                  </a:ext>
                </a:extLst>
              </a:tr>
              <a:tr h="1244469">
                <a:tc>
                  <a:txBody>
                    <a:bodyPr/>
                    <a:lstStyle/>
                    <a:p>
                      <a:r>
                        <a:rPr lang="en-US" sz="2400" dirty="0"/>
                        <a:t>1-5 pm</a:t>
                      </a:r>
                    </a:p>
                  </a:txBody>
                  <a:tcPr anchor="ctr"/>
                </a:tc>
                <a:tc>
                  <a:txBody>
                    <a:bodyPr/>
                    <a:lstStyle/>
                    <a:p>
                      <a:pPr marL="0" indent="0" algn="ctr">
                        <a:buFont typeface="Arial" panose="020B0604020202020204" pitchFamily="34" charset="0"/>
                        <a:buNone/>
                      </a:pPr>
                      <a:r>
                        <a:rPr lang="en-US" sz="2400" dirty="0"/>
                        <a:t>4 hours</a:t>
                      </a:r>
                    </a:p>
                  </a:txBody>
                  <a:tcPr anchor="ctr"/>
                </a:tc>
                <a:tc>
                  <a:txBody>
                    <a:bodyPr/>
                    <a:lstStyle/>
                    <a:p>
                      <a:r>
                        <a:rPr lang="en-US" dirty="0"/>
                        <a:t>For PHO/CHO</a:t>
                      </a:r>
                    </a:p>
                    <a:p>
                      <a:pPr marL="285750" indent="-285750">
                        <a:buFont typeface="Arial" panose="020B0604020202020204" pitchFamily="34" charset="0"/>
                        <a:buChar char="•"/>
                      </a:pPr>
                      <a:r>
                        <a:rPr lang="en-US" dirty="0"/>
                        <a:t>Consolidation</a:t>
                      </a:r>
                      <a:r>
                        <a:rPr lang="en-US" baseline="0" dirty="0"/>
                        <a:t> of LGU reports</a:t>
                      </a:r>
                    </a:p>
                    <a:p>
                      <a:pPr marL="285750" indent="-285750">
                        <a:buFont typeface="Arial" panose="020B0604020202020204" pitchFamily="34" charset="0"/>
                        <a:buChar char="•"/>
                      </a:pPr>
                      <a:r>
                        <a:rPr lang="en-US" baseline="0" dirty="0"/>
                        <a:t>Analysis of NTP indicators</a:t>
                      </a:r>
                    </a:p>
                    <a:p>
                      <a:pPr marL="285750" indent="-285750">
                        <a:buFont typeface="Arial" panose="020B0604020202020204" pitchFamily="34" charset="0"/>
                        <a:buChar char="•"/>
                      </a:pPr>
                      <a:r>
                        <a:rPr lang="en-US" baseline="0" dirty="0"/>
                        <a:t>Review of plans against performance</a:t>
                      </a:r>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05320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747505" y="814830"/>
            <a:ext cx="11036300" cy="1325563"/>
          </a:xfrm>
        </p:spPr>
        <p:txBody>
          <a:bodyPr/>
          <a:lstStyle/>
          <a:p>
            <a:r>
              <a:rPr lang="en-US" altLang="en-US" sz="4000" u="sng" dirty="0"/>
              <a:t>Assessing Data Accuracy </a:t>
            </a:r>
            <a:r>
              <a:rPr lang="en-US" altLang="en-US" sz="4000" dirty="0"/>
              <a:t>(Registration Group)</a:t>
            </a:r>
          </a:p>
        </p:txBody>
      </p:sp>
      <p:sp>
        <p:nvSpPr>
          <p:cNvPr id="3" name="Content Placeholder 2"/>
          <p:cNvSpPr>
            <a:spLocks noGrp="1"/>
          </p:cNvSpPr>
          <p:nvPr>
            <p:ph idx="1"/>
          </p:nvPr>
        </p:nvSpPr>
        <p:spPr>
          <a:xfrm>
            <a:off x="1222375" y="2473482"/>
            <a:ext cx="9756775" cy="4351337"/>
          </a:xfrm>
        </p:spPr>
        <p:txBody>
          <a:bodyPr/>
          <a:lstStyle/>
          <a:p>
            <a:pPr>
              <a:defRPr/>
            </a:pPr>
            <a:r>
              <a:rPr lang="en-US" sz="4400" dirty="0"/>
              <a:t>Cross-check the registration group with:</a:t>
            </a:r>
          </a:p>
          <a:p>
            <a:pPr lvl="1">
              <a:defRPr/>
            </a:pPr>
            <a:r>
              <a:rPr lang="en-US" sz="3600" dirty="0"/>
              <a:t>History of previous treatment</a:t>
            </a:r>
          </a:p>
          <a:p>
            <a:pPr lvl="1">
              <a:defRPr/>
            </a:pPr>
            <a:r>
              <a:rPr lang="en-US" sz="3600" dirty="0"/>
              <a:t>Treatment regimen given</a:t>
            </a:r>
          </a:p>
          <a:p>
            <a:pPr>
              <a:defRPr/>
            </a:pPr>
            <a:endParaRPr lang="en-US" sz="4400" dirty="0"/>
          </a:p>
          <a:p>
            <a:pPr lvl="1">
              <a:defRPr/>
            </a:pPr>
            <a:endParaRPr lang="en-US" sz="4000" dirty="0"/>
          </a:p>
          <a:p>
            <a:pPr>
              <a:defRPr/>
            </a:pPr>
            <a:endParaRPr lang="en-US" sz="4400" dirty="0"/>
          </a:p>
          <a:p>
            <a:pPr marL="914400" lvl="1" indent="-457200">
              <a:buFont typeface="+mj-lt"/>
              <a:buAutoNum type="arabicPeriod"/>
              <a:defRPr/>
            </a:pPr>
            <a:endParaRPr lang="en-US" sz="4000" dirty="0"/>
          </a:p>
        </p:txBody>
      </p:sp>
    </p:spTree>
    <p:extLst>
      <p:ext uri="{BB962C8B-B14F-4D97-AF65-F5344CB8AC3E}">
        <p14:creationId xmlns:p14="http://schemas.microsoft.com/office/powerpoint/2010/main" val="820853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3" y="608013"/>
            <a:ext cx="1099502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p:cNvSpPr/>
          <p:nvPr/>
        </p:nvSpPr>
        <p:spPr>
          <a:xfrm rot="5400000">
            <a:off x="4821382" y="4699144"/>
            <a:ext cx="1833275" cy="2484438"/>
          </a:xfrm>
          <a:prstGeom prst="leftArrow">
            <a:avLst/>
          </a:prstGeom>
          <a:solidFill>
            <a:srgbClr val="F44A38"/>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solidFill>
                  <a:srgbClr val="000000"/>
                </a:solidFill>
              </a:rPr>
              <a:t>Verify the </a:t>
            </a:r>
            <a:r>
              <a:rPr lang="en-US" b="1" dirty="0">
                <a:solidFill>
                  <a:srgbClr val="000000"/>
                </a:solidFill>
              </a:rPr>
              <a:t>registration group</a:t>
            </a:r>
          </a:p>
        </p:txBody>
      </p:sp>
      <p:sp>
        <p:nvSpPr>
          <p:cNvPr id="6" name="Left Arrow 5"/>
          <p:cNvSpPr/>
          <p:nvPr/>
        </p:nvSpPr>
        <p:spPr>
          <a:xfrm rot="16200000">
            <a:off x="5102226" y="833437"/>
            <a:ext cx="1465262" cy="229076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solidFill>
                  <a:srgbClr val="000000"/>
                </a:solidFill>
              </a:rPr>
              <a:t>Check history of previous treatment</a:t>
            </a:r>
          </a:p>
        </p:txBody>
      </p:sp>
      <p:sp>
        <p:nvSpPr>
          <p:cNvPr id="7" name="Left Arrow 6"/>
          <p:cNvSpPr/>
          <p:nvPr/>
        </p:nvSpPr>
        <p:spPr>
          <a:xfrm rot="16200000">
            <a:off x="8699500" y="1320800"/>
            <a:ext cx="1465263" cy="229076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solidFill>
                  <a:srgbClr val="000000"/>
                </a:solidFill>
              </a:rPr>
              <a:t>Check treatment regimen</a:t>
            </a:r>
          </a:p>
        </p:txBody>
      </p:sp>
    </p:spTree>
    <p:extLst>
      <p:ext uri="{BB962C8B-B14F-4D97-AF65-F5344CB8AC3E}">
        <p14:creationId xmlns:p14="http://schemas.microsoft.com/office/powerpoint/2010/main" val="78445081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82613" y="365125"/>
            <a:ext cx="11209337" cy="1325563"/>
          </a:xfrm>
        </p:spPr>
        <p:txBody>
          <a:bodyPr/>
          <a:lstStyle/>
          <a:p>
            <a:r>
              <a:rPr lang="en-US" altLang="en-US" sz="4000" u="sng" dirty="0"/>
              <a:t>Assessing Data Accuracy </a:t>
            </a:r>
            <a:r>
              <a:rPr lang="en-US" altLang="en-US" sz="4000" dirty="0"/>
              <a:t>(Treatment Outcome)</a:t>
            </a:r>
          </a:p>
        </p:txBody>
      </p:sp>
      <p:sp>
        <p:nvSpPr>
          <p:cNvPr id="3" name="Content Placeholder 2"/>
          <p:cNvSpPr>
            <a:spLocks noGrp="1"/>
          </p:cNvSpPr>
          <p:nvPr>
            <p:ph idx="1"/>
          </p:nvPr>
        </p:nvSpPr>
        <p:spPr>
          <a:xfrm>
            <a:off x="975766" y="2739999"/>
            <a:ext cx="9756775" cy="4351337"/>
          </a:xfrm>
        </p:spPr>
        <p:txBody>
          <a:bodyPr/>
          <a:lstStyle/>
          <a:p>
            <a:pPr>
              <a:defRPr/>
            </a:pPr>
            <a:r>
              <a:rPr lang="en-US" sz="3600" dirty="0"/>
              <a:t>Cross-check the treatment outcome with:</a:t>
            </a:r>
          </a:p>
          <a:p>
            <a:pPr lvl="1">
              <a:defRPr/>
            </a:pPr>
            <a:r>
              <a:rPr lang="en-US" sz="2800" dirty="0"/>
              <a:t>Classification of bacteriologic status ( a clinically diagnosed case cannot be assigned an outcome of cured)</a:t>
            </a:r>
          </a:p>
          <a:p>
            <a:pPr lvl="1">
              <a:defRPr/>
            </a:pPr>
            <a:r>
              <a:rPr lang="en-US" sz="2800" dirty="0"/>
              <a:t>Follow-up DSSM results</a:t>
            </a:r>
          </a:p>
          <a:p>
            <a:pPr lvl="1">
              <a:defRPr/>
            </a:pPr>
            <a:r>
              <a:rPr lang="en-US" sz="2800" dirty="0"/>
              <a:t>Completion of drug intake (completed intensive and continuation phase)</a:t>
            </a:r>
          </a:p>
          <a:p>
            <a:pPr lvl="1">
              <a:defRPr/>
            </a:pPr>
            <a:r>
              <a:rPr lang="en-US" sz="2800" dirty="0"/>
              <a:t>Resolution of symptoms</a:t>
            </a:r>
          </a:p>
          <a:p>
            <a:pPr>
              <a:defRPr/>
            </a:pPr>
            <a:endParaRPr lang="en-US" sz="3600" dirty="0"/>
          </a:p>
          <a:p>
            <a:pPr lvl="1">
              <a:defRPr/>
            </a:pPr>
            <a:endParaRPr lang="en-US" sz="3200" dirty="0"/>
          </a:p>
          <a:p>
            <a:pPr>
              <a:defRPr/>
            </a:pPr>
            <a:endParaRPr lang="en-US" sz="3600" dirty="0"/>
          </a:p>
          <a:p>
            <a:pPr marL="914400" lvl="1" indent="-457200">
              <a:buFont typeface="+mj-lt"/>
              <a:buAutoNum type="arabicPeriod"/>
              <a:defRPr/>
            </a:pPr>
            <a:endParaRPr lang="en-US" sz="3200" dirty="0"/>
          </a:p>
        </p:txBody>
      </p:sp>
    </p:spTree>
    <p:extLst>
      <p:ext uri="{BB962C8B-B14F-4D97-AF65-F5344CB8AC3E}">
        <p14:creationId xmlns:p14="http://schemas.microsoft.com/office/powerpoint/2010/main" val="2589563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71450"/>
            <a:ext cx="100234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p:cNvSpPr/>
          <p:nvPr/>
        </p:nvSpPr>
        <p:spPr>
          <a:xfrm>
            <a:off x="9156700" y="4073525"/>
            <a:ext cx="3035300" cy="1333500"/>
          </a:xfrm>
          <a:prstGeom prst="leftArrow">
            <a:avLst/>
          </a:prstGeom>
          <a:solidFill>
            <a:srgbClr val="F44A3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Verify the </a:t>
            </a:r>
            <a:r>
              <a:rPr lang="en-US" b="1" dirty="0">
                <a:solidFill>
                  <a:srgbClr val="000000"/>
                </a:solidFill>
              </a:rPr>
              <a:t>treatment outcome</a:t>
            </a:r>
          </a:p>
        </p:txBody>
      </p:sp>
      <p:sp>
        <p:nvSpPr>
          <p:cNvPr id="4" name="Left Arrow 3"/>
          <p:cNvSpPr/>
          <p:nvPr/>
        </p:nvSpPr>
        <p:spPr>
          <a:xfrm rot="16200000">
            <a:off x="4285106" y="303656"/>
            <a:ext cx="1445326" cy="259556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solidFill>
                  <a:srgbClr val="000000"/>
                </a:solidFill>
              </a:rPr>
              <a:t>Check bacteriologic status at start </a:t>
            </a:r>
            <a:r>
              <a:rPr lang="en-US" dirty="0" err="1">
                <a:solidFill>
                  <a:srgbClr val="000000"/>
                </a:solidFill>
              </a:rPr>
              <a:t>Tx</a:t>
            </a:r>
            <a:endParaRPr lang="en-US" dirty="0">
              <a:solidFill>
                <a:srgbClr val="000000"/>
              </a:solidFill>
            </a:endParaRPr>
          </a:p>
        </p:txBody>
      </p:sp>
      <p:sp>
        <p:nvSpPr>
          <p:cNvPr id="5" name="Left Arrow 4"/>
          <p:cNvSpPr/>
          <p:nvPr/>
        </p:nvSpPr>
        <p:spPr>
          <a:xfrm>
            <a:off x="4275138" y="2995613"/>
            <a:ext cx="3208337" cy="130016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Check DSSM follow-up results</a:t>
            </a:r>
          </a:p>
        </p:txBody>
      </p:sp>
      <p:sp>
        <p:nvSpPr>
          <p:cNvPr id="6" name="Left Arrow 5"/>
          <p:cNvSpPr/>
          <p:nvPr/>
        </p:nvSpPr>
        <p:spPr>
          <a:xfrm>
            <a:off x="4187825" y="5268913"/>
            <a:ext cx="3208338" cy="130016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Check resolution of symptoms</a:t>
            </a:r>
          </a:p>
        </p:txBody>
      </p:sp>
    </p:spTree>
    <p:extLst>
      <p:ext uri="{BB962C8B-B14F-4D97-AF65-F5344CB8AC3E}">
        <p14:creationId xmlns:p14="http://schemas.microsoft.com/office/powerpoint/2010/main" val="1130949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213" y="228600"/>
            <a:ext cx="105695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54325" y="4003675"/>
            <a:ext cx="6053138"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Check drug intake if completed intensive and maintenance phase</a:t>
            </a:r>
          </a:p>
        </p:txBody>
      </p:sp>
    </p:spTree>
    <p:extLst>
      <p:ext uri="{BB962C8B-B14F-4D97-AF65-F5344CB8AC3E}">
        <p14:creationId xmlns:p14="http://schemas.microsoft.com/office/powerpoint/2010/main" val="386291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93924" y="270914"/>
            <a:ext cx="7477029" cy="6587086"/>
          </a:xfrm>
          <a:prstGeom prst="rect">
            <a:avLst/>
          </a:prstGeom>
        </p:spPr>
      </p:pic>
      <p:sp>
        <p:nvSpPr>
          <p:cNvPr id="3" name="TextBox 2"/>
          <p:cNvSpPr txBox="1"/>
          <p:nvPr/>
        </p:nvSpPr>
        <p:spPr>
          <a:xfrm>
            <a:off x="6337737" y="1781503"/>
            <a:ext cx="418704" cy="369332"/>
          </a:xfrm>
          <a:prstGeom prst="rect">
            <a:avLst/>
          </a:prstGeom>
          <a:noFill/>
        </p:spPr>
        <p:txBody>
          <a:bodyPr wrap="none" rtlCol="0">
            <a:spAutoFit/>
          </a:bodyPr>
          <a:lstStyle/>
          <a:p>
            <a:r>
              <a:rPr lang="en-US" dirty="0"/>
              <a:t>26</a:t>
            </a:r>
          </a:p>
        </p:txBody>
      </p:sp>
      <p:sp>
        <p:nvSpPr>
          <p:cNvPr id="4" name="TextBox 3"/>
          <p:cNvSpPr txBox="1"/>
          <p:nvPr/>
        </p:nvSpPr>
        <p:spPr>
          <a:xfrm>
            <a:off x="6337737" y="2280744"/>
            <a:ext cx="418704" cy="369332"/>
          </a:xfrm>
          <a:prstGeom prst="rect">
            <a:avLst/>
          </a:prstGeom>
          <a:noFill/>
        </p:spPr>
        <p:txBody>
          <a:bodyPr wrap="none" rtlCol="0">
            <a:spAutoFit/>
          </a:bodyPr>
          <a:lstStyle/>
          <a:p>
            <a:r>
              <a:rPr lang="en-US" dirty="0"/>
              <a:t>26</a:t>
            </a:r>
          </a:p>
        </p:txBody>
      </p:sp>
      <p:sp>
        <p:nvSpPr>
          <p:cNvPr id="5" name="TextBox 4"/>
          <p:cNvSpPr txBox="1"/>
          <p:nvPr/>
        </p:nvSpPr>
        <p:spPr>
          <a:xfrm>
            <a:off x="7359687" y="1781503"/>
            <a:ext cx="301686" cy="369332"/>
          </a:xfrm>
          <a:prstGeom prst="rect">
            <a:avLst/>
          </a:prstGeom>
          <a:noFill/>
        </p:spPr>
        <p:txBody>
          <a:bodyPr wrap="none" rtlCol="0">
            <a:spAutoFit/>
          </a:bodyPr>
          <a:lstStyle/>
          <a:p>
            <a:r>
              <a:rPr lang="en-US" dirty="0"/>
              <a:t>0</a:t>
            </a:r>
          </a:p>
        </p:txBody>
      </p:sp>
      <p:sp>
        <p:nvSpPr>
          <p:cNvPr id="6" name="TextBox 5"/>
          <p:cNvSpPr txBox="1"/>
          <p:nvPr/>
        </p:nvSpPr>
        <p:spPr>
          <a:xfrm>
            <a:off x="7381596" y="2280744"/>
            <a:ext cx="301686" cy="369332"/>
          </a:xfrm>
          <a:prstGeom prst="rect">
            <a:avLst/>
          </a:prstGeom>
          <a:noFill/>
        </p:spPr>
        <p:txBody>
          <a:bodyPr wrap="none" rtlCol="0">
            <a:spAutoFit/>
          </a:bodyPr>
          <a:lstStyle/>
          <a:p>
            <a:r>
              <a:rPr lang="en-US" dirty="0"/>
              <a:t>2</a:t>
            </a:r>
          </a:p>
        </p:txBody>
      </p:sp>
      <p:sp>
        <p:nvSpPr>
          <p:cNvPr id="7" name="TextBox 6"/>
          <p:cNvSpPr txBox="1"/>
          <p:nvPr/>
        </p:nvSpPr>
        <p:spPr>
          <a:xfrm>
            <a:off x="8135007" y="2150835"/>
            <a:ext cx="3024739" cy="646331"/>
          </a:xfrm>
          <a:prstGeom prst="rect">
            <a:avLst/>
          </a:prstGeom>
          <a:noFill/>
        </p:spPr>
        <p:txBody>
          <a:bodyPr wrap="none" rtlCol="0">
            <a:spAutoFit/>
          </a:bodyPr>
          <a:lstStyle/>
          <a:p>
            <a:r>
              <a:rPr lang="en-US" dirty="0"/>
              <a:t>2 patients with history of </a:t>
            </a:r>
          </a:p>
          <a:p>
            <a:r>
              <a:rPr lang="en-US" dirty="0"/>
              <a:t>treatment but treated as NEW</a:t>
            </a:r>
          </a:p>
        </p:txBody>
      </p:sp>
      <p:sp>
        <p:nvSpPr>
          <p:cNvPr id="8" name="TextBox 7"/>
          <p:cNvSpPr txBox="1"/>
          <p:nvPr/>
        </p:nvSpPr>
        <p:spPr>
          <a:xfrm>
            <a:off x="6337737" y="2937640"/>
            <a:ext cx="418704" cy="369332"/>
          </a:xfrm>
          <a:prstGeom prst="rect">
            <a:avLst/>
          </a:prstGeom>
          <a:noFill/>
        </p:spPr>
        <p:txBody>
          <a:bodyPr wrap="none" rtlCol="0">
            <a:spAutoFit/>
          </a:bodyPr>
          <a:lstStyle/>
          <a:p>
            <a:r>
              <a:rPr lang="en-US" dirty="0"/>
              <a:t>30</a:t>
            </a:r>
          </a:p>
        </p:txBody>
      </p:sp>
      <p:sp>
        <p:nvSpPr>
          <p:cNvPr id="9" name="TextBox 8"/>
          <p:cNvSpPr txBox="1"/>
          <p:nvPr/>
        </p:nvSpPr>
        <p:spPr>
          <a:xfrm>
            <a:off x="7301178" y="2928544"/>
            <a:ext cx="301686" cy="369332"/>
          </a:xfrm>
          <a:prstGeom prst="rect">
            <a:avLst/>
          </a:prstGeom>
          <a:noFill/>
        </p:spPr>
        <p:txBody>
          <a:bodyPr wrap="none" rtlCol="0">
            <a:spAutoFit/>
          </a:bodyPr>
          <a:lstStyle/>
          <a:p>
            <a:r>
              <a:rPr lang="en-US" dirty="0"/>
              <a:t>5</a:t>
            </a:r>
          </a:p>
        </p:txBody>
      </p:sp>
      <p:sp>
        <p:nvSpPr>
          <p:cNvPr id="10" name="TextBox 9"/>
          <p:cNvSpPr txBox="1"/>
          <p:nvPr/>
        </p:nvSpPr>
        <p:spPr>
          <a:xfrm>
            <a:off x="8085379" y="2786654"/>
            <a:ext cx="3629070" cy="646331"/>
          </a:xfrm>
          <a:prstGeom prst="rect">
            <a:avLst/>
          </a:prstGeom>
          <a:noFill/>
        </p:spPr>
        <p:txBody>
          <a:bodyPr wrap="none" rtlCol="0">
            <a:spAutoFit/>
          </a:bodyPr>
          <a:lstStyle/>
          <a:p>
            <a:r>
              <a:rPr lang="en-US" dirty="0"/>
              <a:t>5 patients completed treatment </a:t>
            </a:r>
          </a:p>
          <a:p>
            <a:r>
              <a:rPr lang="en-US" dirty="0"/>
              <a:t>but incomplete record of drug intake</a:t>
            </a:r>
          </a:p>
        </p:txBody>
      </p:sp>
      <p:sp>
        <p:nvSpPr>
          <p:cNvPr id="11" name="Right Arrow 10"/>
          <p:cNvSpPr/>
          <p:nvPr/>
        </p:nvSpPr>
        <p:spPr>
          <a:xfrm>
            <a:off x="1292772" y="1648486"/>
            <a:ext cx="2389945" cy="121846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 1stQ 2016</a:t>
            </a:r>
          </a:p>
        </p:txBody>
      </p:sp>
      <p:sp>
        <p:nvSpPr>
          <p:cNvPr id="12" name="Right Arrow 11"/>
          <p:cNvSpPr/>
          <p:nvPr/>
        </p:nvSpPr>
        <p:spPr>
          <a:xfrm>
            <a:off x="1162721" y="2937640"/>
            <a:ext cx="2389945" cy="51500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 1stQ 2015</a:t>
            </a:r>
          </a:p>
        </p:txBody>
      </p:sp>
    </p:spTree>
    <p:extLst>
      <p:ext uri="{BB962C8B-B14F-4D97-AF65-F5344CB8AC3E}">
        <p14:creationId xmlns:p14="http://schemas.microsoft.com/office/powerpoint/2010/main" val="334993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761193" y="792580"/>
            <a:ext cx="11209338" cy="454025"/>
          </a:xfrm>
        </p:spPr>
        <p:txBody>
          <a:bodyPr>
            <a:noAutofit/>
          </a:bodyPr>
          <a:lstStyle/>
          <a:p>
            <a:r>
              <a:rPr lang="en-US" altLang="en-US" sz="4000" u="sng" dirty="0"/>
              <a:t>Assessing Data Accuracy </a:t>
            </a:r>
            <a:r>
              <a:rPr lang="en-US" altLang="en-US" sz="4000" dirty="0"/>
              <a:t>(DRTB Screening)</a:t>
            </a:r>
          </a:p>
        </p:txBody>
      </p:sp>
      <p:sp>
        <p:nvSpPr>
          <p:cNvPr id="66563" name="Content Placeholder 2"/>
          <p:cNvSpPr>
            <a:spLocks noGrp="1"/>
          </p:cNvSpPr>
          <p:nvPr>
            <p:ph idx="1"/>
          </p:nvPr>
        </p:nvSpPr>
        <p:spPr>
          <a:xfrm>
            <a:off x="761193" y="2557151"/>
            <a:ext cx="11209337" cy="3667125"/>
          </a:xfrm>
        </p:spPr>
        <p:txBody>
          <a:bodyPr>
            <a:normAutofit fontScale="70000" lnSpcReduction="20000"/>
          </a:bodyPr>
          <a:lstStyle/>
          <a:p>
            <a:pPr marL="0" indent="0">
              <a:buFont typeface="Arial" panose="020B0604020202020204" pitchFamily="34" charset="0"/>
              <a:buNone/>
              <a:defRPr/>
            </a:pPr>
            <a:r>
              <a:rPr lang="en-US" sz="3600" dirty="0"/>
              <a:t>(1) From the DSTB Register, check if the following have been referred for DRTB screening:</a:t>
            </a:r>
          </a:p>
          <a:p>
            <a:pPr lvl="1">
              <a:defRPr/>
            </a:pPr>
            <a:r>
              <a:rPr lang="en-US" sz="3200" dirty="0"/>
              <a:t>all retreatment cases (Relapse, TALF, TAF, PTOU, Other)</a:t>
            </a:r>
          </a:p>
          <a:p>
            <a:pPr lvl="1">
              <a:defRPr/>
            </a:pPr>
            <a:r>
              <a:rPr lang="en-US" sz="3200" dirty="0"/>
              <a:t>All non-converters (still smear positive at 3 months)</a:t>
            </a:r>
          </a:p>
          <a:p>
            <a:pPr lvl="1">
              <a:defRPr/>
            </a:pPr>
            <a:r>
              <a:rPr lang="en-US" sz="3200" dirty="0"/>
              <a:t>All with “Failed” Treatment Outcome </a:t>
            </a:r>
          </a:p>
          <a:p>
            <a:pPr>
              <a:defRPr/>
            </a:pPr>
            <a:endParaRPr lang="en-US" sz="3200" dirty="0"/>
          </a:p>
          <a:p>
            <a:pPr>
              <a:defRPr/>
            </a:pPr>
            <a:r>
              <a:rPr lang="en-US" sz="3200" dirty="0"/>
              <a:t>Check </a:t>
            </a:r>
            <a:r>
              <a:rPr lang="en-US" sz="3200" dirty="0" err="1">
                <a:solidFill>
                  <a:srgbClr val="FF0000"/>
                </a:solidFill>
              </a:rPr>
              <a:t>Xpert</a:t>
            </a:r>
            <a:r>
              <a:rPr lang="en-US" sz="3200" dirty="0">
                <a:solidFill>
                  <a:srgbClr val="FF0000"/>
                </a:solidFill>
              </a:rPr>
              <a:t> result recorded in the register</a:t>
            </a:r>
            <a:r>
              <a:rPr lang="en-US" sz="3200" dirty="0"/>
              <a:t>. If none, cross-check in the Presumptive TB </a:t>
            </a:r>
            <a:r>
              <a:rPr lang="en-US" sz="3200" dirty="0" err="1"/>
              <a:t>masterlist</a:t>
            </a:r>
            <a:r>
              <a:rPr lang="en-US" sz="3200" dirty="0"/>
              <a:t> if with </a:t>
            </a:r>
            <a:r>
              <a:rPr lang="en-US" sz="3200" dirty="0" err="1"/>
              <a:t>Xpert</a:t>
            </a:r>
            <a:r>
              <a:rPr lang="en-US" sz="3200" dirty="0"/>
              <a:t> result.</a:t>
            </a:r>
          </a:p>
          <a:p>
            <a:pPr marL="0" indent="0">
              <a:buFont typeface="Arial" panose="020B0604020202020204" pitchFamily="34" charset="0"/>
              <a:buNone/>
              <a:defRPr/>
            </a:pPr>
            <a:endParaRPr lang="en-US" sz="3600" dirty="0"/>
          </a:p>
          <a:p>
            <a:pPr marL="0" indent="0">
              <a:buFont typeface="Arial" panose="020B0604020202020204" pitchFamily="34" charset="0"/>
              <a:buNone/>
              <a:defRPr/>
            </a:pPr>
            <a:r>
              <a:rPr lang="en-US" sz="3600" dirty="0"/>
              <a:t>(2) From the Presumptive TB </a:t>
            </a:r>
            <a:r>
              <a:rPr lang="en-US" sz="3600" dirty="0" err="1"/>
              <a:t>Masterlist</a:t>
            </a:r>
            <a:r>
              <a:rPr lang="en-US" sz="3600" dirty="0"/>
              <a:t>, count how many were identified as presumptive DRTB-- Check if with </a:t>
            </a:r>
            <a:r>
              <a:rPr lang="en-US" sz="3600" dirty="0" err="1"/>
              <a:t>Xpert</a:t>
            </a:r>
            <a:r>
              <a:rPr lang="en-US" sz="3600" dirty="0"/>
              <a:t> result</a:t>
            </a:r>
          </a:p>
          <a:p>
            <a:pPr>
              <a:defRPr/>
            </a:pPr>
            <a:endParaRPr lang="en-US" dirty="0"/>
          </a:p>
          <a:p>
            <a:pPr>
              <a:defRPr/>
            </a:pPr>
            <a:endParaRPr lang="en-US" sz="3600" dirty="0"/>
          </a:p>
          <a:p>
            <a:pPr marL="457200" lvl="1" indent="0">
              <a:buFont typeface="Arial" panose="020B0604020202020204" pitchFamily="34" charset="0"/>
              <a:buNone/>
              <a:defRPr/>
            </a:pPr>
            <a:endParaRPr lang="en-US" sz="3200" dirty="0"/>
          </a:p>
          <a:p>
            <a:pPr>
              <a:defRPr/>
            </a:pPr>
            <a:endParaRPr lang="en-US" sz="3600" dirty="0"/>
          </a:p>
        </p:txBody>
      </p:sp>
    </p:spTree>
    <p:extLst>
      <p:ext uri="{BB962C8B-B14F-4D97-AF65-F5344CB8AC3E}">
        <p14:creationId xmlns:p14="http://schemas.microsoft.com/office/powerpoint/2010/main" val="1269359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761193" y="792580"/>
            <a:ext cx="11209338" cy="454025"/>
          </a:xfrm>
        </p:spPr>
        <p:txBody>
          <a:bodyPr>
            <a:noAutofit/>
          </a:bodyPr>
          <a:lstStyle/>
          <a:p>
            <a:r>
              <a:rPr lang="en-US" altLang="en-US" sz="4000" u="sng" dirty="0"/>
              <a:t>Assessing Data Accuracy </a:t>
            </a:r>
            <a:r>
              <a:rPr lang="en-US" altLang="en-US" sz="4000" dirty="0"/>
              <a:t>(DRTB Screening)</a:t>
            </a:r>
          </a:p>
        </p:txBody>
      </p:sp>
      <p:sp>
        <p:nvSpPr>
          <p:cNvPr id="66563" name="Content Placeholder 2"/>
          <p:cNvSpPr>
            <a:spLocks noGrp="1"/>
          </p:cNvSpPr>
          <p:nvPr>
            <p:ph idx="1"/>
          </p:nvPr>
        </p:nvSpPr>
        <p:spPr>
          <a:xfrm>
            <a:off x="761193" y="2557151"/>
            <a:ext cx="11209337" cy="3667125"/>
          </a:xfrm>
        </p:spPr>
        <p:txBody>
          <a:bodyPr>
            <a:normAutofit fontScale="70000" lnSpcReduction="20000"/>
          </a:bodyPr>
          <a:lstStyle/>
          <a:p>
            <a:pPr marL="0" indent="0">
              <a:buFont typeface="Arial" panose="020B0604020202020204" pitchFamily="34" charset="0"/>
              <a:buNone/>
              <a:defRPr/>
            </a:pPr>
            <a:r>
              <a:rPr lang="en-US" sz="3600" dirty="0"/>
              <a:t>(1) From the DSTB Register, check if the following have been referred for DRTB screening:</a:t>
            </a:r>
          </a:p>
          <a:p>
            <a:pPr lvl="1">
              <a:defRPr/>
            </a:pPr>
            <a:r>
              <a:rPr lang="en-US" sz="3200" dirty="0"/>
              <a:t>all retreatment cases (Relapse, TALF, TAF, PTOU, Other)</a:t>
            </a:r>
          </a:p>
          <a:p>
            <a:pPr lvl="1">
              <a:defRPr/>
            </a:pPr>
            <a:r>
              <a:rPr lang="en-US" sz="3200" dirty="0"/>
              <a:t>All non-converters (still smear positive at 3 months)</a:t>
            </a:r>
          </a:p>
          <a:p>
            <a:pPr lvl="1">
              <a:defRPr/>
            </a:pPr>
            <a:r>
              <a:rPr lang="en-US" sz="3200" dirty="0"/>
              <a:t>All with “Failed” Treatment Outcome </a:t>
            </a:r>
          </a:p>
          <a:p>
            <a:pPr>
              <a:defRPr/>
            </a:pPr>
            <a:endParaRPr lang="en-US" sz="3200" dirty="0"/>
          </a:p>
          <a:p>
            <a:pPr>
              <a:defRPr/>
            </a:pPr>
            <a:r>
              <a:rPr lang="en-US" sz="3200" dirty="0"/>
              <a:t>Check </a:t>
            </a:r>
            <a:r>
              <a:rPr lang="en-US" sz="3200" dirty="0" err="1">
                <a:solidFill>
                  <a:srgbClr val="FF0000"/>
                </a:solidFill>
              </a:rPr>
              <a:t>Xpert</a:t>
            </a:r>
            <a:r>
              <a:rPr lang="en-US" sz="3200" dirty="0">
                <a:solidFill>
                  <a:srgbClr val="FF0000"/>
                </a:solidFill>
              </a:rPr>
              <a:t> result recorded in the register</a:t>
            </a:r>
            <a:r>
              <a:rPr lang="en-US" sz="3200" dirty="0"/>
              <a:t>. If none, cross-check in the Presumptive TB </a:t>
            </a:r>
            <a:r>
              <a:rPr lang="en-US" sz="3200" dirty="0" err="1"/>
              <a:t>masterlist</a:t>
            </a:r>
            <a:r>
              <a:rPr lang="en-US" sz="3200" dirty="0"/>
              <a:t> if with </a:t>
            </a:r>
            <a:r>
              <a:rPr lang="en-US" sz="3200" dirty="0" err="1"/>
              <a:t>Xpert</a:t>
            </a:r>
            <a:r>
              <a:rPr lang="en-US" sz="3200" dirty="0"/>
              <a:t> result.</a:t>
            </a:r>
          </a:p>
          <a:p>
            <a:pPr marL="0" indent="0">
              <a:buFont typeface="Arial" panose="020B0604020202020204" pitchFamily="34" charset="0"/>
              <a:buNone/>
              <a:defRPr/>
            </a:pPr>
            <a:endParaRPr lang="en-US" sz="3600" dirty="0"/>
          </a:p>
          <a:p>
            <a:pPr marL="0" indent="0">
              <a:buFont typeface="Arial" panose="020B0604020202020204" pitchFamily="34" charset="0"/>
              <a:buNone/>
              <a:defRPr/>
            </a:pPr>
            <a:r>
              <a:rPr lang="en-US" sz="3600" dirty="0"/>
              <a:t>(2) From the Presumptive TB </a:t>
            </a:r>
            <a:r>
              <a:rPr lang="en-US" sz="3600" dirty="0" err="1"/>
              <a:t>Masterlist</a:t>
            </a:r>
            <a:r>
              <a:rPr lang="en-US" sz="3600" dirty="0"/>
              <a:t>, count how many were identified as presumptive DRTB-- Check if with </a:t>
            </a:r>
            <a:r>
              <a:rPr lang="en-US" sz="3600" dirty="0" err="1"/>
              <a:t>Xpert</a:t>
            </a:r>
            <a:r>
              <a:rPr lang="en-US" sz="3600" dirty="0"/>
              <a:t> result</a:t>
            </a:r>
          </a:p>
          <a:p>
            <a:pPr>
              <a:defRPr/>
            </a:pPr>
            <a:endParaRPr lang="en-US" dirty="0"/>
          </a:p>
          <a:p>
            <a:pPr>
              <a:defRPr/>
            </a:pPr>
            <a:endParaRPr lang="en-US" sz="3600" dirty="0"/>
          </a:p>
          <a:p>
            <a:pPr marL="457200" lvl="1" indent="0">
              <a:buFont typeface="Arial" panose="020B0604020202020204" pitchFamily="34" charset="0"/>
              <a:buNone/>
              <a:defRPr/>
            </a:pPr>
            <a:endParaRPr lang="en-US" sz="3200" dirty="0"/>
          </a:p>
          <a:p>
            <a:pPr>
              <a:defRPr/>
            </a:pPr>
            <a:endParaRPr lang="en-US" sz="3600" dirty="0"/>
          </a:p>
        </p:txBody>
      </p:sp>
    </p:spTree>
    <p:extLst>
      <p:ext uri="{BB962C8B-B14F-4D97-AF65-F5344CB8AC3E}">
        <p14:creationId xmlns:p14="http://schemas.microsoft.com/office/powerpoint/2010/main" val="2696266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7" y="1061245"/>
            <a:ext cx="116967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 y="3352800"/>
            <a:ext cx="118776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p:cNvSpPr/>
          <p:nvPr/>
        </p:nvSpPr>
        <p:spPr>
          <a:xfrm>
            <a:off x="8543925" y="246063"/>
            <a:ext cx="2714625" cy="963612"/>
          </a:xfrm>
          <a:prstGeom prst="down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Count all retreatment cases</a:t>
            </a:r>
          </a:p>
        </p:txBody>
      </p:sp>
      <p:sp>
        <p:nvSpPr>
          <p:cNvPr id="6" name="Up Arrow 5"/>
          <p:cNvSpPr/>
          <p:nvPr/>
        </p:nvSpPr>
        <p:spPr>
          <a:xfrm>
            <a:off x="266700" y="5105400"/>
            <a:ext cx="3319463" cy="1752600"/>
          </a:xfrm>
          <a:prstGeom prst="upArrow">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Check if retreatment and non-converters have an </a:t>
            </a:r>
            <a:r>
              <a:rPr lang="en-US" dirty="0" err="1">
                <a:solidFill>
                  <a:schemeClr val="tx1"/>
                </a:solidFill>
              </a:rPr>
              <a:t>Xpert</a:t>
            </a:r>
            <a:r>
              <a:rPr lang="en-US" dirty="0">
                <a:solidFill>
                  <a:schemeClr val="tx1"/>
                </a:solidFill>
              </a:rPr>
              <a:t> result</a:t>
            </a:r>
          </a:p>
        </p:txBody>
      </p:sp>
      <p:sp>
        <p:nvSpPr>
          <p:cNvPr id="8" name="Down Arrow 7"/>
          <p:cNvSpPr/>
          <p:nvPr/>
        </p:nvSpPr>
        <p:spPr>
          <a:xfrm>
            <a:off x="1819275" y="2659063"/>
            <a:ext cx="2714625" cy="963612"/>
          </a:xfrm>
          <a:prstGeom prst="down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Count non-converters</a:t>
            </a:r>
          </a:p>
        </p:txBody>
      </p:sp>
    </p:spTree>
    <p:extLst>
      <p:ext uri="{BB962C8B-B14F-4D97-AF65-F5344CB8AC3E}">
        <p14:creationId xmlns:p14="http://schemas.microsoft.com/office/powerpoint/2010/main" val="3644513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077913"/>
            <a:ext cx="116967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 y="3352800"/>
            <a:ext cx="118776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p Arrow 2"/>
          <p:cNvSpPr/>
          <p:nvPr/>
        </p:nvSpPr>
        <p:spPr>
          <a:xfrm>
            <a:off x="8723313" y="5060950"/>
            <a:ext cx="3319462" cy="1752600"/>
          </a:xfrm>
          <a:prstGeom prst="upArrow">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Check if Failed cases have an </a:t>
            </a:r>
            <a:r>
              <a:rPr lang="en-US" dirty="0" err="1">
                <a:solidFill>
                  <a:schemeClr val="tx1"/>
                </a:solidFill>
              </a:rPr>
              <a:t>Xpert</a:t>
            </a:r>
            <a:r>
              <a:rPr lang="en-US" dirty="0">
                <a:solidFill>
                  <a:schemeClr val="tx1"/>
                </a:solidFill>
              </a:rPr>
              <a:t> result</a:t>
            </a:r>
          </a:p>
        </p:txBody>
      </p:sp>
      <p:sp>
        <p:nvSpPr>
          <p:cNvPr id="7" name="Down Arrow 6"/>
          <p:cNvSpPr/>
          <p:nvPr/>
        </p:nvSpPr>
        <p:spPr>
          <a:xfrm>
            <a:off x="6404676" y="1918493"/>
            <a:ext cx="2714625" cy="1525588"/>
          </a:xfrm>
          <a:prstGeom prst="down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Count “failed” treatment outcome</a:t>
            </a:r>
          </a:p>
        </p:txBody>
      </p:sp>
    </p:spTree>
    <p:extLst>
      <p:ext uri="{BB962C8B-B14F-4D97-AF65-F5344CB8AC3E}">
        <p14:creationId xmlns:p14="http://schemas.microsoft.com/office/powerpoint/2010/main" val="256411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DQC Procedures</a:t>
            </a:r>
          </a:p>
        </p:txBody>
      </p:sp>
      <p:sp>
        <p:nvSpPr>
          <p:cNvPr id="3" name="Text Placeholder 2"/>
          <p:cNvSpPr>
            <a:spLocks noGrp="1"/>
          </p:cNvSpPr>
          <p:nvPr>
            <p:ph type="body" idx="1"/>
          </p:nvPr>
        </p:nvSpPr>
        <p:spPr/>
        <p:txBody>
          <a:bodyPr/>
          <a:lstStyle/>
          <a:p>
            <a:r>
              <a:rPr lang="en-US" dirty="0"/>
              <a:t>COMPLETENESS OF DATA</a:t>
            </a:r>
          </a:p>
        </p:txBody>
      </p:sp>
    </p:spTree>
    <p:extLst>
      <p:ext uri="{BB962C8B-B14F-4D97-AF65-F5344CB8AC3E}">
        <p14:creationId xmlns:p14="http://schemas.microsoft.com/office/powerpoint/2010/main" val="3854188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93924" y="270914"/>
            <a:ext cx="7477029" cy="6587086"/>
          </a:xfrm>
          <a:prstGeom prst="rect">
            <a:avLst/>
          </a:prstGeom>
        </p:spPr>
      </p:pic>
      <p:sp>
        <p:nvSpPr>
          <p:cNvPr id="3" name="TextBox 2"/>
          <p:cNvSpPr txBox="1"/>
          <p:nvPr/>
        </p:nvSpPr>
        <p:spPr>
          <a:xfrm>
            <a:off x="6337737" y="1781503"/>
            <a:ext cx="418704" cy="369332"/>
          </a:xfrm>
          <a:prstGeom prst="rect">
            <a:avLst/>
          </a:prstGeom>
          <a:noFill/>
        </p:spPr>
        <p:txBody>
          <a:bodyPr wrap="none" rtlCol="0">
            <a:spAutoFit/>
          </a:bodyPr>
          <a:lstStyle/>
          <a:p>
            <a:r>
              <a:rPr lang="en-US" dirty="0"/>
              <a:t>26</a:t>
            </a:r>
          </a:p>
        </p:txBody>
      </p:sp>
      <p:sp>
        <p:nvSpPr>
          <p:cNvPr id="4" name="TextBox 3"/>
          <p:cNvSpPr txBox="1"/>
          <p:nvPr/>
        </p:nvSpPr>
        <p:spPr>
          <a:xfrm>
            <a:off x="6337737" y="2280744"/>
            <a:ext cx="418704" cy="369332"/>
          </a:xfrm>
          <a:prstGeom prst="rect">
            <a:avLst/>
          </a:prstGeom>
          <a:noFill/>
        </p:spPr>
        <p:txBody>
          <a:bodyPr wrap="none" rtlCol="0">
            <a:spAutoFit/>
          </a:bodyPr>
          <a:lstStyle/>
          <a:p>
            <a:r>
              <a:rPr lang="en-US" dirty="0"/>
              <a:t>26</a:t>
            </a:r>
          </a:p>
        </p:txBody>
      </p:sp>
      <p:sp>
        <p:nvSpPr>
          <p:cNvPr id="5" name="TextBox 4"/>
          <p:cNvSpPr txBox="1"/>
          <p:nvPr/>
        </p:nvSpPr>
        <p:spPr>
          <a:xfrm>
            <a:off x="7359687" y="1781503"/>
            <a:ext cx="301686" cy="369332"/>
          </a:xfrm>
          <a:prstGeom prst="rect">
            <a:avLst/>
          </a:prstGeom>
          <a:noFill/>
        </p:spPr>
        <p:txBody>
          <a:bodyPr wrap="none" rtlCol="0">
            <a:spAutoFit/>
          </a:bodyPr>
          <a:lstStyle/>
          <a:p>
            <a:r>
              <a:rPr lang="en-US" dirty="0"/>
              <a:t>0</a:t>
            </a:r>
          </a:p>
        </p:txBody>
      </p:sp>
      <p:sp>
        <p:nvSpPr>
          <p:cNvPr id="6" name="TextBox 5"/>
          <p:cNvSpPr txBox="1"/>
          <p:nvPr/>
        </p:nvSpPr>
        <p:spPr>
          <a:xfrm>
            <a:off x="7381596" y="2280744"/>
            <a:ext cx="301686" cy="369332"/>
          </a:xfrm>
          <a:prstGeom prst="rect">
            <a:avLst/>
          </a:prstGeom>
          <a:noFill/>
        </p:spPr>
        <p:txBody>
          <a:bodyPr wrap="none" rtlCol="0">
            <a:spAutoFit/>
          </a:bodyPr>
          <a:lstStyle/>
          <a:p>
            <a:r>
              <a:rPr lang="en-US" dirty="0"/>
              <a:t>2</a:t>
            </a:r>
          </a:p>
        </p:txBody>
      </p:sp>
      <p:sp>
        <p:nvSpPr>
          <p:cNvPr id="7" name="TextBox 6"/>
          <p:cNvSpPr txBox="1"/>
          <p:nvPr/>
        </p:nvSpPr>
        <p:spPr>
          <a:xfrm>
            <a:off x="8135007" y="2150835"/>
            <a:ext cx="3024739" cy="646331"/>
          </a:xfrm>
          <a:prstGeom prst="rect">
            <a:avLst/>
          </a:prstGeom>
          <a:noFill/>
        </p:spPr>
        <p:txBody>
          <a:bodyPr wrap="none" rtlCol="0">
            <a:spAutoFit/>
          </a:bodyPr>
          <a:lstStyle/>
          <a:p>
            <a:r>
              <a:rPr lang="en-US" dirty="0"/>
              <a:t>2 patients with history of </a:t>
            </a:r>
          </a:p>
          <a:p>
            <a:r>
              <a:rPr lang="en-US" dirty="0"/>
              <a:t>treatment but treated as NEW</a:t>
            </a:r>
          </a:p>
        </p:txBody>
      </p:sp>
      <p:sp>
        <p:nvSpPr>
          <p:cNvPr id="8" name="TextBox 7"/>
          <p:cNvSpPr txBox="1"/>
          <p:nvPr/>
        </p:nvSpPr>
        <p:spPr>
          <a:xfrm>
            <a:off x="6337737" y="2937640"/>
            <a:ext cx="418704" cy="369332"/>
          </a:xfrm>
          <a:prstGeom prst="rect">
            <a:avLst/>
          </a:prstGeom>
          <a:noFill/>
        </p:spPr>
        <p:txBody>
          <a:bodyPr wrap="none" rtlCol="0">
            <a:spAutoFit/>
          </a:bodyPr>
          <a:lstStyle/>
          <a:p>
            <a:r>
              <a:rPr lang="en-US" dirty="0"/>
              <a:t>30</a:t>
            </a:r>
          </a:p>
        </p:txBody>
      </p:sp>
      <p:sp>
        <p:nvSpPr>
          <p:cNvPr id="9" name="TextBox 8"/>
          <p:cNvSpPr txBox="1"/>
          <p:nvPr/>
        </p:nvSpPr>
        <p:spPr>
          <a:xfrm>
            <a:off x="7301178" y="2928544"/>
            <a:ext cx="301686" cy="369332"/>
          </a:xfrm>
          <a:prstGeom prst="rect">
            <a:avLst/>
          </a:prstGeom>
          <a:noFill/>
        </p:spPr>
        <p:txBody>
          <a:bodyPr wrap="none" rtlCol="0">
            <a:spAutoFit/>
          </a:bodyPr>
          <a:lstStyle/>
          <a:p>
            <a:r>
              <a:rPr lang="en-US" dirty="0"/>
              <a:t>5</a:t>
            </a:r>
          </a:p>
        </p:txBody>
      </p:sp>
      <p:sp>
        <p:nvSpPr>
          <p:cNvPr id="10" name="TextBox 9"/>
          <p:cNvSpPr txBox="1"/>
          <p:nvPr/>
        </p:nvSpPr>
        <p:spPr>
          <a:xfrm>
            <a:off x="8085379" y="2786654"/>
            <a:ext cx="3629070" cy="646331"/>
          </a:xfrm>
          <a:prstGeom prst="rect">
            <a:avLst/>
          </a:prstGeom>
          <a:noFill/>
        </p:spPr>
        <p:txBody>
          <a:bodyPr wrap="none" rtlCol="0">
            <a:spAutoFit/>
          </a:bodyPr>
          <a:lstStyle/>
          <a:p>
            <a:r>
              <a:rPr lang="en-US" dirty="0"/>
              <a:t>5 patients completed treatment </a:t>
            </a:r>
          </a:p>
          <a:p>
            <a:r>
              <a:rPr lang="en-US" dirty="0"/>
              <a:t>but incomplete record of drug intake</a:t>
            </a:r>
          </a:p>
        </p:txBody>
      </p:sp>
      <p:sp>
        <p:nvSpPr>
          <p:cNvPr id="11" name="Right Arrow 10"/>
          <p:cNvSpPr/>
          <p:nvPr/>
        </p:nvSpPr>
        <p:spPr>
          <a:xfrm>
            <a:off x="1292772" y="1648486"/>
            <a:ext cx="2389945" cy="121846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Check 1stQ 2016</a:t>
            </a:r>
          </a:p>
        </p:txBody>
      </p:sp>
      <p:sp>
        <p:nvSpPr>
          <p:cNvPr id="12" name="Right Arrow 11"/>
          <p:cNvSpPr/>
          <p:nvPr/>
        </p:nvSpPr>
        <p:spPr>
          <a:xfrm>
            <a:off x="690932" y="2937640"/>
            <a:ext cx="3137030" cy="51500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Check </a:t>
            </a:r>
            <a:r>
              <a:rPr lang="en-US" sz="2400" b="1" dirty="0">
                <a:solidFill>
                  <a:srgbClr val="FF0000"/>
                </a:solidFill>
              </a:rPr>
              <a:t>1stQ 2015</a:t>
            </a:r>
          </a:p>
        </p:txBody>
      </p:sp>
      <p:sp>
        <p:nvSpPr>
          <p:cNvPr id="13" name="Right Arrow 12"/>
          <p:cNvSpPr/>
          <p:nvPr/>
        </p:nvSpPr>
        <p:spPr>
          <a:xfrm>
            <a:off x="831273" y="3893915"/>
            <a:ext cx="2996689" cy="115613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Check 1stQ 2016</a:t>
            </a:r>
          </a:p>
        </p:txBody>
      </p:sp>
      <p:sp>
        <p:nvSpPr>
          <p:cNvPr id="14" name="TextBox 13"/>
          <p:cNvSpPr txBox="1"/>
          <p:nvPr/>
        </p:nvSpPr>
        <p:spPr>
          <a:xfrm>
            <a:off x="6251944" y="4102652"/>
            <a:ext cx="301686" cy="369332"/>
          </a:xfrm>
          <a:prstGeom prst="rect">
            <a:avLst/>
          </a:prstGeom>
          <a:noFill/>
        </p:spPr>
        <p:txBody>
          <a:bodyPr wrap="none" rtlCol="0">
            <a:spAutoFit/>
          </a:bodyPr>
          <a:lstStyle/>
          <a:p>
            <a:r>
              <a:rPr lang="en-US" dirty="0"/>
              <a:t>5</a:t>
            </a:r>
          </a:p>
        </p:txBody>
      </p:sp>
      <p:sp>
        <p:nvSpPr>
          <p:cNvPr id="15" name="TextBox 14"/>
          <p:cNvSpPr txBox="1"/>
          <p:nvPr/>
        </p:nvSpPr>
        <p:spPr>
          <a:xfrm>
            <a:off x="6251944" y="4601893"/>
            <a:ext cx="301686" cy="369332"/>
          </a:xfrm>
          <a:prstGeom prst="rect">
            <a:avLst/>
          </a:prstGeom>
          <a:noFill/>
        </p:spPr>
        <p:txBody>
          <a:bodyPr wrap="none" rtlCol="0">
            <a:spAutoFit/>
          </a:bodyPr>
          <a:lstStyle/>
          <a:p>
            <a:r>
              <a:rPr lang="en-US" dirty="0"/>
              <a:t>1</a:t>
            </a:r>
          </a:p>
        </p:txBody>
      </p:sp>
      <p:sp>
        <p:nvSpPr>
          <p:cNvPr id="16" name="TextBox 15"/>
          <p:cNvSpPr txBox="1"/>
          <p:nvPr/>
        </p:nvSpPr>
        <p:spPr>
          <a:xfrm>
            <a:off x="7273894" y="4102652"/>
            <a:ext cx="301686" cy="369332"/>
          </a:xfrm>
          <a:prstGeom prst="rect">
            <a:avLst/>
          </a:prstGeom>
          <a:noFill/>
        </p:spPr>
        <p:txBody>
          <a:bodyPr wrap="none" rtlCol="0">
            <a:spAutoFit/>
          </a:bodyPr>
          <a:lstStyle/>
          <a:p>
            <a:r>
              <a:rPr lang="en-US" dirty="0"/>
              <a:t>5</a:t>
            </a:r>
          </a:p>
        </p:txBody>
      </p:sp>
      <p:sp>
        <p:nvSpPr>
          <p:cNvPr id="17" name="TextBox 16"/>
          <p:cNvSpPr txBox="1"/>
          <p:nvPr/>
        </p:nvSpPr>
        <p:spPr>
          <a:xfrm>
            <a:off x="7295803" y="4601893"/>
            <a:ext cx="301686" cy="369332"/>
          </a:xfrm>
          <a:prstGeom prst="rect">
            <a:avLst/>
          </a:prstGeom>
          <a:noFill/>
        </p:spPr>
        <p:txBody>
          <a:bodyPr wrap="none" rtlCol="0">
            <a:spAutoFit/>
          </a:bodyPr>
          <a:lstStyle/>
          <a:p>
            <a:r>
              <a:rPr lang="en-US" dirty="0"/>
              <a:t>0</a:t>
            </a:r>
          </a:p>
        </p:txBody>
      </p:sp>
      <p:sp>
        <p:nvSpPr>
          <p:cNvPr id="18" name="TextBox 17"/>
          <p:cNvSpPr txBox="1"/>
          <p:nvPr/>
        </p:nvSpPr>
        <p:spPr>
          <a:xfrm>
            <a:off x="6251944" y="5258789"/>
            <a:ext cx="301686" cy="369332"/>
          </a:xfrm>
          <a:prstGeom prst="rect">
            <a:avLst/>
          </a:prstGeom>
          <a:noFill/>
        </p:spPr>
        <p:txBody>
          <a:bodyPr wrap="none" rtlCol="0">
            <a:spAutoFit/>
          </a:bodyPr>
          <a:lstStyle/>
          <a:p>
            <a:r>
              <a:rPr lang="en-US" dirty="0"/>
              <a:t>2</a:t>
            </a:r>
          </a:p>
        </p:txBody>
      </p:sp>
      <p:sp>
        <p:nvSpPr>
          <p:cNvPr id="19" name="TextBox 18"/>
          <p:cNvSpPr txBox="1"/>
          <p:nvPr/>
        </p:nvSpPr>
        <p:spPr>
          <a:xfrm>
            <a:off x="7215385" y="5249693"/>
            <a:ext cx="301686" cy="369332"/>
          </a:xfrm>
          <a:prstGeom prst="rect">
            <a:avLst/>
          </a:prstGeom>
          <a:noFill/>
        </p:spPr>
        <p:txBody>
          <a:bodyPr wrap="none" rtlCol="0">
            <a:spAutoFit/>
          </a:bodyPr>
          <a:lstStyle/>
          <a:p>
            <a:r>
              <a:rPr lang="en-US" dirty="0"/>
              <a:t>0</a:t>
            </a:r>
          </a:p>
        </p:txBody>
      </p:sp>
      <p:sp>
        <p:nvSpPr>
          <p:cNvPr id="20" name="Right Arrow 19"/>
          <p:cNvSpPr/>
          <p:nvPr/>
        </p:nvSpPr>
        <p:spPr>
          <a:xfrm>
            <a:off x="690932" y="5258789"/>
            <a:ext cx="3137030" cy="51500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Check </a:t>
            </a:r>
            <a:r>
              <a:rPr lang="en-US" sz="2400" b="1" dirty="0">
                <a:solidFill>
                  <a:srgbClr val="FF0000"/>
                </a:solidFill>
              </a:rPr>
              <a:t>1stQ 2015</a:t>
            </a:r>
          </a:p>
        </p:txBody>
      </p:sp>
    </p:spTree>
    <p:extLst>
      <p:ext uri="{BB962C8B-B14F-4D97-AF65-F5344CB8AC3E}">
        <p14:creationId xmlns:p14="http://schemas.microsoft.com/office/powerpoint/2010/main" val="3062137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079" y="0"/>
            <a:ext cx="10218738"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8063" y="3063875"/>
            <a:ext cx="8301037"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p Arrow 1"/>
          <p:cNvSpPr/>
          <p:nvPr/>
        </p:nvSpPr>
        <p:spPr>
          <a:xfrm>
            <a:off x="976313" y="3048000"/>
            <a:ext cx="2876550" cy="3038475"/>
          </a:xfrm>
          <a:prstGeom prst="upArrow">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Cross-check name presumptive DRTB from TB register</a:t>
            </a:r>
          </a:p>
        </p:txBody>
      </p:sp>
      <p:sp>
        <p:nvSpPr>
          <p:cNvPr id="3" name="Down Arrow 2"/>
          <p:cNvSpPr/>
          <p:nvPr/>
        </p:nvSpPr>
        <p:spPr>
          <a:xfrm>
            <a:off x="6751310" y="1178089"/>
            <a:ext cx="3343275" cy="2278063"/>
          </a:xfrm>
          <a:prstGeom prst="down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Count presumptive DRTB</a:t>
            </a:r>
          </a:p>
        </p:txBody>
      </p:sp>
      <p:sp>
        <p:nvSpPr>
          <p:cNvPr id="4" name="Right Arrow 3"/>
          <p:cNvSpPr/>
          <p:nvPr/>
        </p:nvSpPr>
        <p:spPr>
          <a:xfrm>
            <a:off x="4371975" y="4424363"/>
            <a:ext cx="3144838" cy="138271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Check if there is an </a:t>
            </a:r>
            <a:r>
              <a:rPr lang="en-US" dirty="0" err="1">
                <a:solidFill>
                  <a:schemeClr val="tx1"/>
                </a:solidFill>
              </a:rPr>
              <a:t>Xpert</a:t>
            </a:r>
            <a:r>
              <a:rPr lang="en-US" dirty="0">
                <a:solidFill>
                  <a:schemeClr val="tx1"/>
                </a:solidFill>
              </a:rPr>
              <a:t> result</a:t>
            </a:r>
          </a:p>
        </p:txBody>
      </p:sp>
    </p:spTree>
    <p:extLst>
      <p:ext uri="{BB962C8B-B14F-4D97-AF65-F5344CB8AC3E}">
        <p14:creationId xmlns:p14="http://schemas.microsoft.com/office/powerpoint/2010/main" val="3743437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720829" y="400750"/>
            <a:ext cx="3394075" cy="4027488"/>
          </a:xfrm>
        </p:spPr>
        <p:txBody>
          <a:bodyPr/>
          <a:lstStyle/>
          <a:p>
            <a:r>
              <a:rPr lang="en-US" altLang="en-US" sz="3600" dirty="0"/>
              <a:t>Step 2: </a:t>
            </a:r>
            <a:br>
              <a:rPr lang="en-US" altLang="en-US" sz="3600" dirty="0"/>
            </a:br>
            <a:r>
              <a:rPr lang="en-US" altLang="en-US" sz="3600" dirty="0"/>
              <a:t>Assessing </a:t>
            </a:r>
            <a:br>
              <a:rPr lang="en-US" altLang="en-US" sz="3600" dirty="0"/>
            </a:br>
            <a:r>
              <a:rPr lang="en-US" altLang="en-US" sz="3600" dirty="0"/>
              <a:t>Data Accuracy</a:t>
            </a:r>
          </a:p>
        </p:txBody>
      </p:sp>
      <p:pic>
        <p:nvPicPr>
          <p:cNvPr id="747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400750"/>
            <a:ext cx="5892800" cy="614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330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a:t>Stop here until you finish check of </a:t>
            </a:r>
            <a:r>
              <a:rPr lang="en-US" altLang="en-US" b="1"/>
              <a:t>accuracy…</a:t>
            </a:r>
          </a:p>
        </p:txBody>
      </p:sp>
      <p:sp>
        <p:nvSpPr>
          <p:cNvPr id="3" name="Text Placeholder 2"/>
          <p:cNvSpPr>
            <a:spLocks noGrp="1"/>
          </p:cNvSpPr>
          <p:nvPr>
            <p:ph type="body" idx="1"/>
          </p:nvPr>
        </p:nvSpPr>
        <p:spPr/>
        <p:txBody>
          <a:bodyPr/>
          <a:lstStyle/>
          <a:p>
            <a:pPr>
              <a:defRPr/>
            </a:pPr>
            <a:endParaRPr lang="en-US"/>
          </a:p>
        </p:txBody>
      </p:sp>
    </p:spTree>
    <p:extLst>
      <p:ext uri="{BB962C8B-B14F-4D97-AF65-F5344CB8AC3E}">
        <p14:creationId xmlns:p14="http://schemas.microsoft.com/office/powerpoint/2010/main" val="28381180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DQC Procedures</a:t>
            </a:r>
          </a:p>
        </p:txBody>
      </p:sp>
      <p:sp>
        <p:nvSpPr>
          <p:cNvPr id="3" name="Text Placeholder 2"/>
          <p:cNvSpPr>
            <a:spLocks noGrp="1"/>
          </p:cNvSpPr>
          <p:nvPr>
            <p:ph type="body" idx="1"/>
          </p:nvPr>
        </p:nvSpPr>
        <p:spPr/>
        <p:txBody>
          <a:bodyPr/>
          <a:lstStyle/>
          <a:p>
            <a:r>
              <a:rPr lang="en-US" dirty="0"/>
              <a:t>CONSISTENCY OF DATA</a:t>
            </a:r>
          </a:p>
        </p:txBody>
      </p:sp>
    </p:spTree>
    <p:extLst>
      <p:ext uri="{BB962C8B-B14F-4D97-AF65-F5344CB8AC3E}">
        <p14:creationId xmlns:p14="http://schemas.microsoft.com/office/powerpoint/2010/main" val="2309522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0" y="707637"/>
            <a:ext cx="10515600" cy="560426"/>
          </a:xfrm>
        </p:spPr>
        <p:txBody>
          <a:bodyPr>
            <a:normAutofit fontScale="90000"/>
          </a:bodyPr>
          <a:lstStyle/>
          <a:p>
            <a:r>
              <a:rPr lang="en-US" u="sng" dirty="0"/>
              <a:t>Definition</a:t>
            </a:r>
          </a:p>
        </p:txBody>
      </p:sp>
      <p:sp>
        <p:nvSpPr>
          <p:cNvPr id="3" name="Content Placeholder 2"/>
          <p:cNvSpPr>
            <a:spLocks noGrp="1"/>
          </p:cNvSpPr>
          <p:nvPr>
            <p:ph idx="1"/>
          </p:nvPr>
        </p:nvSpPr>
        <p:spPr>
          <a:xfrm>
            <a:off x="748990" y="1597847"/>
            <a:ext cx="10515600" cy="3258967"/>
          </a:xfrm>
        </p:spPr>
        <p:txBody>
          <a:bodyPr>
            <a:normAutofit/>
          </a:bodyPr>
          <a:lstStyle/>
          <a:p>
            <a:pPr marL="0" indent="0">
              <a:buNone/>
            </a:pPr>
            <a:endParaRPr lang="en-US" dirty="0"/>
          </a:p>
          <a:p>
            <a:pPr marL="0" indent="0">
              <a:buNone/>
            </a:pPr>
            <a:r>
              <a:rPr lang="en-US" dirty="0">
                <a:solidFill>
                  <a:srgbClr val="FF0000"/>
                </a:solidFill>
              </a:rPr>
              <a:t>Consistency</a:t>
            </a:r>
            <a:r>
              <a:rPr lang="en-US" dirty="0"/>
              <a:t> - data and information from one NTP record (e.g., paper-based DSTB register) to another is similar or figures from the NTP reports should be exact and the same from the source when calculated (checking for encoding errors)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894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8243"/>
          </a:xfrm>
        </p:spPr>
        <p:txBody>
          <a:bodyPr/>
          <a:lstStyle/>
          <a:p>
            <a:r>
              <a:rPr lang="en-US" u="sng" dirty="0"/>
              <a:t>Procedures for Checking Consistency</a:t>
            </a:r>
          </a:p>
        </p:txBody>
      </p:sp>
      <p:sp>
        <p:nvSpPr>
          <p:cNvPr id="3" name="Content Placeholder 2"/>
          <p:cNvSpPr>
            <a:spLocks noGrp="1"/>
          </p:cNvSpPr>
          <p:nvPr>
            <p:ph idx="1"/>
          </p:nvPr>
        </p:nvSpPr>
        <p:spPr>
          <a:xfrm>
            <a:off x="838200" y="1719005"/>
            <a:ext cx="10515600" cy="4989094"/>
          </a:xfrm>
        </p:spPr>
        <p:txBody>
          <a:bodyPr>
            <a:normAutofit/>
          </a:bodyPr>
          <a:lstStyle/>
          <a:p>
            <a:pPr marL="971550" lvl="1" indent="-514350">
              <a:buFont typeface="+mj-lt"/>
              <a:buAutoNum type="arabicPeriod"/>
            </a:pPr>
            <a:r>
              <a:rPr lang="en-US" sz="3200" dirty="0"/>
              <a:t>Manually count </a:t>
            </a:r>
            <a:r>
              <a:rPr lang="en-US" sz="3200" b="1" dirty="0">
                <a:solidFill>
                  <a:srgbClr val="FF0000"/>
                </a:solidFill>
              </a:rPr>
              <a:t>(just totals)</a:t>
            </a:r>
            <a:r>
              <a:rPr lang="en-US" sz="3200" dirty="0"/>
              <a:t> to prepare a manual quarterly report </a:t>
            </a:r>
          </a:p>
          <a:p>
            <a:pPr lvl="2"/>
            <a:r>
              <a:rPr lang="en-US" sz="2400" dirty="0"/>
              <a:t>Reports to check: Reports 3a and 5a</a:t>
            </a:r>
          </a:p>
          <a:p>
            <a:pPr marL="971550" lvl="1" indent="-514350">
              <a:buFont typeface="+mj-lt"/>
              <a:buAutoNum type="arabicPeriod"/>
            </a:pPr>
            <a:endParaRPr lang="en-US" sz="3200" dirty="0"/>
          </a:p>
          <a:p>
            <a:pPr marL="971550" lvl="1" indent="-514350">
              <a:buFont typeface="+mj-lt"/>
              <a:buAutoNum type="arabicPeriod"/>
            </a:pPr>
            <a:r>
              <a:rPr lang="en-US" sz="3200" dirty="0"/>
              <a:t>Compare the manual report with the ITIS-generated report</a:t>
            </a:r>
          </a:p>
          <a:p>
            <a:pPr marL="971550" lvl="1" indent="-514350">
              <a:buFont typeface="+mj-lt"/>
              <a:buAutoNum type="arabicPeriod"/>
            </a:pPr>
            <a:endParaRPr lang="en-US" sz="3200" dirty="0"/>
          </a:p>
          <a:p>
            <a:pPr marL="971550" lvl="1" indent="-514350">
              <a:buFont typeface="+mj-lt"/>
              <a:buAutoNum type="arabicPeriod"/>
            </a:pPr>
            <a:r>
              <a:rPr lang="en-US" sz="3200" dirty="0"/>
              <a:t>If discrepancies exist, compare ITIS line list with DSTB register to locate and correct discrepancy</a:t>
            </a:r>
          </a:p>
          <a:p>
            <a:pPr lvl="2"/>
            <a:r>
              <a:rPr lang="en-US" sz="2400" dirty="0"/>
              <a:t>Create a filtered line-list (e.g., patient list of new bacteriologically confirmed positive TB) to facilitate checking</a:t>
            </a:r>
          </a:p>
          <a:p>
            <a:endParaRPr lang="en-US" sz="3600" dirty="0"/>
          </a:p>
        </p:txBody>
      </p:sp>
    </p:spTree>
    <p:extLst>
      <p:ext uri="{BB962C8B-B14F-4D97-AF65-F5344CB8AC3E}">
        <p14:creationId xmlns:p14="http://schemas.microsoft.com/office/powerpoint/2010/main" val="16696082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8569" y="317353"/>
            <a:ext cx="8290843" cy="6484040"/>
          </a:xfrm>
          <a:prstGeom prst="rect">
            <a:avLst/>
          </a:prstGeom>
        </p:spPr>
      </p:pic>
      <p:sp>
        <p:nvSpPr>
          <p:cNvPr id="3" name="Diagonal Stripe 2"/>
          <p:cNvSpPr/>
          <p:nvPr/>
        </p:nvSpPr>
        <p:spPr>
          <a:xfrm>
            <a:off x="4331369" y="2342147"/>
            <a:ext cx="224589" cy="30479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gonal Stripe 3"/>
          <p:cNvSpPr/>
          <p:nvPr/>
        </p:nvSpPr>
        <p:spPr>
          <a:xfrm>
            <a:off x="4773990" y="2895599"/>
            <a:ext cx="224589" cy="30479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5226221" y="2937104"/>
            <a:ext cx="3693191" cy="646331"/>
          </a:xfrm>
          <a:prstGeom prst="rect">
            <a:avLst/>
          </a:prstGeom>
          <a:noFill/>
        </p:spPr>
        <p:txBody>
          <a:bodyPr wrap="none" rtlCol="0">
            <a:spAutoFit/>
          </a:bodyPr>
          <a:lstStyle/>
          <a:p>
            <a:r>
              <a:rPr lang="en-US" dirty="0"/>
              <a:t>There were 5 cases with no recorded </a:t>
            </a:r>
          </a:p>
          <a:p>
            <a:r>
              <a:rPr lang="en-US" dirty="0"/>
              <a:t>treatment outcome (not MDRTB)</a:t>
            </a:r>
          </a:p>
        </p:txBody>
      </p:sp>
    </p:spTree>
    <p:extLst>
      <p:ext uri="{BB962C8B-B14F-4D97-AF65-F5344CB8AC3E}">
        <p14:creationId xmlns:p14="http://schemas.microsoft.com/office/powerpoint/2010/main" val="1742692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7715" y="355169"/>
            <a:ext cx="7472496" cy="6211829"/>
          </a:xfrm>
          <a:prstGeom prst="rect">
            <a:avLst/>
          </a:prstGeom>
        </p:spPr>
      </p:pic>
      <p:sp>
        <p:nvSpPr>
          <p:cNvPr id="3" name="Oval 2"/>
          <p:cNvSpPr/>
          <p:nvPr/>
        </p:nvSpPr>
        <p:spPr>
          <a:xfrm>
            <a:off x="1660679" y="1821100"/>
            <a:ext cx="3744698" cy="4876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499616" y="3950209"/>
            <a:ext cx="3905761" cy="4876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973584" y="882316"/>
            <a:ext cx="5218416" cy="3785652"/>
          </a:xfrm>
          <a:prstGeom prst="rect">
            <a:avLst/>
          </a:prstGeom>
          <a:noFill/>
        </p:spPr>
        <p:txBody>
          <a:bodyPr wrap="none" rtlCol="0">
            <a:spAutoFit/>
          </a:bodyPr>
          <a:lstStyle/>
          <a:p>
            <a:pPr marL="457200" indent="-457200">
              <a:buFont typeface="+mj-lt"/>
              <a:buAutoNum type="arabicPeriod"/>
            </a:pPr>
            <a:r>
              <a:rPr lang="en-US" sz="2400" dirty="0"/>
              <a:t>Bacteriologically Confirmed NEW</a:t>
            </a:r>
          </a:p>
          <a:p>
            <a:pPr marL="457200" indent="-457200">
              <a:buFont typeface="+mj-lt"/>
              <a:buAutoNum type="arabicPeriod"/>
            </a:pPr>
            <a:r>
              <a:rPr lang="en-US" sz="2400" dirty="0"/>
              <a:t>Bacteriologically Confirmed RELAPSE</a:t>
            </a:r>
          </a:p>
          <a:p>
            <a:pPr marL="457200" indent="-457200">
              <a:buFont typeface="+mj-lt"/>
              <a:buAutoNum type="arabicPeriod"/>
            </a:pPr>
            <a:r>
              <a:rPr lang="en-US" sz="2400" dirty="0"/>
              <a:t>Bacteriologically Confirmed Re-</a:t>
            </a:r>
            <a:r>
              <a:rPr lang="en-US" sz="2400" dirty="0" err="1"/>
              <a:t>Tx</a:t>
            </a:r>
            <a:r>
              <a:rPr lang="en-US" sz="2400" dirty="0"/>
              <a:t> </a:t>
            </a:r>
          </a:p>
          <a:p>
            <a:r>
              <a:rPr lang="en-US" sz="2400" dirty="0"/>
              <a:t>	(TALF, TAF, PTOU, Other)</a:t>
            </a:r>
          </a:p>
          <a:p>
            <a:pPr marL="457200" indent="-457200">
              <a:buFont typeface="+mj-lt"/>
              <a:buAutoNum type="arabicPeriod"/>
            </a:pPr>
            <a:endParaRPr lang="en-US" sz="2400" dirty="0"/>
          </a:p>
          <a:p>
            <a:pPr marL="457200" indent="-457200">
              <a:buFont typeface="+mj-lt"/>
              <a:buAutoNum type="arabicPeriod"/>
            </a:pPr>
            <a:r>
              <a:rPr lang="en-US" sz="2400" dirty="0"/>
              <a:t>Clinically Diagnosed NEW</a:t>
            </a:r>
          </a:p>
          <a:p>
            <a:pPr marL="457200" indent="-457200">
              <a:buFont typeface="+mj-lt"/>
              <a:buAutoNum type="arabicPeriod"/>
            </a:pPr>
            <a:r>
              <a:rPr lang="en-US" sz="2400" dirty="0"/>
              <a:t>Clinically Diagnosed Relapse</a:t>
            </a:r>
          </a:p>
          <a:p>
            <a:pPr marL="457200" indent="-457200">
              <a:buFont typeface="+mj-lt"/>
              <a:buAutoNum type="arabicPeriod"/>
            </a:pPr>
            <a:r>
              <a:rPr lang="en-US" sz="2400" dirty="0"/>
              <a:t>Clinically Diagnosed Re-</a:t>
            </a:r>
            <a:r>
              <a:rPr lang="en-US" sz="2400" dirty="0" err="1"/>
              <a:t>Tx</a:t>
            </a:r>
            <a:r>
              <a:rPr lang="en-US" sz="2400" dirty="0"/>
              <a:t> </a:t>
            </a:r>
          </a:p>
          <a:p>
            <a:r>
              <a:rPr lang="en-US" sz="2400" dirty="0"/>
              <a:t>	(TALF, TAF, PTOU, Other)</a:t>
            </a:r>
          </a:p>
          <a:p>
            <a:endParaRPr lang="en-US" sz="2400" dirty="0"/>
          </a:p>
        </p:txBody>
      </p:sp>
      <p:sp>
        <p:nvSpPr>
          <p:cNvPr id="6" name="TextBox 5"/>
          <p:cNvSpPr txBox="1"/>
          <p:nvPr/>
        </p:nvSpPr>
        <p:spPr>
          <a:xfrm>
            <a:off x="8353457" y="4827625"/>
            <a:ext cx="3185296" cy="1200329"/>
          </a:xfrm>
          <a:prstGeom prst="rect">
            <a:avLst/>
          </a:prstGeom>
          <a:noFill/>
        </p:spPr>
        <p:txBody>
          <a:bodyPr wrap="none" rtlCol="0">
            <a:spAutoFit/>
          </a:bodyPr>
          <a:lstStyle/>
          <a:p>
            <a:r>
              <a:rPr lang="en-US" sz="3600" i="1" dirty="0">
                <a:solidFill>
                  <a:srgbClr val="FF0000"/>
                </a:solidFill>
              </a:rPr>
              <a:t>(Insert period </a:t>
            </a:r>
          </a:p>
          <a:p>
            <a:r>
              <a:rPr lang="en-US" sz="3600" i="1" dirty="0">
                <a:solidFill>
                  <a:srgbClr val="FF0000"/>
                </a:solidFill>
              </a:rPr>
              <a:t>being reviewed)</a:t>
            </a:r>
          </a:p>
        </p:txBody>
      </p:sp>
    </p:spTree>
    <p:extLst>
      <p:ext uri="{BB962C8B-B14F-4D97-AF65-F5344CB8AC3E}">
        <p14:creationId xmlns:p14="http://schemas.microsoft.com/office/powerpoint/2010/main" val="2911742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427522"/>
            <a:ext cx="7469237" cy="5182876"/>
          </a:xfrm>
          <a:prstGeom prst="rect">
            <a:avLst/>
          </a:prstGeom>
        </p:spPr>
      </p:pic>
      <p:sp>
        <p:nvSpPr>
          <p:cNvPr id="3" name="Oval 2"/>
          <p:cNvSpPr/>
          <p:nvPr/>
        </p:nvSpPr>
        <p:spPr>
          <a:xfrm>
            <a:off x="2615826" y="881993"/>
            <a:ext cx="1414272" cy="16824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275390" y="3018960"/>
            <a:ext cx="725424" cy="24640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73584" y="856190"/>
            <a:ext cx="5218416" cy="4893647"/>
          </a:xfrm>
          <a:prstGeom prst="rect">
            <a:avLst/>
          </a:prstGeom>
          <a:noFill/>
        </p:spPr>
        <p:txBody>
          <a:bodyPr wrap="none" rtlCol="0">
            <a:spAutoFit/>
          </a:bodyPr>
          <a:lstStyle/>
          <a:p>
            <a:pPr marL="457200" indent="-457200">
              <a:buFont typeface="+mj-lt"/>
              <a:buAutoNum type="arabicPeriod"/>
            </a:pPr>
            <a:r>
              <a:rPr lang="en-US" sz="2400" dirty="0"/>
              <a:t>Bacteriologically Confirmed NEW</a:t>
            </a:r>
          </a:p>
          <a:p>
            <a:pPr marL="914400" lvl="1" indent="-457200">
              <a:buFont typeface="Arial" panose="020B0604020202020204" pitchFamily="34" charset="0"/>
              <a:buChar char="•"/>
            </a:pPr>
            <a:r>
              <a:rPr lang="en-US" sz="2400" dirty="0"/>
              <a:t>Cured</a:t>
            </a:r>
          </a:p>
          <a:p>
            <a:pPr marL="914400" lvl="1" indent="-457200">
              <a:buFont typeface="Arial" panose="020B0604020202020204" pitchFamily="34" charset="0"/>
              <a:buChar char="•"/>
            </a:pPr>
            <a:r>
              <a:rPr lang="en-US" sz="2400" dirty="0"/>
              <a:t>Treatment Completed</a:t>
            </a:r>
          </a:p>
          <a:p>
            <a:pPr marL="457200" indent="-457200">
              <a:buFont typeface="+mj-lt"/>
              <a:buAutoNum type="arabicPeriod"/>
            </a:pPr>
            <a:r>
              <a:rPr lang="en-US" sz="2400" dirty="0"/>
              <a:t>Bacteriologically Confirmed RELAPSE</a:t>
            </a:r>
          </a:p>
          <a:p>
            <a:pPr marL="914400" lvl="1" indent="-457200">
              <a:buFont typeface="Arial" panose="020B0604020202020204" pitchFamily="34" charset="0"/>
              <a:buChar char="•"/>
            </a:pPr>
            <a:r>
              <a:rPr lang="en-US" sz="2400" dirty="0"/>
              <a:t>Cured</a:t>
            </a:r>
          </a:p>
          <a:p>
            <a:pPr marL="914400" lvl="1" indent="-457200">
              <a:buFont typeface="Arial" panose="020B0604020202020204" pitchFamily="34" charset="0"/>
              <a:buChar char="•"/>
            </a:pPr>
            <a:r>
              <a:rPr lang="en-US" sz="2400" dirty="0"/>
              <a:t>Treatment Completed</a:t>
            </a:r>
          </a:p>
          <a:p>
            <a:pPr marL="457200" indent="-457200">
              <a:buFont typeface="+mj-lt"/>
              <a:buAutoNum type="arabicPeriod"/>
            </a:pPr>
            <a:endParaRPr lang="en-US" sz="2400" dirty="0"/>
          </a:p>
          <a:p>
            <a:pPr marL="457200" indent="-457200">
              <a:buFont typeface="+mj-lt"/>
              <a:buAutoNum type="arabicPeriod"/>
            </a:pPr>
            <a:r>
              <a:rPr lang="en-US" sz="2400" dirty="0"/>
              <a:t>Clinically Diagnosed NEW </a:t>
            </a:r>
          </a:p>
          <a:p>
            <a:r>
              <a:rPr lang="en-US" sz="2400" dirty="0"/>
              <a:t>	Treatment Completed</a:t>
            </a:r>
          </a:p>
          <a:p>
            <a:pPr marL="457200" indent="-457200">
              <a:buFont typeface="+mj-lt"/>
              <a:buAutoNum type="arabicPeriod"/>
            </a:pPr>
            <a:endParaRPr lang="en-US" sz="2400" dirty="0"/>
          </a:p>
          <a:p>
            <a:pPr marL="457200" indent="-457200">
              <a:buFont typeface="+mj-lt"/>
              <a:buAutoNum type="arabicPeriod" startAt="4"/>
            </a:pPr>
            <a:r>
              <a:rPr lang="en-US" sz="2400" dirty="0"/>
              <a:t>Clinically Diagnosed Relapse </a:t>
            </a:r>
          </a:p>
          <a:p>
            <a:r>
              <a:rPr lang="en-US" sz="2400" dirty="0"/>
              <a:t>	Treatment Completed</a:t>
            </a:r>
          </a:p>
          <a:p>
            <a:endParaRPr lang="en-US" sz="2400" dirty="0"/>
          </a:p>
        </p:txBody>
      </p:sp>
      <p:sp>
        <p:nvSpPr>
          <p:cNvPr id="7" name="TextBox 6"/>
          <p:cNvSpPr txBox="1"/>
          <p:nvPr/>
        </p:nvSpPr>
        <p:spPr>
          <a:xfrm>
            <a:off x="7469237" y="5483019"/>
            <a:ext cx="3162212" cy="1200329"/>
          </a:xfrm>
          <a:prstGeom prst="rect">
            <a:avLst/>
          </a:prstGeom>
          <a:noFill/>
        </p:spPr>
        <p:txBody>
          <a:bodyPr wrap="none" rtlCol="0">
            <a:spAutoFit/>
          </a:bodyPr>
          <a:lstStyle/>
          <a:p>
            <a:r>
              <a:rPr lang="en-US" sz="3600" i="1" dirty="0">
                <a:solidFill>
                  <a:srgbClr val="FF0000"/>
                </a:solidFill>
              </a:rPr>
              <a:t>(Insert period </a:t>
            </a:r>
          </a:p>
          <a:p>
            <a:r>
              <a:rPr lang="en-US" sz="3600" i="1" dirty="0">
                <a:solidFill>
                  <a:srgbClr val="FF0000"/>
                </a:solidFill>
              </a:rPr>
              <a:t>being reviewed)</a:t>
            </a:r>
          </a:p>
        </p:txBody>
      </p:sp>
    </p:spTree>
    <p:extLst>
      <p:ext uri="{BB962C8B-B14F-4D97-AF65-F5344CB8AC3E}">
        <p14:creationId xmlns:p14="http://schemas.microsoft.com/office/powerpoint/2010/main" val="61058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58121" y="550967"/>
            <a:ext cx="10515600" cy="914400"/>
          </a:xfrm>
        </p:spPr>
        <p:txBody>
          <a:bodyPr/>
          <a:lstStyle/>
          <a:p>
            <a:r>
              <a:rPr lang="en-US" altLang="en-US" u="sng" dirty="0"/>
              <a:t>Records and Reports Required</a:t>
            </a:r>
          </a:p>
        </p:txBody>
      </p:sp>
      <p:sp>
        <p:nvSpPr>
          <p:cNvPr id="5123" name="Content Placeholder 2"/>
          <p:cNvSpPr>
            <a:spLocks noGrp="1"/>
          </p:cNvSpPr>
          <p:nvPr>
            <p:ph idx="1"/>
          </p:nvPr>
        </p:nvSpPr>
        <p:spPr>
          <a:xfrm>
            <a:off x="958121" y="1917139"/>
            <a:ext cx="10515600" cy="4351337"/>
          </a:xfrm>
        </p:spPr>
        <p:txBody>
          <a:bodyPr>
            <a:normAutofit/>
          </a:bodyPr>
          <a:lstStyle/>
          <a:p>
            <a:pPr>
              <a:defRPr/>
            </a:pPr>
            <a:r>
              <a:rPr lang="en-US" altLang="en-US" dirty="0"/>
              <a:t>Paper-based records</a:t>
            </a:r>
          </a:p>
          <a:p>
            <a:pPr lvl="1">
              <a:defRPr/>
            </a:pPr>
            <a:r>
              <a:rPr lang="en-US" altLang="en-US" dirty="0"/>
              <a:t>TB Register (Form 6a) – 2018 and 2017 (1Q)</a:t>
            </a:r>
          </a:p>
          <a:p>
            <a:pPr lvl="1">
              <a:defRPr/>
            </a:pPr>
            <a:r>
              <a:rPr lang="en-US" altLang="en-US" dirty="0"/>
              <a:t>NTP Laboratory Register for Microscopy and </a:t>
            </a:r>
            <a:r>
              <a:rPr lang="en-US" altLang="en-US" dirty="0" err="1"/>
              <a:t>Xpert</a:t>
            </a:r>
            <a:r>
              <a:rPr lang="en-US" altLang="en-US" dirty="0"/>
              <a:t> MTB/RIF (Form 3)</a:t>
            </a:r>
          </a:p>
          <a:p>
            <a:pPr lvl="1">
              <a:defRPr/>
            </a:pPr>
            <a:r>
              <a:rPr lang="en-US" altLang="en-US" dirty="0"/>
              <a:t>Treatment Cards(Form 4) of patients registered for 1Q 2018 and 1Q 2017</a:t>
            </a:r>
          </a:p>
          <a:p>
            <a:pPr lvl="1">
              <a:defRPr/>
            </a:pPr>
            <a:r>
              <a:rPr lang="en-US" altLang="en-US" dirty="0"/>
              <a:t>Presumptive TB </a:t>
            </a:r>
            <a:r>
              <a:rPr lang="en-US" altLang="en-US" dirty="0" err="1"/>
              <a:t>Masterlist</a:t>
            </a:r>
            <a:r>
              <a:rPr lang="en-US" altLang="en-US" dirty="0"/>
              <a:t> (Form 1)</a:t>
            </a:r>
          </a:p>
          <a:p>
            <a:pPr marL="457200" lvl="1" indent="0">
              <a:buFont typeface="Arial" panose="020B0604020202020204" pitchFamily="34" charset="0"/>
              <a:buNone/>
              <a:defRPr/>
            </a:pPr>
            <a:endParaRPr lang="en-US" altLang="en-US" dirty="0"/>
          </a:p>
          <a:p>
            <a:pPr>
              <a:defRPr/>
            </a:pPr>
            <a:r>
              <a:rPr lang="en-US" altLang="en-US" dirty="0"/>
              <a:t>ITIS </a:t>
            </a:r>
          </a:p>
          <a:p>
            <a:pPr lvl="1">
              <a:defRPr/>
            </a:pPr>
            <a:r>
              <a:rPr lang="en-US" altLang="en-US" dirty="0"/>
              <a:t>Laptop</a:t>
            </a:r>
          </a:p>
          <a:p>
            <a:pPr lvl="1">
              <a:defRPr/>
            </a:pPr>
            <a:r>
              <a:rPr lang="en-US" altLang="en-US" dirty="0"/>
              <a:t>Internet access</a:t>
            </a:r>
          </a:p>
          <a:p>
            <a:pPr lvl="1">
              <a:defRPr/>
            </a:pPr>
            <a:r>
              <a:rPr lang="en-US" altLang="en-US" dirty="0"/>
              <a:t>For offline version: latest dispatch file</a:t>
            </a:r>
          </a:p>
        </p:txBody>
      </p:sp>
    </p:spTree>
    <p:extLst>
      <p:ext uri="{BB962C8B-B14F-4D97-AF65-F5344CB8AC3E}">
        <p14:creationId xmlns:p14="http://schemas.microsoft.com/office/powerpoint/2010/main" val="2307187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flipH="1">
            <a:off x="1524000" y="982937"/>
            <a:ext cx="8458200" cy="399464"/>
            <a:chOff x="-8020" y="6338219"/>
            <a:chExt cx="11622504" cy="399464"/>
          </a:xfrm>
        </p:grpSpPr>
        <p:sp>
          <p:nvSpPr>
            <p:cNvPr id="4" name="Rectangle 2"/>
            <p:cNvSpPr>
              <a:spLocks noChangeArrowheads="1"/>
            </p:cNvSpPr>
            <p:nvPr/>
          </p:nvSpPr>
          <p:spPr bwMode="auto">
            <a:xfrm>
              <a:off x="0" y="6513094"/>
              <a:ext cx="11614484" cy="224589"/>
            </a:xfrm>
            <a:prstGeom prst="rect">
              <a:avLst/>
            </a:prstGeom>
            <a:solidFill>
              <a:srgbClr val="0070C0"/>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sp>
          <p:nvSpPr>
            <p:cNvPr id="5" name="Rectangle 2"/>
            <p:cNvSpPr>
              <a:spLocks noChangeArrowheads="1"/>
            </p:cNvSpPr>
            <p:nvPr/>
          </p:nvSpPr>
          <p:spPr bwMode="auto">
            <a:xfrm flipV="1">
              <a:off x="0" y="6338219"/>
              <a:ext cx="11614484" cy="45719"/>
            </a:xfrm>
            <a:prstGeom prst="rect">
              <a:avLst/>
            </a:prstGeom>
            <a:solidFill>
              <a:schemeClr val="bg2">
                <a:lumMod val="7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sp>
          <p:nvSpPr>
            <p:cNvPr id="6" name="Rectangle 2"/>
            <p:cNvSpPr>
              <a:spLocks noChangeArrowheads="1"/>
            </p:cNvSpPr>
            <p:nvPr/>
          </p:nvSpPr>
          <p:spPr bwMode="auto">
            <a:xfrm>
              <a:off x="-8020" y="6392778"/>
              <a:ext cx="11614484" cy="113884"/>
            </a:xfrm>
            <a:prstGeom prst="rect">
              <a:avLst/>
            </a:prstGeom>
            <a:solidFill>
              <a:schemeClr val="bg2">
                <a:lumMod val="2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gr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8429" y="171001"/>
            <a:ext cx="1441236" cy="16122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il_fi" descr="DOH_logo2"/>
          <p:cNvPicPr/>
          <p:nvPr/>
        </p:nvPicPr>
        <p:blipFill>
          <a:blip r:embed="rId4"/>
          <a:srcRect/>
          <a:stretch>
            <a:fillRect/>
          </a:stretch>
        </p:blipFill>
        <p:spPr bwMode="auto">
          <a:xfrm>
            <a:off x="1678898" y="229246"/>
            <a:ext cx="683302" cy="698735"/>
          </a:xfrm>
          <a:prstGeom prst="rect">
            <a:avLst/>
          </a:prstGeom>
          <a:noFill/>
          <a:ln w="9525">
            <a:noFill/>
            <a:miter lim="800000"/>
            <a:headEnd/>
            <a:tailEnd/>
          </a:ln>
        </p:spPr>
      </p:pic>
      <p:sp>
        <p:nvSpPr>
          <p:cNvPr id="10" name="Title 1"/>
          <p:cNvSpPr txBox="1">
            <a:spLocks/>
          </p:cNvSpPr>
          <p:nvPr/>
        </p:nvSpPr>
        <p:spPr>
          <a:xfrm>
            <a:off x="2362200" y="229247"/>
            <a:ext cx="7086600" cy="68911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PH" b="1" dirty="0"/>
              <a:t>Checking at the Facility Level</a:t>
            </a:r>
          </a:p>
          <a:p>
            <a:endParaRPr lang="en-PH" b="1" dirty="0"/>
          </a:p>
        </p:txBody>
      </p:sp>
      <p:sp>
        <p:nvSpPr>
          <p:cNvPr id="11" name="TextBox 10"/>
          <p:cNvSpPr txBox="1"/>
          <p:nvPr/>
        </p:nvSpPr>
        <p:spPr>
          <a:xfrm>
            <a:off x="1076979" y="2764146"/>
            <a:ext cx="3429000" cy="3108543"/>
          </a:xfrm>
          <a:prstGeom prst="rect">
            <a:avLst/>
          </a:prstGeom>
          <a:noFill/>
        </p:spPr>
        <p:txBody>
          <a:bodyPr wrap="square" rtlCol="0">
            <a:spAutoFit/>
          </a:bodyPr>
          <a:lstStyle/>
          <a:p>
            <a:r>
              <a:rPr lang="en-US" sz="2800" b="1" dirty="0">
                <a:latin typeface="Century Gothic" panose="020B0502020202020204" pitchFamily="34" charset="0"/>
              </a:rPr>
              <a:t>Generate the ITIS</a:t>
            </a:r>
          </a:p>
          <a:p>
            <a:r>
              <a:rPr lang="en-US" sz="2800" b="1" dirty="0">
                <a:latin typeface="Century Gothic" panose="020B0502020202020204" pitchFamily="34" charset="0"/>
              </a:rPr>
              <a:t>Report.</a:t>
            </a:r>
          </a:p>
          <a:p>
            <a:endParaRPr lang="en-US" sz="2800" b="1" dirty="0">
              <a:latin typeface="Century Gothic" panose="020B0502020202020204" pitchFamily="34" charset="0"/>
            </a:endParaRPr>
          </a:p>
          <a:p>
            <a:endParaRPr lang="en-US" sz="2800" b="1" dirty="0">
              <a:latin typeface="Century Gothic" panose="020B0502020202020204" pitchFamily="34" charset="0"/>
            </a:endParaRPr>
          </a:p>
          <a:p>
            <a:r>
              <a:rPr lang="en-US" sz="2800" b="1" dirty="0">
                <a:latin typeface="Century Gothic" panose="020B0502020202020204" pitchFamily="34" charset="0"/>
              </a:rPr>
              <a:t>Check if the totals match the manual count done.</a:t>
            </a:r>
            <a:endParaRPr lang="en-US" sz="2800" dirty="0">
              <a:latin typeface="Century Gothic" panose="020B0502020202020204" pitchFamily="34" charset="0"/>
            </a:endParaRPr>
          </a:p>
        </p:txBody>
      </p:sp>
      <p:grpSp>
        <p:nvGrpSpPr>
          <p:cNvPr id="16" name="Group 15"/>
          <p:cNvGrpSpPr/>
          <p:nvPr/>
        </p:nvGrpSpPr>
        <p:grpSpPr>
          <a:xfrm>
            <a:off x="5750181" y="1741388"/>
            <a:ext cx="4337589" cy="5118120"/>
            <a:chOff x="3901110" y="1704994"/>
            <a:chExt cx="4560352" cy="5672715"/>
          </a:xfrm>
        </p:grpSpPr>
        <p:pic>
          <p:nvPicPr>
            <p:cNvPr id="2" name="Picture 1"/>
            <p:cNvPicPr>
              <a:picLocks noChangeAspect="1"/>
            </p:cNvPicPr>
            <p:nvPr/>
          </p:nvPicPr>
          <p:blipFill>
            <a:blip r:embed="rId5"/>
            <a:stretch>
              <a:fillRect/>
            </a:stretch>
          </p:blipFill>
          <p:spPr>
            <a:xfrm>
              <a:off x="3901110" y="1704994"/>
              <a:ext cx="4560352" cy="3349172"/>
            </a:xfrm>
            <a:prstGeom prst="rect">
              <a:avLst/>
            </a:prstGeom>
          </p:spPr>
        </p:pic>
        <p:pic>
          <p:nvPicPr>
            <p:cNvPr id="15" name="Picture 14"/>
            <p:cNvPicPr>
              <a:picLocks noChangeAspect="1"/>
            </p:cNvPicPr>
            <p:nvPr/>
          </p:nvPicPr>
          <p:blipFill>
            <a:blip r:embed="rId6"/>
            <a:stretch>
              <a:fillRect/>
            </a:stretch>
          </p:blipFill>
          <p:spPr>
            <a:xfrm>
              <a:off x="3966258" y="5025990"/>
              <a:ext cx="4495204" cy="2351719"/>
            </a:xfrm>
            <a:prstGeom prst="rect">
              <a:avLst/>
            </a:prstGeom>
          </p:spPr>
        </p:pic>
      </p:grpSp>
      <p:sp>
        <p:nvSpPr>
          <p:cNvPr id="9" name="Left Arrow 8"/>
          <p:cNvSpPr/>
          <p:nvPr/>
        </p:nvSpPr>
        <p:spPr>
          <a:xfrm>
            <a:off x="10013740" y="3222941"/>
            <a:ext cx="1153176" cy="5437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9976363" y="394618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374938" y="4291830"/>
            <a:ext cx="1778949" cy="1477328"/>
          </a:xfrm>
          <a:prstGeom prst="rect">
            <a:avLst/>
          </a:prstGeom>
          <a:noFill/>
        </p:spPr>
        <p:txBody>
          <a:bodyPr wrap="none" rtlCol="0">
            <a:spAutoFit/>
          </a:bodyPr>
          <a:lstStyle/>
          <a:p>
            <a:r>
              <a:rPr lang="en-US" dirty="0"/>
              <a:t>You may click on </a:t>
            </a:r>
          </a:p>
          <a:p>
            <a:r>
              <a:rPr lang="en-US" dirty="0"/>
              <a:t>these numbers </a:t>
            </a:r>
          </a:p>
          <a:p>
            <a:r>
              <a:rPr lang="en-US" dirty="0"/>
              <a:t>to generate the </a:t>
            </a:r>
          </a:p>
          <a:p>
            <a:r>
              <a:rPr lang="en-US" dirty="0"/>
              <a:t>specific patient </a:t>
            </a:r>
          </a:p>
          <a:p>
            <a:r>
              <a:rPr lang="en-US" dirty="0"/>
              <a:t>list.</a:t>
            </a:r>
          </a:p>
        </p:txBody>
      </p:sp>
    </p:spTree>
    <p:extLst>
      <p:ext uri="{BB962C8B-B14F-4D97-AF65-F5344CB8AC3E}">
        <p14:creationId xmlns:p14="http://schemas.microsoft.com/office/powerpoint/2010/main" val="9506037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cssdeck.com/uploads/media/items/6/6NyhMy8.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5" name="Content Placeholder 4"/>
          <p:cNvSpPr>
            <a:spLocks noGrp="1"/>
          </p:cNvSpPr>
          <p:nvPr>
            <p:ph idx="1"/>
          </p:nvPr>
        </p:nvSpPr>
        <p:spPr>
          <a:xfrm>
            <a:off x="605971" y="442635"/>
            <a:ext cx="10515600" cy="1077232"/>
          </a:xfrm>
        </p:spPr>
        <p:txBody>
          <a:bodyPr>
            <a:noAutofit/>
          </a:bodyPr>
          <a:lstStyle/>
          <a:p>
            <a:pPr marL="0" indent="0">
              <a:buNone/>
            </a:pPr>
            <a:r>
              <a:rPr lang="en-PH" dirty="0"/>
              <a:t>IF there are discrepancies, you may click on any number in the quarterly report to generate the specific patient list (e.g., patient list of new bacteriologically confirmed TB cases). Compare with the DSTB register to determine cause of discrepancy.</a:t>
            </a:r>
          </a:p>
        </p:txBody>
      </p:sp>
      <p:sp>
        <p:nvSpPr>
          <p:cNvPr id="6" name="Content Placeholder 2"/>
          <p:cNvSpPr txBox="1">
            <a:spLocks/>
          </p:cNvSpPr>
          <p:nvPr/>
        </p:nvSpPr>
        <p:spPr>
          <a:xfrm>
            <a:off x="1524000" y="981402"/>
            <a:ext cx="9144000" cy="5876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914400" lvl="1" indent="-457200">
              <a:buFont typeface="Arial" pitchFamily="34" charset="0"/>
              <a:buAutoNum type="arabicPeriod"/>
            </a:pPr>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457200" lvl="1" indent="0">
              <a:buNone/>
            </a:pPr>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lvl="1"/>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0" indent="0">
              <a:buNone/>
            </a:pPr>
            <a:r>
              <a:rPr lang="en-PH" sz="28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rPr>
              <a:t> </a:t>
            </a:r>
          </a:p>
          <a:p>
            <a:pPr marL="914400" lvl="2" indent="0">
              <a:buNone/>
            </a:pPr>
            <a:endParaRPr lang="en-PH" sz="28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914400" lvl="2" indent="0">
              <a:buNone/>
            </a:pPr>
            <a:endParaRPr lang="en-PH" sz="2800" dirty="0">
              <a:latin typeface="Century Gothic" panose="020B0502020202020204" pitchFamily="34" charset="0"/>
              <a:ea typeface="Tahoma" panose="020B0604030504040204" pitchFamily="34" charset="0"/>
              <a:cs typeface="Tahoma" panose="020B0604030504040204" pitchFamily="34" charset="0"/>
            </a:endParaRPr>
          </a:p>
          <a:p>
            <a:pPr marL="457200" lvl="1" indent="0">
              <a:buNone/>
            </a:pPr>
            <a:endParaRPr lang="en-PH" b="1" dirty="0">
              <a:latin typeface="Century Gothic" panose="020B0502020202020204" pitchFamily="34" charset="0"/>
              <a:ea typeface="Tahoma" panose="020B0604030504040204" pitchFamily="34" charset="0"/>
              <a:cs typeface="Tahoma" panose="020B0604030504040204" pitchFamily="34" charset="0"/>
            </a:endParaRPr>
          </a:p>
          <a:p>
            <a:pPr marL="457200" lvl="1" indent="0">
              <a:buNone/>
            </a:pPr>
            <a:endParaRPr lang="en-PH"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b="1" dirty="0">
              <a:latin typeface="Century Gothic" panose="020B0502020202020204" pitchFamily="34" charset="0"/>
              <a:ea typeface="Tahoma" panose="020B0604030504040204" pitchFamily="34" charset="0"/>
              <a:cs typeface="Tahoma" panose="020B0604030504040204" pitchFamily="34" charset="0"/>
            </a:endParaRPr>
          </a:p>
          <a:p>
            <a:endParaRPr lang="en-PH" sz="2800"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dirty="0">
              <a:latin typeface="Century Gothic" panose="020B050202020202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3"/>
          <a:srcRect t="13333" r="1662"/>
          <a:stretch/>
        </p:blipFill>
        <p:spPr>
          <a:xfrm>
            <a:off x="1524000" y="2582590"/>
            <a:ext cx="8664542" cy="3759200"/>
          </a:xfrm>
          <a:prstGeom prst="rect">
            <a:avLst/>
          </a:prstGeom>
        </p:spPr>
      </p:pic>
    </p:spTree>
    <p:extLst>
      <p:ext uri="{BB962C8B-B14F-4D97-AF65-F5344CB8AC3E}">
        <p14:creationId xmlns:p14="http://schemas.microsoft.com/office/powerpoint/2010/main" val="232602818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602863" y="569014"/>
            <a:ext cx="1614365" cy="707673"/>
          </a:xfrm>
          <a:prstGeom prst="ellipse">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nvGrpSpPr>
          <p:cNvPr id="3" name="Group 2"/>
          <p:cNvGrpSpPr/>
          <p:nvPr/>
        </p:nvGrpSpPr>
        <p:grpSpPr>
          <a:xfrm>
            <a:off x="2767248" y="179882"/>
            <a:ext cx="8781555" cy="6553199"/>
            <a:chOff x="2707287" y="0"/>
            <a:chExt cx="8781555" cy="6553199"/>
          </a:xfrm>
        </p:grpSpPr>
        <p:pic>
          <p:nvPicPr>
            <p:cNvPr id="9" name="Picture 8"/>
            <p:cNvPicPr>
              <a:picLocks noChangeAspect="1"/>
            </p:cNvPicPr>
            <p:nvPr/>
          </p:nvPicPr>
          <p:blipFill rotWithShape="1">
            <a:blip r:embed="rId3"/>
            <a:srcRect b="22964"/>
            <a:stretch/>
          </p:blipFill>
          <p:spPr>
            <a:xfrm>
              <a:off x="2728895" y="563300"/>
              <a:ext cx="8573954" cy="2434115"/>
            </a:xfrm>
            <a:prstGeom prst="rect">
              <a:avLst/>
            </a:prstGeom>
          </p:spPr>
        </p:pic>
        <p:sp>
          <p:nvSpPr>
            <p:cNvPr id="13" name="TextBox 12"/>
            <p:cNvSpPr txBox="1"/>
            <p:nvPr/>
          </p:nvSpPr>
          <p:spPr>
            <a:xfrm>
              <a:off x="4819975" y="0"/>
              <a:ext cx="6482875"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a:solidFill>
                    <a:schemeClr val="tx1"/>
                  </a:solidFill>
                  <a:latin typeface="Century Gothic" panose="020B0502020202020204" pitchFamily="34" charset="0"/>
                </a:rPr>
                <a:t>Click the ‘Send as Official Report’ for Report 3A</a:t>
              </a:r>
            </a:p>
          </p:txBody>
        </p:sp>
        <p:sp>
          <p:nvSpPr>
            <p:cNvPr id="14" name="Down Arrow 13"/>
            <p:cNvSpPr/>
            <p:nvPr/>
          </p:nvSpPr>
          <p:spPr>
            <a:xfrm rot="5400000">
              <a:off x="4206761" y="209128"/>
              <a:ext cx="848304" cy="947290"/>
            </a:xfrm>
            <a:prstGeom prst="downArrow">
              <a:avLst/>
            </a:prstGeom>
            <a:solidFill>
              <a:srgbClr val="0070C0"/>
            </a:solidFill>
          </p:spPr>
          <p:style>
            <a:lnRef idx="0">
              <a:schemeClr val="dk1"/>
            </a:lnRef>
            <a:fillRef idx="3">
              <a:schemeClr val="dk1"/>
            </a:fillRef>
            <a:effectRef idx="3">
              <a:schemeClr val="dk1"/>
            </a:effectRef>
            <a:fontRef idx="minor">
              <a:schemeClr val="lt1"/>
            </a:fontRef>
          </p:style>
          <p:txBody>
            <a:bodyPr rtlCol="0" anchor="ctr"/>
            <a:lstStyle/>
            <a:p>
              <a:pPr algn="ctr"/>
              <a:endParaRPr lang="en-PH"/>
            </a:p>
          </p:txBody>
        </p:sp>
        <p:pic>
          <p:nvPicPr>
            <p:cNvPr id="15" name="Picture 14"/>
            <p:cNvPicPr>
              <a:picLocks noChangeAspect="1"/>
            </p:cNvPicPr>
            <p:nvPr/>
          </p:nvPicPr>
          <p:blipFill>
            <a:blip r:embed="rId4"/>
            <a:stretch>
              <a:fillRect/>
            </a:stretch>
          </p:blipFill>
          <p:spPr>
            <a:xfrm>
              <a:off x="2728895" y="4038599"/>
              <a:ext cx="8573954" cy="2514600"/>
            </a:xfrm>
            <a:prstGeom prst="rect">
              <a:avLst/>
            </a:prstGeom>
          </p:spPr>
        </p:pic>
        <p:sp>
          <p:nvSpPr>
            <p:cNvPr id="16" name="Oval 15"/>
            <p:cNvSpPr/>
            <p:nvPr/>
          </p:nvSpPr>
          <p:spPr>
            <a:xfrm>
              <a:off x="2707287" y="3917914"/>
              <a:ext cx="1614365" cy="707673"/>
            </a:xfrm>
            <a:prstGeom prst="ellipse">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 name="TextBox 16"/>
            <p:cNvSpPr txBox="1"/>
            <p:nvPr/>
          </p:nvSpPr>
          <p:spPr>
            <a:xfrm>
              <a:off x="5005967" y="3440753"/>
              <a:ext cx="6482875"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a:solidFill>
                    <a:schemeClr val="tx1"/>
                  </a:solidFill>
                  <a:latin typeface="Century Gothic" panose="020B0502020202020204" pitchFamily="34" charset="0"/>
                </a:rPr>
                <a:t>Click the ‘Send as Official Report’ for Report 5A</a:t>
              </a:r>
            </a:p>
          </p:txBody>
        </p:sp>
        <p:sp>
          <p:nvSpPr>
            <p:cNvPr id="18" name="Down Arrow 17"/>
            <p:cNvSpPr/>
            <p:nvPr/>
          </p:nvSpPr>
          <p:spPr>
            <a:xfrm rot="5400000">
              <a:off x="4392753" y="3649881"/>
              <a:ext cx="848304" cy="947290"/>
            </a:xfrm>
            <a:prstGeom prst="downArrow">
              <a:avLst/>
            </a:prstGeom>
            <a:solidFill>
              <a:srgbClr val="0070C0"/>
            </a:solidFill>
          </p:spPr>
          <p:style>
            <a:lnRef idx="0">
              <a:schemeClr val="dk1"/>
            </a:lnRef>
            <a:fillRef idx="3">
              <a:schemeClr val="dk1"/>
            </a:fillRef>
            <a:effectRef idx="3">
              <a:schemeClr val="dk1"/>
            </a:effectRef>
            <a:fontRef idx="minor">
              <a:schemeClr val="lt1"/>
            </a:fontRef>
          </p:style>
          <p:txBody>
            <a:bodyPr rtlCol="0" anchor="ctr"/>
            <a:lstStyle/>
            <a:p>
              <a:pPr algn="ctr"/>
              <a:endParaRPr lang="en-PH"/>
            </a:p>
          </p:txBody>
        </p:sp>
      </p:grpSp>
      <p:sp>
        <p:nvSpPr>
          <p:cNvPr id="2" name="TextBox 1"/>
          <p:cNvSpPr txBox="1"/>
          <p:nvPr/>
        </p:nvSpPr>
        <p:spPr>
          <a:xfrm>
            <a:off x="294117" y="1489513"/>
            <a:ext cx="2747021" cy="3539430"/>
          </a:xfrm>
          <a:prstGeom prst="rect">
            <a:avLst/>
          </a:prstGeom>
          <a:noFill/>
        </p:spPr>
        <p:txBody>
          <a:bodyPr wrap="square" rtlCol="0">
            <a:spAutoFit/>
          </a:bodyPr>
          <a:lstStyle/>
          <a:p>
            <a:r>
              <a:rPr lang="en-US" sz="2800" b="1" dirty="0"/>
              <a:t>Once final consistency </a:t>
            </a:r>
          </a:p>
          <a:p>
            <a:r>
              <a:rPr lang="en-US" sz="2800" b="1" dirty="0"/>
              <a:t>check is satisfactory, </a:t>
            </a:r>
          </a:p>
          <a:p>
            <a:r>
              <a:rPr lang="en-US" sz="2800" b="1" dirty="0"/>
              <a:t>resend the validated </a:t>
            </a:r>
          </a:p>
          <a:p>
            <a:r>
              <a:rPr lang="en-US" sz="2800" b="1" dirty="0"/>
              <a:t>report to the PHO</a:t>
            </a:r>
          </a:p>
        </p:txBody>
      </p:sp>
    </p:spTree>
    <p:extLst>
      <p:ext uri="{BB962C8B-B14F-4D97-AF65-F5344CB8AC3E}">
        <p14:creationId xmlns:p14="http://schemas.microsoft.com/office/powerpoint/2010/main" val="328670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tLang="en-US" b="1" dirty="0"/>
              <a:t>End of DQC</a:t>
            </a:r>
            <a:r>
              <a:rPr lang="en-US" altLang="en-US" dirty="0"/>
              <a:t> for completeness, accuracy, and consistency</a:t>
            </a:r>
          </a:p>
        </p:txBody>
      </p:sp>
      <p:sp>
        <p:nvSpPr>
          <p:cNvPr id="3" name="Text Placeholder 2"/>
          <p:cNvSpPr>
            <a:spLocks noGrp="1"/>
          </p:cNvSpPr>
          <p:nvPr>
            <p:ph type="body" idx="1"/>
          </p:nvPr>
        </p:nvSpPr>
        <p:spPr/>
        <p:txBody>
          <a:bodyPr/>
          <a:lstStyle/>
          <a:p>
            <a:pPr>
              <a:defRPr/>
            </a:pPr>
            <a:endParaRPr lang="en-US"/>
          </a:p>
        </p:txBody>
      </p:sp>
    </p:spTree>
    <p:extLst>
      <p:ext uri="{BB962C8B-B14F-4D97-AF65-F5344CB8AC3E}">
        <p14:creationId xmlns:p14="http://schemas.microsoft.com/office/powerpoint/2010/main" val="1703228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DQC Procedures</a:t>
            </a:r>
          </a:p>
        </p:txBody>
      </p:sp>
      <p:sp>
        <p:nvSpPr>
          <p:cNvPr id="3" name="Text Placeholder 2"/>
          <p:cNvSpPr>
            <a:spLocks noGrp="1"/>
          </p:cNvSpPr>
          <p:nvPr>
            <p:ph type="body" idx="1"/>
          </p:nvPr>
        </p:nvSpPr>
        <p:spPr/>
        <p:txBody>
          <a:bodyPr/>
          <a:lstStyle/>
          <a:p>
            <a:r>
              <a:rPr lang="en-US" dirty="0"/>
              <a:t>TIMELINESS OF DATA</a:t>
            </a:r>
          </a:p>
        </p:txBody>
      </p:sp>
    </p:spTree>
    <p:extLst>
      <p:ext uri="{BB962C8B-B14F-4D97-AF65-F5344CB8AC3E}">
        <p14:creationId xmlns:p14="http://schemas.microsoft.com/office/powerpoint/2010/main" val="2680041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235"/>
            <a:ext cx="10515600" cy="805753"/>
          </a:xfrm>
        </p:spPr>
        <p:txBody>
          <a:bodyPr/>
          <a:lstStyle/>
          <a:p>
            <a:r>
              <a:rPr lang="en-US" u="sng" dirty="0"/>
              <a:t>Procedures for Checking Timeliness</a:t>
            </a:r>
          </a:p>
        </p:txBody>
      </p:sp>
      <p:sp>
        <p:nvSpPr>
          <p:cNvPr id="3" name="Content Placeholder 2"/>
          <p:cNvSpPr>
            <a:spLocks noGrp="1"/>
          </p:cNvSpPr>
          <p:nvPr>
            <p:ph idx="1"/>
          </p:nvPr>
        </p:nvSpPr>
        <p:spPr>
          <a:xfrm>
            <a:off x="838200" y="2030003"/>
            <a:ext cx="10515600" cy="4351338"/>
          </a:xfrm>
        </p:spPr>
        <p:txBody>
          <a:bodyPr>
            <a:normAutofit/>
          </a:bodyPr>
          <a:lstStyle/>
          <a:p>
            <a:r>
              <a:rPr lang="en-US" dirty="0"/>
              <a:t>Patient list can be converted to an excel file</a:t>
            </a:r>
          </a:p>
          <a:p>
            <a:pPr marL="0" indent="0">
              <a:buNone/>
            </a:pPr>
            <a:endParaRPr lang="en-US" dirty="0"/>
          </a:p>
          <a:p>
            <a:r>
              <a:rPr lang="en-US" dirty="0"/>
              <a:t>Participants may be taught how to use the excel spreadsheet (using the date started treatment as reference) to analyze data on the following:</a:t>
            </a:r>
          </a:p>
          <a:p>
            <a:pPr marL="914400" lvl="1" indent="-457200">
              <a:buFont typeface="+mj-lt"/>
              <a:buAutoNum type="arabicPeriod"/>
            </a:pPr>
            <a:r>
              <a:rPr lang="en-US" dirty="0"/>
              <a:t>Updating of sputum follow-up</a:t>
            </a:r>
          </a:p>
          <a:p>
            <a:pPr marL="914400" lvl="1" indent="-457200">
              <a:buFont typeface="+mj-lt"/>
              <a:buAutoNum type="arabicPeriod"/>
            </a:pPr>
            <a:r>
              <a:rPr lang="en-US" dirty="0"/>
              <a:t>Timely assignment of treatment outcomes</a:t>
            </a:r>
          </a:p>
          <a:p>
            <a:pPr marL="914400" lvl="1" indent="-457200">
              <a:buFont typeface="+mj-lt"/>
              <a:buAutoNum type="arabicPeriod"/>
            </a:pPr>
            <a:r>
              <a:rPr lang="en-US" dirty="0">
                <a:solidFill>
                  <a:srgbClr val="FF0000"/>
                </a:solidFill>
              </a:rPr>
              <a:t>Turnaround time </a:t>
            </a:r>
            <a:r>
              <a:rPr lang="en-US" dirty="0"/>
              <a:t>(at least the lag time between baseline sputum result and date start treatment)</a:t>
            </a:r>
          </a:p>
        </p:txBody>
      </p:sp>
    </p:spTree>
    <p:extLst>
      <p:ext uri="{BB962C8B-B14F-4D97-AF65-F5344CB8AC3E}">
        <p14:creationId xmlns:p14="http://schemas.microsoft.com/office/powerpoint/2010/main" val="20968428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8097" y="858982"/>
            <a:ext cx="10457465" cy="4519429"/>
          </a:xfrm>
          <a:prstGeom prst="rect">
            <a:avLst/>
          </a:prstGeom>
        </p:spPr>
      </p:pic>
      <p:sp>
        <p:nvSpPr>
          <p:cNvPr id="3" name="TextBox 2"/>
          <p:cNvSpPr txBox="1"/>
          <p:nvPr/>
        </p:nvSpPr>
        <p:spPr>
          <a:xfrm>
            <a:off x="1427018" y="5624945"/>
            <a:ext cx="10471521" cy="584775"/>
          </a:xfrm>
          <a:prstGeom prst="rect">
            <a:avLst/>
          </a:prstGeom>
          <a:noFill/>
        </p:spPr>
        <p:txBody>
          <a:bodyPr wrap="none" rtlCol="0">
            <a:spAutoFit/>
          </a:bodyPr>
          <a:lstStyle/>
          <a:p>
            <a:r>
              <a:rPr lang="en-US" sz="3200" dirty="0"/>
              <a:t>Generate patient list of </a:t>
            </a:r>
            <a:r>
              <a:rPr lang="en-US" sz="3200" i="1" dirty="0">
                <a:solidFill>
                  <a:srgbClr val="FF0000"/>
                </a:solidFill>
              </a:rPr>
              <a:t>(insert current period being reviewed)</a:t>
            </a:r>
          </a:p>
        </p:txBody>
      </p:sp>
    </p:spTree>
    <p:extLst>
      <p:ext uri="{BB962C8B-B14F-4D97-AF65-F5344CB8AC3E}">
        <p14:creationId xmlns:p14="http://schemas.microsoft.com/office/powerpoint/2010/main" val="26407399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flipH="1">
            <a:off x="1524000" y="982937"/>
            <a:ext cx="8458200" cy="399464"/>
            <a:chOff x="-8020" y="6338219"/>
            <a:chExt cx="11622504" cy="399464"/>
          </a:xfrm>
        </p:grpSpPr>
        <p:sp>
          <p:nvSpPr>
            <p:cNvPr id="4" name="Rectangle 2"/>
            <p:cNvSpPr>
              <a:spLocks noChangeArrowheads="1"/>
            </p:cNvSpPr>
            <p:nvPr/>
          </p:nvSpPr>
          <p:spPr bwMode="auto">
            <a:xfrm>
              <a:off x="0" y="6513094"/>
              <a:ext cx="11614484" cy="224589"/>
            </a:xfrm>
            <a:prstGeom prst="rect">
              <a:avLst/>
            </a:prstGeom>
            <a:solidFill>
              <a:srgbClr val="0070C0"/>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sp>
          <p:nvSpPr>
            <p:cNvPr id="5" name="Rectangle 2"/>
            <p:cNvSpPr>
              <a:spLocks noChangeArrowheads="1"/>
            </p:cNvSpPr>
            <p:nvPr/>
          </p:nvSpPr>
          <p:spPr bwMode="auto">
            <a:xfrm flipV="1">
              <a:off x="0" y="6338219"/>
              <a:ext cx="11614484" cy="45719"/>
            </a:xfrm>
            <a:prstGeom prst="rect">
              <a:avLst/>
            </a:prstGeom>
            <a:solidFill>
              <a:schemeClr val="bg2">
                <a:lumMod val="7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sp>
          <p:nvSpPr>
            <p:cNvPr id="6" name="Rectangle 2"/>
            <p:cNvSpPr>
              <a:spLocks noChangeArrowheads="1"/>
            </p:cNvSpPr>
            <p:nvPr/>
          </p:nvSpPr>
          <p:spPr bwMode="auto">
            <a:xfrm>
              <a:off x="-8020" y="6392778"/>
              <a:ext cx="11614484" cy="113884"/>
            </a:xfrm>
            <a:prstGeom prst="rect">
              <a:avLst/>
            </a:prstGeom>
            <a:solidFill>
              <a:schemeClr val="bg2">
                <a:lumMod val="2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gr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5745" y="199680"/>
            <a:ext cx="1441236" cy="16122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il_fi" descr="DOH_logo2"/>
          <p:cNvPicPr/>
          <p:nvPr/>
        </p:nvPicPr>
        <p:blipFill>
          <a:blip r:embed="rId4"/>
          <a:srcRect/>
          <a:stretch>
            <a:fillRect/>
          </a:stretch>
        </p:blipFill>
        <p:spPr bwMode="auto">
          <a:xfrm>
            <a:off x="1633928" y="229246"/>
            <a:ext cx="728272" cy="698735"/>
          </a:xfrm>
          <a:prstGeom prst="rect">
            <a:avLst/>
          </a:prstGeom>
          <a:noFill/>
          <a:ln w="9525">
            <a:noFill/>
            <a:miter lim="800000"/>
            <a:headEnd/>
            <a:tailEnd/>
          </a:ln>
        </p:spPr>
      </p:pic>
      <p:sp>
        <p:nvSpPr>
          <p:cNvPr id="10" name="Title 1"/>
          <p:cNvSpPr txBox="1">
            <a:spLocks/>
          </p:cNvSpPr>
          <p:nvPr/>
        </p:nvSpPr>
        <p:spPr>
          <a:xfrm>
            <a:off x="2206881" y="255908"/>
            <a:ext cx="7086600" cy="68911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PH" b="1" dirty="0"/>
              <a:t> Checking at the Facility Level</a:t>
            </a:r>
          </a:p>
        </p:txBody>
      </p:sp>
      <p:grpSp>
        <p:nvGrpSpPr>
          <p:cNvPr id="9" name="Group 8"/>
          <p:cNvGrpSpPr/>
          <p:nvPr/>
        </p:nvGrpSpPr>
        <p:grpSpPr>
          <a:xfrm>
            <a:off x="4800600" y="2180742"/>
            <a:ext cx="5521472" cy="3693659"/>
            <a:chOff x="3048000" y="2275768"/>
            <a:chExt cx="5750072" cy="3598632"/>
          </a:xfrm>
        </p:grpSpPr>
        <p:pic>
          <p:nvPicPr>
            <p:cNvPr id="11" name="Picture 10"/>
            <p:cNvPicPr>
              <a:picLocks noChangeAspect="1"/>
            </p:cNvPicPr>
            <p:nvPr/>
          </p:nvPicPr>
          <p:blipFill>
            <a:blip r:embed="rId5"/>
            <a:stretch>
              <a:fillRect/>
            </a:stretch>
          </p:blipFill>
          <p:spPr>
            <a:xfrm>
              <a:off x="3048000" y="2275768"/>
              <a:ext cx="5750072" cy="3598632"/>
            </a:xfrm>
            <a:prstGeom prst="rect">
              <a:avLst/>
            </a:prstGeom>
          </p:spPr>
        </p:pic>
        <p:sp>
          <p:nvSpPr>
            <p:cNvPr id="12" name="Rectangle 11"/>
            <p:cNvSpPr/>
            <p:nvPr/>
          </p:nvSpPr>
          <p:spPr>
            <a:xfrm>
              <a:off x="5638800" y="51054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3" name="TextBox 12"/>
          <p:cNvSpPr txBox="1"/>
          <p:nvPr/>
        </p:nvSpPr>
        <p:spPr>
          <a:xfrm>
            <a:off x="1998064" y="2429596"/>
            <a:ext cx="3429000" cy="2677656"/>
          </a:xfrm>
          <a:prstGeom prst="rect">
            <a:avLst/>
          </a:prstGeom>
          <a:noFill/>
        </p:spPr>
        <p:txBody>
          <a:bodyPr wrap="square" rtlCol="0">
            <a:spAutoFit/>
          </a:bodyPr>
          <a:lstStyle/>
          <a:p>
            <a:r>
              <a:rPr lang="en-PH" sz="2800" b="1" dirty="0">
                <a:latin typeface="Century Gothic" panose="020B0502020202020204" pitchFamily="34" charset="0"/>
              </a:rPr>
              <a:t>STEP 1:</a:t>
            </a:r>
          </a:p>
          <a:p>
            <a:endParaRPr lang="en-PH" sz="2800" dirty="0">
              <a:latin typeface="Century Gothic" panose="020B0502020202020204" pitchFamily="34" charset="0"/>
            </a:endParaRPr>
          </a:p>
          <a:p>
            <a:r>
              <a:rPr lang="en-PH" sz="2800" dirty="0">
                <a:latin typeface="Century Gothic" panose="020B0502020202020204" pitchFamily="34" charset="0"/>
              </a:rPr>
              <a:t>Generate the specific report needed                       (e.g., Report 3a)</a:t>
            </a:r>
          </a:p>
        </p:txBody>
      </p:sp>
    </p:spTree>
    <p:extLst>
      <p:ext uri="{BB962C8B-B14F-4D97-AF65-F5344CB8AC3E}">
        <p14:creationId xmlns:p14="http://schemas.microsoft.com/office/powerpoint/2010/main" val="180260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flipH="1">
            <a:off x="1524000" y="982937"/>
            <a:ext cx="8458200" cy="399464"/>
            <a:chOff x="-8020" y="6338219"/>
            <a:chExt cx="11622504" cy="399464"/>
          </a:xfrm>
        </p:grpSpPr>
        <p:sp>
          <p:nvSpPr>
            <p:cNvPr id="4" name="Rectangle 2"/>
            <p:cNvSpPr>
              <a:spLocks noChangeArrowheads="1"/>
            </p:cNvSpPr>
            <p:nvPr/>
          </p:nvSpPr>
          <p:spPr bwMode="auto">
            <a:xfrm>
              <a:off x="0" y="6513094"/>
              <a:ext cx="11614484" cy="224589"/>
            </a:xfrm>
            <a:prstGeom prst="rect">
              <a:avLst/>
            </a:prstGeom>
            <a:solidFill>
              <a:srgbClr val="0070C0"/>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sp>
          <p:nvSpPr>
            <p:cNvPr id="5" name="Rectangle 2"/>
            <p:cNvSpPr>
              <a:spLocks noChangeArrowheads="1"/>
            </p:cNvSpPr>
            <p:nvPr/>
          </p:nvSpPr>
          <p:spPr bwMode="auto">
            <a:xfrm flipV="1">
              <a:off x="0" y="6338219"/>
              <a:ext cx="11614484" cy="45719"/>
            </a:xfrm>
            <a:prstGeom prst="rect">
              <a:avLst/>
            </a:prstGeom>
            <a:solidFill>
              <a:schemeClr val="bg2">
                <a:lumMod val="7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sp>
          <p:nvSpPr>
            <p:cNvPr id="6" name="Rectangle 2"/>
            <p:cNvSpPr>
              <a:spLocks noChangeArrowheads="1"/>
            </p:cNvSpPr>
            <p:nvPr/>
          </p:nvSpPr>
          <p:spPr bwMode="auto">
            <a:xfrm>
              <a:off x="-8020" y="6392778"/>
              <a:ext cx="11614484" cy="113884"/>
            </a:xfrm>
            <a:prstGeom prst="rect">
              <a:avLst/>
            </a:prstGeom>
            <a:solidFill>
              <a:schemeClr val="bg2">
                <a:lumMod val="2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latin typeface="Arial" panose="020B0604020202020204" pitchFamily="34" charset="0"/>
              </a:endParaRPr>
            </a:p>
          </p:txBody>
        </p:sp>
      </p:gr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9869" y="176821"/>
            <a:ext cx="1441236" cy="16122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il_fi" descr="DOH_logo2"/>
          <p:cNvPicPr/>
          <p:nvPr/>
        </p:nvPicPr>
        <p:blipFill>
          <a:blip r:embed="rId4"/>
          <a:srcRect/>
          <a:stretch>
            <a:fillRect/>
          </a:stretch>
        </p:blipFill>
        <p:spPr bwMode="auto">
          <a:xfrm>
            <a:off x="1648918" y="229246"/>
            <a:ext cx="713282" cy="698735"/>
          </a:xfrm>
          <a:prstGeom prst="rect">
            <a:avLst/>
          </a:prstGeom>
          <a:noFill/>
          <a:ln w="9525">
            <a:noFill/>
            <a:miter lim="800000"/>
            <a:headEnd/>
            <a:tailEnd/>
          </a:ln>
        </p:spPr>
      </p:pic>
      <p:sp>
        <p:nvSpPr>
          <p:cNvPr id="10" name="Title 1"/>
          <p:cNvSpPr txBox="1">
            <a:spLocks/>
          </p:cNvSpPr>
          <p:nvPr/>
        </p:nvSpPr>
        <p:spPr>
          <a:xfrm>
            <a:off x="2362200" y="229247"/>
            <a:ext cx="7086600" cy="68911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PH" b="1" dirty="0"/>
              <a:t>Checking at the Facility Level</a:t>
            </a:r>
          </a:p>
          <a:p>
            <a:endParaRPr lang="en-PH" b="1" dirty="0"/>
          </a:p>
        </p:txBody>
      </p:sp>
      <p:sp>
        <p:nvSpPr>
          <p:cNvPr id="11" name="TextBox 10"/>
          <p:cNvSpPr txBox="1"/>
          <p:nvPr/>
        </p:nvSpPr>
        <p:spPr>
          <a:xfrm>
            <a:off x="2215969" y="2048361"/>
            <a:ext cx="3429000" cy="2677656"/>
          </a:xfrm>
          <a:prstGeom prst="rect">
            <a:avLst/>
          </a:prstGeom>
          <a:noFill/>
        </p:spPr>
        <p:txBody>
          <a:bodyPr wrap="square" rtlCol="0">
            <a:spAutoFit/>
          </a:bodyPr>
          <a:lstStyle/>
          <a:p>
            <a:endParaRPr lang="en-PH" sz="2800" dirty="0">
              <a:latin typeface="Century Gothic" panose="020B0502020202020204" pitchFamily="34" charset="0"/>
            </a:endParaRPr>
          </a:p>
          <a:p>
            <a:r>
              <a:rPr lang="en-US" sz="2800" dirty="0">
                <a:latin typeface="Century Gothic" panose="020B0502020202020204" pitchFamily="34" charset="0"/>
              </a:rPr>
              <a:t>In the generated report, click </a:t>
            </a:r>
            <a:r>
              <a:rPr lang="en-US" sz="2800" b="1" dirty="0">
                <a:latin typeface="Century Gothic" panose="020B0502020202020204" pitchFamily="34" charset="0"/>
              </a:rPr>
              <a:t>the total number cases to display the patient list</a:t>
            </a:r>
            <a:endParaRPr lang="en-US" sz="2800" dirty="0">
              <a:latin typeface="Century Gothic" panose="020B0502020202020204" pitchFamily="34" charset="0"/>
            </a:endParaRPr>
          </a:p>
        </p:txBody>
      </p:sp>
      <p:grpSp>
        <p:nvGrpSpPr>
          <p:cNvPr id="16" name="Group 15"/>
          <p:cNvGrpSpPr/>
          <p:nvPr/>
        </p:nvGrpSpPr>
        <p:grpSpPr>
          <a:xfrm>
            <a:off x="5744495" y="1511557"/>
            <a:ext cx="4337589" cy="5118120"/>
            <a:chOff x="3901110" y="1704994"/>
            <a:chExt cx="4560352" cy="5672715"/>
          </a:xfrm>
        </p:grpSpPr>
        <p:pic>
          <p:nvPicPr>
            <p:cNvPr id="2" name="Picture 1"/>
            <p:cNvPicPr>
              <a:picLocks noChangeAspect="1"/>
            </p:cNvPicPr>
            <p:nvPr/>
          </p:nvPicPr>
          <p:blipFill>
            <a:blip r:embed="rId5"/>
            <a:stretch>
              <a:fillRect/>
            </a:stretch>
          </p:blipFill>
          <p:spPr>
            <a:xfrm>
              <a:off x="3901110" y="1704994"/>
              <a:ext cx="4560352" cy="3349172"/>
            </a:xfrm>
            <a:prstGeom prst="rect">
              <a:avLst/>
            </a:prstGeom>
          </p:spPr>
        </p:pic>
        <p:pic>
          <p:nvPicPr>
            <p:cNvPr id="15" name="Picture 14"/>
            <p:cNvPicPr>
              <a:picLocks noChangeAspect="1"/>
            </p:cNvPicPr>
            <p:nvPr/>
          </p:nvPicPr>
          <p:blipFill>
            <a:blip r:embed="rId6"/>
            <a:stretch>
              <a:fillRect/>
            </a:stretch>
          </p:blipFill>
          <p:spPr>
            <a:xfrm>
              <a:off x="3966258" y="5025990"/>
              <a:ext cx="4495204" cy="2351719"/>
            </a:xfrm>
            <a:prstGeom prst="rect">
              <a:avLst/>
            </a:prstGeom>
          </p:spPr>
        </p:pic>
      </p:grpSp>
      <p:pic>
        <p:nvPicPr>
          <p:cNvPr id="18" name="Picture 17"/>
          <p:cNvPicPr>
            <a:picLocks noChangeAspect="1"/>
          </p:cNvPicPr>
          <p:nvPr/>
        </p:nvPicPr>
        <p:blipFill>
          <a:blip r:embed="rId7"/>
          <a:stretch>
            <a:fillRect/>
          </a:stretch>
        </p:blipFill>
        <p:spPr>
          <a:xfrm>
            <a:off x="1524001" y="6146062"/>
            <a:ext cx="9165805" cy="711939"/>
          </a:xfrm>
          <a:prstGeom prst="rect">
            <a:avLst/>
          </a:prstGeom>
        </p:spPr>
      </p:pic>
      <p:sp>
        <p:nvSpPr>
          <p:cNvPr id="19" name="Oval 18"/>
          <p:cNvSpPr/>
          <p:nvPr/>
        </p:nvSpPr>
        <p:spPr>
          <a:xfrm>
            <a:off x="9226765" y="6076717"/>
            <a:ext cx="101681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Box 8"/>
          <p:cNvSpPr txBox="1"/>
          <p:nvPr/>
        </p:nvSpPr>
        <p:spPr>
          <a:xfrm>
            <a:off x="9492821" y="6191227"/>
            <a:ext cx="557666" cy="461665"/>
          </a:xfrm>
          <a:prstGeom prst="rect">
            <a:avLst/>
          </a:prstGeom>
          <a:solidFill>
            <a:schemeClr val="bg1"/>
          </a:solidFill>
        </p:spPr>
        <p:txBody>
          <a:bodyPr wrap="square" rtlCol="0">
            <a:spAutoFit/>
          </a:bodyPr>
          <a:lstStyle/>
          <a:p>
            <a:r>
              <a:rPr lang="en-US" sz="2400" b="1" dirty="0"/>
              <a:t>28</a:t>
            </a:r>
          </a:p>
        </p:txBody>
      </p:sp>
    </p:spTree>
    <p:extLst>
      <p:ext uri="{BB962C8B-B14F-4D97-AF65-F5344CB8AC3E}">
        <p14:creationId xmlns:p14="http://schemas.microsoft.com/office/powerpoint/2010/main" val="193281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cssdeck.com/uploads/media/items/6/6NyhMy8.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5" name="Content Placeholder 4"/>
          <p:cNvSpPr>
            <a:spLocks noGrp="1"/>
          </p:cNvSpPr>
          <p:nvPr>
            <p:ph idx="1"/>
          </p:nvPr>
        </p:nvSpPr>
        <p:spPr/>
        <p:txBody>
          <a:bodyPr/>
          <a:lstStyle/>
          <a:p>
            <a:endParaRPr lang="en-PH" dirty="0"/>
          </a:p>
        </p:txBody>
      </p:sp>
      <p:sp>
        <p:nvSpPr>
          <p:cNvPr id="6" name="Content Placeholder 2"/>
          <p:cNvSpPr txBox="1">
            <a:spLocks/>
          </p:cNvSpPr>
          <p:nvPr/>
        </p:nvSpPr>
        <p:spPr>
          <a:xfrm>
            <a:off x="1524000" y="981402"/>
            <a:ext cx="9144000" cy="5876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914400" lvl="1" indent="-457200">
              <a:buFont typeface="Arial" pitchFamily="34" charset="0"/>
              <a:buAutoNum type="arabicPeriod"/>
            </a:pPr>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457200" lvl="1" indent="0">
              <a:buNone/>
            </a:pPr>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lvl="1"/>
            <a:endParaRPr lang="en-PH" sz="24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0" indent="0">
              <a:buNone/>
            </a:pPr>
            <a:r>
              <a:rPr lang="en-PH" sz="28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rPr>
              <a:t> </a:t>
            </a:r>
          </a:p>
          <a:p>
            <a:pPr marL="914400" lvl="2" indent="0">
              <a:buNone/>
            </a:pPr>
            <a:endParaRPr lang="en-PH" sz="2800" b="1" dirty="0">
              <a:solidFill>
                <a:schemeClr val="accent6">
                  <a:lumMod val="75000"/>
                </a:schemeClr>
              </a:solidFill>
              <a:latin typeface="Century Gothic" panose="020B0502020202020204" pitchFamily="34" charset="0"/>
              <a:ea typeface="Tahoma" panose="020B0604030504040204" pitchFamily="34" charset="0"/>
              <a:cs typeface="Tahoma" panose="020B0604030504040204" pitchFamily="34" charset="0"/>
            </a:endParaRPr>
          </a:p>
          <a:p>
            <a:pPr marL="914400" lvl="2" indent="0">
              <a:buNone/>
            </a:pPr>
            <a:endParaRPr lang="en-PH" sz="2800" dirty="0">
              <a:latin typeface="Century Gothic" panose="020B0502020202020204" pitchFamily="34" charset="0"/>
              <a:ea typeface="Tahoma" panose="020B0604030504040204" pitchFamily="34" charset="0"/>
              <a:cs typeface="Tahoma" panose="020B0604030504040204" pitchFamily="34" charset="0"/>
            </a:endParaRPr>
          </a:p>
          <a:p>
            <a:pPr marL="457200" lvl="1" indent="0">
              <a:buNone/>
            </a:pPr>
            <a:endParaRPr lang="en-PH" b="1" dirty="0">
              <a:latin typeface="Century Gothic" panose="020B0502020202020204" pitchFamily="34" charset="0"/>
              <a:ea typeface="Tahoma" panose="020B0604030504040204" pitchFamily="34" charset="0"/>
              <a:cs typeface="Tahoma" panose="020B0604030504040204" pitchFamily="34" charset="0"/>
            </a:endParaRPr>
          </a:p>
          <a:p>
            <a:pPr marL="457200" lvl="1" indent="0">
              <a:buNone/>
            </a:pPr>
            <a:endParaRPr lang="en-PH"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b="1" dirty="0">
              <a:latin typeface="Century Gothic" panose="020B0502020202020204" pitchFamily="34" charset="0"/>
              <a:ea typeface="Tahoma" panose="020B0604030504040204" pitchFamily="34" charset="0"/>
              <a:cs typeface="Tahoma" panose="020B0604030504040204" pitchFamily="34" charset="0"/>
            </a:endParaRPr>
          </a:p>
          <a:p>
            <a:endParaRPr lang="en-PH" sz="2800" b="1" dirty="0">
              <a:latin typeface="Century Gothic" panose="020B0502020202020204" pitchFamily="34" charset="0"/>
              <a:ea typeface="Tahoma" panose="020B0604030504040204" pitchFamily="34" charset="0"/>
              <a:cs typeface="Tahoma" panose="020B0604030504040204" pitchFamily="34" charset="0"/>
            </a:endParaRPr>
          </a:p>
          <a:p>
            <a:pPr marL="0" indent="0">
              <a:buNone/>
            </a:pPr>
            <a:endParaRPr lang="en-PH" sz="2800" dirty="0">
              <a:latin typeface="Century Gothic" panose="020B050202020202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3"/>
          <a:srcRect t="13333" r="1662"/>
          <a:stretch/>
        </p:blipFill>
        <p:spPr>
          <a:xfrm>
            <a:off x="425669" y="263479"/>
            <a:ext cx="9632731" cy="6347227"/>
          </a:xfrm>
          <a:prstGeom prst="rect">
            <a:avLst/>
          </a:prstGeom>
        </p:spPr>
      </p:pic>
      <p:sp>
        <p:nvSpPr>
          <p:cNvPr id="3" name="TextBox 2"/>
          <p:cNvSpPr txBox="1"/>
          <p:nvPr/>
        </p:nvSpPr>
        <p:spPr>
          <a:xfrm>
            <a:off x="10856686" y="2510971"/>
            <a:ext cx="1224694" cy="646331"/>
          </a:xfrm>
          <a:prstGeom prst="rect">
            <a:avLst/>
          </a:prstGeom>
          <a:noFill/>
          <a:ln>
            <a:solidFill>
              <a:schemeClr val="tx1"/>
            </a:solidFill>
          </a:ln>
        </p:spPr>
        <p:txBody>
          <a:bodyPr wrap="none" rtlCol="0">
            <a:spAutoFit/>
          </a:bodyPr>
          <a:lstStyle/>
          <a:p>
            <a:r>
              <a:rPr lang="en-US" dirty="0"/>
              <a:t>Convert to </a:t>
            </a:r>
          </a:p>
          <a:p>
            <a:r>
              <a:rPr lang="en-US" dirty="0"/>
              <a:t>excel file.</a:t>
            </a:r>
          </a:p>
        </p:txBody>
      </p:sp>
      <p:sp>
        <p:nvSpPr>
          <p:cNvPr id="4" name="Curved Left Arrow 3"/>
          <p:cNvSpPr/>
          <p:nvPr/>
        </p:nvSpPr>
        <p:spPr>
          <a:xfrm rot="8960624">
            <a:off x="9349855" y="554913"/>
            <a:ext cx="855310" cy="27899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855631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Step 1: Get a partner RHU</a:t>
            </a:r>
          </a:p>
        </p:txBody>
      </p:sp>
      <p:sp>
        <p:nvSpPr>
          <p:cNvPr id="3" name="Content Placeholder 2"/>
          <p:cNvSpPr>
            <a:spLocks noGrp="1"/>
          </p:cNvSpPr>
          <p:nvPr>
            <p:ph idx="1"/>
          </p:nvPr>
        </p:nvSpPr>
        <p:spPr/>
        <p:txBody>
          <a:bodyPr>
            <a:normAutofit/>
          </a:bodyPr>
          <a:lstStyle/>
          <a:p>
            <a:pPr>
              <a:defRPr/>
            </a:pPr>
            <a:r>
              <a:rPr lang="en-US" dirty="0"/>
              <a:t>DOTS facilities will be grouped by 2s.</a:t>
            </a:r>
          </a:p>
          <a:p>
            <a:pPr>
              <a:defRPr/>
            </a:pPr>
            <a:endParaRPr lang="en-US" dirty="0"/>
          </a:p>
          <a:p>
            <a:pPr>
              <a:defRPr/>
            </a:pPr>
            <a:r>
              <a:rPr lang="en-US" dirty="0"/>
              <a:t>Give the paper-based records to your partner DOTS facility</a:t>
            </a:r>
          </a:p>
          <a:p>
            <a:pPr marL="457200" lvl="1" indent="0">
              <a:buNone/>
              <a:defRPr/>
            </a:pPr>
            <a:endParaRPr lang="en-US" dirty="0"/>
          </a:p>
          <a:p>
            <a:pPr>
              <a:defRPr/>
            </a:pPr>
            <a:r>
              <a:rPr lang="en-US" dirty="0"/>
              <a:t>Your partner RHU will do data quality check on your records/reports</a:t>
            </a:r>
          </a:p>
        </p:txBody>
      </p:sp>
    </p:spTree>
    <p:extLst>
      <p:ext uri="{BB962C8B-B14F-4D97-AF65-F5344CB8AC3E}">
        <p14:creationId xmlns:p14="http://schemas.microsoft.com/office/powerpoint/2010/main" val="36403358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927" y="346364"/>
            <a:ext cx="10515600" cy="1039091"/>
          </a:xfrm>
        </p:spPr>
        <p:txBody>
          <a:bodyPr>
            <a:normAutofit fontScale="90000"/>
          </a:bodyPr>
          <a:lstStyle/>
          <a:p>
            <a:r>
              <a:rPr lang="en-US" b="1" dirty="0"/>
              <a:t>Computing Turnaround Time </a:t>
            </a:r>
            <a:br>
              <a:rPr lang="en-US" dirty="0"/>
            </a:br>
            <a:r>
              <a:rPr lang="en-US" dirty="0"/>
              <a:t>   </a:t>
            </a:r>
            <a:r>
              <a:rPr lang="en-US" sz="3600" dirty="0"/>
              <a:t>1) </a:t>
            </a:r>
            <a:r>
              <a:rPr lang="en-US" sz="2700" dirty="0"/>
              <a:t>Convert to Excel file the following variables and sort according to DSSM result</a:t>
            </a:r>
            <a:r>
              <a:rPr lang="en-US" sz="3600" dirty="0"/>
              <a:t>  </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3102692"/>
              </p:ext>
            </p:extLst>
          </p:nvPr>
        </p:nvGraphicFramePr>
        <p:xfrm>
          <a:off x="1676399" y="1571553"/>
          <a:ext cx="8437420" cy="4859655"/>
        </p:xfrm>
        <a:graphic>
          <a:graphicData uri="http://schemas.openxmlformats.org/drawingml/2006/table">
            <a:tbl>
              <a:tblPr>
                <a:tableStyleId>{5C22544A-7EE6-4342-B048-85BDC9FD1C3A}</a:tableStyleId>
              </a:tblPr>
              <a:tblGrid>
                <a:gridCol w="1674843">
                  <a:extLst>
                    <a:ext uri="{9D8B030D-6E8A-4147-A177-3AD203B41FA5}">
                      <a16:colId xmlns:a16="http://schemas.microsoft.com/office/drawing/2014/main" val="20000"/>
                    </a:ext>
                  </a:extLst>
                </a:gridCol>
                <a:gridCol w="1516840">
                  <a:extLst>
                    <a:ext uri="{9D8B030D-6E8A-4147-A177-3AD203B41FA5}">
                      <a16:colId xmlns:a16="http://schemas.microsoft.com/office/drawing/2014/main" val="20001"/>
                    </a:ext>
                  </a:extLst>
                </a:gridCol>
                <a:gridCol w="2117255">
                  <a:extLst>
                    <a:ext uri="{9D8B030D-6E8A-4147-A177-3AD203B41FA5}">
                      <a16:colId xmlns:a16="http://schemas.microsoft.com/office/drawing/2014/main" val="20002"/>
                    </a:ext>
                  </a:extLst>
                </a:gridCol>
                <a:gridCol w="1611642">
                  <a:extLst>
                    <a:ext uri="{9D8B030D-6E8A-4147-A177-3AD203B41FA5}">
                      <a16:colId xmlns:a16="http://schemas.microsoft.com/office/drawing/2014/main" val="20003"/>
                    </a:ext>
                  </a:extLst>
                </a:gridCol>
                <a:gridCol w="1516840">
                  <a:extLst>
                    <a:ext uri="{9D8B030D-6E8A-4147-A177-3AD203B41FA5}">
                      <a16:colId xmlns:a16="http://schemas.microsoft.com/office/drawing/2014/main" val="20004"/>
                    </a:ext>
                  </a:extLst>
                </a:gridCol>
              </a:tblGrid>
              <a:tr h="571500">
                <a:tc>
                  <a:txBody>
                    <a:bodyPr/>
                    <a:lstStyle/>
                    <a:p>
                      <a:pPr algn="ctr" fontAlgn="b"/>
                      <a:r>
                        <a:rPr lang="en-US" sz="2400" u="none" strike="noStrike" dirty="0">
                          <a:effectLst/>
                        </a:rPr>
                        <a:t>TB Case No.</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Name of Patient</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DATE START TREATMENT</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DATE BASELINE DSSM</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Result (baseline DSSM)</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r" fontAlgn="b"/>
                      <a:r>
                        <a:rPr lang="en-US" sz="2400" u="none" strike="noStrike">
                          <a:effectLst/>
                        </a:rPr>
                        <a:t>161010002</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AB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1/9/2016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r" fontAlgn="b"/>
                      <a:r>
                        <a:rPr lang="en-US" sz="2400" u="none" strike="noStrike">
                          <a:effectLst/>
                        </a:rPr>
                        <a:t>161010005</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1/14/2016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r" fontAlgn="b"/>
                      <a:r>
                        <a:rPr lang="en-US" sz="2400" u="none" strike="noStrike">
                          <a:effectLst/>
                        </a:rPr>
                        <a:t>161010007</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CA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1/11/2016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r" fontAlgn="b"/>
                      <a:r>
                        <a:rPr lang="en-US" sz="2400" u="none" strike="noStrike">
                          <a:effectLst/>
                        </a:rPr>
                        <a:t>161010008</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CB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1/22/2016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r" fontAlgn="b"/>
                      <a:r>
                        <a:rPr lang="en-US" sz="2400" u="none" strike="noStrike">
                          <a:effectLst/>
                        </a:rPr>
                        <a:t>161010003</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AC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1/8/2016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r" fontAlgn="b"/>
                      <a:r>
                        <a:rPr lang="en-US" sz="2400" u="none" strike="noStrike">
                          <a:effectLst/>
                        </a:rPr>
                        <a:t>161010004</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1/8/2016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r" fontAlgn="b"/>
                      <a:r>
                        <a:rPr lang="en-US" sz="2400" u="none" strike="noStrike">
                          <a:effectLst/>
                        </a:rPr>
                        <a:t>161010009</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CC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1/23/2016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r" fontAlgn="b"/>
                      <a:r>
                        <a:rPr lang="en-US" sz="2400" u="none" strike="noStrike">
                          <a:effectLst/>
                        </a:rPr>
                        <a:t>161010010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DA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1/27/2016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1/24/2016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r" fontAlgn="b"/>
                      <a:r>
                        <a:rPr lang="en-US" sz="2400" u="none" strike="noStrike">
                          <a:effectLst/>
                        </a:rPr>
                        <a:t>161010001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AA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r" fontAlgn="b"/>
                      <a:r>
                        <a:rPr lang="en-US" sz="2400" u="none" strike="noStrike">
                          <a:effectLst/>
                        </a:rPr>
                        <a:t>161010006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1/13/2016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934083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927" y="346364"/>
            <a:ext cx="10515600" cy="1039091"/>
          </a:xfrm>
        </p:spPr>
        <p:txBody>
          <a:bodyPr>
            <a:normAutofit fontScale="90000"/>
          </a:bodyPr>
          <a:lstStyle/>
          <a:p>
            <a:r>
              <a:rPr lang="en-US" b="1" dirty="0"/>
              <a:t>Computing Turnaround Time</a:t>
            </a:r>
            <a:br>
              <a:rPr lang="en-US" dirty="0"/>
            </a:br>
            <a:r>
              <a:rPr lang="en-US" dirty="0"/>
              <a:t>   </a:t>
            </a:r>
            <a:r>
              <a:rPr lang="en-US" sz="3100" dirty="0"/>
              <a:t>2) </a:t>
            </a:r>
            <a:r>
              <a:rPr lang="en-US" sz="2700" dirty="0"/>
              <a:t>Add additional column for TAT and insert formula</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4075216"/>
              </p:ext>
            </p:extLst>
          </p:nvPr>
        </p:nvGraphicFramePr>
        <p:xfrm>
          <a:off x="602673" y="1496290"/>
          <a:ext cx="9192491" cy="5137439"/>
        </p:xfrm>
        <a:graphic>
          <a:graphicData uri="http://schemas.openxmlformats.org/drawingml/2006/table">
            <a:tbl>
              <a:tblPr>
                <a:tableStyleId>{5C22544A-7EE6-4342-B048-85BDC9FD1C3A}</a:tableStyleId>
              </a:tblPr>
              <a:tblGrid>
                <a:gridCol w="1297979">
                  <a:extLst>
                    <a:ext uri="{9D8B030D-6E8A-4147-A177-3AD203B41FA5}">
                      <a16:colId xmlns:a16="http://schemas.microsoft.com/office/drawing/2014/main" val="20000"/>
                    </a:ext>
                  </a:extLst>
                </a:gridCol>
                <a:gridCol w="1672900">
                  <a:extLst>
                    <a:ext uri="{9D8B030D-6E8A-4147-A177-3AD203B41FA5}">
                      <a16:colId xmlns:a16="http://schemas.microsoft.com/office/drawing/2014/main" val="20001"/>
                    </a:ext>
                  </a:extLst>
                </a:gridCol>
                <a:gridCol w="800608">
                  <a:extLst>
                    <a:ext uri="{9D8B030D-6E8A-4147-A177-3AD203B41FA5}">
                      <a16:colId xmlns:a16="http://schemas.microsoft.com/office/drawing/2014/main" val="20002"/>
                    </a:ext>
                  </a:extLst>
                </a:gridCol>
                <a:gridCol w="1640842">
                  <a:extLst>
                    <a:ext uri="{9D8B030D-6E8A-4147-A177-3AD203B41FA5}">
                      <a16:colId xmlns:a16="http://schemas.microsoft.com/office/drawing/2014/main" val="20003"/>
                    </a:ext>
                  </a:extLst>
                </a:gridCol>
                <a:gridCol w="1704959">
                  <a:extLst>
                    <a:ext uri="{9D8B030D-6E8A-4147-A177-3AD203B41FA5}">
                      <a16:colId xmlns:a16="http://schemas.microsoft.com/office/drawing/2014/main" val="20004"/>
                    </a:ext>
                  </a:extLst>
                </a:gridCol>
                <a:gridCol w="1243930">
                  <a:extLst>
                    <a:ext uri="{9D8B030D-6E8A-4147-A177-3AD203B41FA5}">
                      <a16:colId xmlns:a16="http://schemas.microsoft.com/office/drawing/2014/main" val="20005"/>
                    </a:ext>
                  </a:extLst>
                </a:gridCol>
                <a:gridCol w="831273">
                  <a:extLst>
                    <a:ext uri="{9D8B030D-6E8A-4147-A177-3AD203B41FA5}">
                      <a16:colId xmlns:a16="http://schemas.microsoft.com/office/drawing/2014/main" val="20006"/>
                    </a:ext>
                  </a:extLst>
                </a:gridCol>
              </a:tblGrid>
              <a:tr h="460664">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0">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TB Case No.</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Name of Patient</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DATE START TREATMENT</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DATE BASELINE DSSM</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Result (baseline DSSM)</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TAT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24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161010002</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AB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1/9/2016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24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161010005</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1/14/2016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b"/>
                      <a:r>
                        <a:rPr lang="en-US" sz="24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161010007</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CA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1/11/2016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b"/>
                      <a:r>
                        <a:rPr lang="en-US" sz="24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161010008</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CB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1/22/2016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b"/>
                      <a:r>
                        <a:rPr lang="en-US" sz="24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161010003</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AC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1/8/2016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n-US" sz="24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161010004</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1/8/2016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ctr" fontAlgn="b"/>
                      <a:r>
                        <a:rPr lang="en-US" sz="24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CC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1/23/2016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ctr" fontAlgn="b"/>
                      <a:r>
                        <a:rPr lang="en-US" sz="2400" b="0" i="0" u="none" strike="noStrike" dirty="0">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161010010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DA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1/27/2016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1/24/2016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ctr" fontAlgn="b"/>
                      <a:r>
                        <a:rPr lang="en-US" sz="2400" b="0" i="0" u="none" strike="noStrike" dirty="0">
                          <a:solidFill>
                            <a:srgbClr val="000000"/>
                          </a:solidFill>
                          <a:effectLst/>
                          <a:latin typeface="Calibri" panose="020F050202020403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AA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90500">
                <a:tc>
                  <a:txBody>
                    <a:bodyPr/>
                    <a:lstStyle/>
                    <a:p>
                      <a:pPr algn="ctr" fontAlgn="b"/>
                      <a:r>
                        <a:rPr lang="en-US" sz="24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1/13/2016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 name="TextBox 2"/>
          <p:cNvSpPr txBox="1"/>
          <p:nvPr/>
        </p:nvSpPr>
        <p:spPr>
          <a:xfrm>
            <a:off x="10571018" y="2807753"/>
            <a:ext cx="1096775" cy="461665"/>
          </a:xfrm>
          <a:prstGeom prst="rect">
            <a:avLst/>
          </a:prstGeom>
          <a:noFill/>
          <a:ln>
            <a:solidFill>
              <a:schemeClr val="tx1"/>
            </a:solidFill>
          </a:ln>
        </p:spPr>
        <p:txBody>
          <a:bodyPr wrap="none" rtlCol="0">
            <a:spAutoFit/>
          </a:bodyPr>
          <a:lstStyle/>
          <a:p>
            <a:r>
              <a:rPr lang="en-US" sz="2400" dirty="0"/>
              <a:t>=C3-D3</a:t>
            </a:r>
          </a:p>
        </p:txBody>
      </p:sp>
      <p:sp>
        <p:nvSpPr>
          <p:cNvPr id="5" name="Right Arrow 4"/>
          <p:cNvSpPr/>
          <p:nvPr/>
        </p:nvSpPr>
        <p:spPr>
          <a:xfrm>
            <a:off x="9739745" y="2854036"/>
            <a:ext cx="623455" cy="36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897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927" y="241433"/>
            <a:ext cx="10515600" cy="1039091"/>
          </a:xfrm>
        </p:spPr>
        <p:txBody>
          <a:bodyPr>
            <a:normAutofit fontScale="90000"/>
          </a:bodyPr>
          <a:lstStyle/>
          <a:p>
            <a:r>
              <a:rPr lang="en-US" b="1" dirty="0"/>
              <a:t>Computing Turnaround Time</a:t>
            </a:r>
            <a:br>
              <a:rPr lang="en-US" dirty="0"/>
            </a:br>
            <a:r>
              <a:rPr lang="en-US" dirty="0"/>
              <a:t>   </a:t>
            </a:r>
            <a:r>
              <a:rPr lang="en-US" sz="3100" dirty="0"/>
              <a:t>3) Apply formula to </a:t>
            </a:r>
            <a:r>
              <a:rPr lang="en-US" sz="3600" dirty="0"/>
              <a:t>all </a:t>
            </a:r>
            <a:r>
              <a:rPr lang="en-US" sz="3100" dirty="0"/>
              <a:t>patients</a:t>
            </a:r>
            <a:endParaRPr lang="en-US" sz="4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6921666"/>
              </p:ext>
            </p:extLst>
          </p:nvPr>
        </p:nvGraphicFramePr>
        <p:xfrm>
          <a:off x="602673" y="1496290"/>
          <a:ext cx="9192491" cy="5137439"/>
        </p:xfrm>
        <a:graphic>
          <a:graphicData uri="http://schemas.openxmlformats.org/drawingml/2006/table">
            <a:tbl>
              <a:tblPr>
                <a:tableStyleId>{5C22544A-7EE6-4342-B048-85BDC9FD1C3A}</a:tableStyleId>
              </a:tblPr>
              <a:tblGrid>
                <a:gridCol w="1297979">
                  <a:extLst>
                    <a:ext uri="{9D8B030D-6E8A-4147-A177-3AD203B41FA5}">
                      <a16:colId xmlns:a16="http://schemas.microsoft.com/office/drawing/2014/main" val="20000"/>
                    </a:ext>
                  </a:extLst>
                </a:gridCol>
                <a:gridCol w="1672900">
                  <a:extLst>
                    <a:ext uri="{9D8B030D-6E8A-4147-A177-3AD203B41FA5}">
                      <a16:colId xmlns:a16="http://schemas.microsoft.com/office/drawing/2014/main" val="20001"/>
                    </a:ext>
                  </a:extLst>
                </a:gridCol>
                <a:gridCol w="800608">
                  <a:extLst>
                    <a:ext uri="{9D8B030D-6E8A-4147-A177-3AD203B41FA5}">
                      <a16:colId xmlns:a16="http://schemas.microsoft.com/office/drawing/2014/main" val="20002"/>
                    </a:ext>
                  </a:extLst>
                </a:gridCol>
                <a:gridCol w="1640842">
                  <a:extLst>
                    <a:ext uri="{9D8B030D-6E8A-4147-A177-3AD203B41FA5}">
                      <a16:colId xmlns:a16="http://schemas.microsoft.com/office/drawing/2014/main" val="20003"/>
                    </a:ext>
                  </a:extLst>
                </a:gridCol>
                <a:gridCol w="1704959">
                  <a:extLst>
                    <a:ext uri="{9D8B030D-6E8A-4147-A177-3AD203B41FA5}">
                      <a16:colId xmlns:a16="http://schemas.microsoft.com/office/drawing/2014/main" val="20004"/>
                    </a:ext>
                  </a:extLst>
                </a:gridCol>
                <a:gridCol w="1243930">
                  <a:extLst>
                    <a:ext uri="{9D8B030D-6E8A-4147-A177-3AD203B41FA5}">
                      <a16:colId xmlns:a16="http://schemas.microsoft.com/office/drawing/2014/main" val="20005"/>
                    </a:ext>
                  </a:extLst>
                </a:gridCol>
                <a:gridCol w="831273">
                  <a:extLst>
                    <a:ext uri="{9D8B030D-6E8A-4147-A177-3AD203B41FA5}">
                      <a16:colId xmlns:a16="http://schemas.microsoft.com/office/drawing/2014/main" val="20006"/>
                    </a:ext>
                  </a:extLst>
                </a:gridCol>
              </a:tblGrid>
              <a:tr h="460664">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0">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TB Case No.</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Name of Patient</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DATE START TREATMENT</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DATE BASELINE DSSM</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Result (baseline DSSM)</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TAT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24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161010002</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AB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1/9/2016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24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161010005</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1/14/2016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b"/>
                      <a:r>
                        <a:rPr lang="en-US" sz="24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161010007</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CA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1/11/2016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b"/>
                      <a:r>
                        <a:rPr lang="en-US" sz="24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161010008</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CB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1/22/2016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b"/>
                      <a:r>
                        <a:rPr lang="en-US" sz="24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161010003</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AC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1/8/2016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n-US" sz="24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161010004</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1/8/2016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ctr" fontAlgn="b"/>
                      <a:r>
                        <a:rPr lang="en-US" sz="24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CC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1/23/2016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ctr" fontAlgn="b"/>
                      <a:r>
                        <a:rPr lang="en-US" sz="2400" b="0" i="0" u="none" strike="noStrike" dirty="0">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161010010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DA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1/27/2016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1/24/2016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ctr" fontAlgn="b"/>
                      <a:r>
                        <a:rPr lang="en-US" sz="2400" b="0" i="0" u="none" strike="noStrike" dirty="0">
                          <a:solidFill>
                            <a:srgbClr val="000000"/>
                          </a:solidFill>
                          <a:effectLst/>
                          <a:latin typeface="Calibri" panose="020F050202020403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AA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90500">
                <a:tc>
                  <a:txBody>
                    <a:bodyPr/>
                    <a:lstStyle/>
                    <a:p>
                      <a:pPr algn="ctr" fontAlgn="b"/>
                      <a:r>
                        <a:rPr lang="en-US" sz="24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1/13/2016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 name="TextBox 2"/>
          <p:cNvSpPr txBox="1"/>
          <p:nvPr/>
        </p:nvSpPr>
        <p:spPr>
          <a:xfrm>
            <a:off x="10571018" y="2807753"/>
            <a:ext cx="1096775" cy="461665"/>
          </a:xfrm>
          <a:prstGeom prst="rect">
            <a:avLst/>
          </a:prstGeom>
          <a:noFill/>
          <a:ln>
            <a:solidFill>
              <a:schemeClr val="tx1"/>
            </a:solidFill>
          </a:ln>
        </p:spPr>
        <p:txBody>
          <a:bodyPr wrap="none" rtlCol="0">
            <a:spAutoFit/>
          </a:bodyPr>
          <a:lstStyle/>
          <a:p>
            <a:r>
              <a:rPr lang="en-US" sz="2400" dirty="0"/>
              <a:t>=C3-D3</a:t>
            </a:r>
          </a:p>
        </p:txBody>
      </p:sp>
      <p:sp>
        <p:nvSpPr>
          <p:cNvPr id="5" name="Right Arrow 4"/>
          <p:cNvSpPr/>
          <p:nvPr/>
        </p:nvSpPr>
        <p:spPr>
          <a:xfrm>
            <a:off x="9850581" y="2885907"/>
            <a:ext cx="623455" cy="36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8803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927" y="346365"/>
            <a:ext cx="10515600" cy="512618"/>
          </a:xfrm>
        </p:spPr>
        <p:txBody>
          <a:bodyPr>
            <a:normAutofit fontScale="90000"/>
          </a:bodyPr>
          <a:lstStyle/>
          <a:p>
            <a:r>
              <a:rPr lang="en-US" b="1" dirty="0"/>
              <a:t>Computing Turnaround Time: </a:t>
            </a:r>
            <a:r>
              <a:rPr lang="en-US" sz="3100" dirty="0"/>
              <a:t>4) Get average for BC and CD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2090561"/>
              </p:ext>
            </p:extLst>
          </p:nvPr>
        </p:nvGraphicFramePr>
        <p:xfrm>
          <a:off x="658092" y="1025235"/>
          <a:ext cx="9192490" cy="5442239"/>
        </p:xfrm>
        <a:graphic>
          <a:graphicData uri="http://schemas.openxmlformats.org/drawingml/2006/table">
            <a:tbl>
              <a:tblPr>
                <a:tableStyleId>{5C22544A-7EE6-4342-B048-85BDC9FD1C3A}</a:tableStyleId>
              </a:tblPr>
              <a:tblGrid>
                <a:gridCol w="1190337">
                  <a:extLst>
                    <a:ext uri="{9D8B030D-6E8A-4147-A177-3AD203B41FA5}">
                      <a16:colId xmlns:a16="http://schemas.microsoft.com/office/drawing/2014/main" val="20000"/>
                    </a:ext>
                  </a:extLst>
                </a:gridCol>
                <a:gridCol w="1534166">
                  <a:extLst>
                    <a:ext uri="{9D8B030D-6E8A-4147-A177-3AD203B41FA5}">
                      <a16:colId xmlns:a16="http://schemas.microsoft.com/office/drawing/2014/main" val="20001"/>
                    </a:ext>
                  </a:extLst>
                </a:gridCol>
                <a:gridCol w="734213">
                  <a:extLst>
                    <a:ext uri="{9D8B030D-6E8A-4147-A177-3AD203B41FA5}">
                      <a16:colId xmlns:a16="http://schemas.microsoft.com/office/drawing/2014/main" val="20002"/>
                    </a:ext>
                  </a:extLst>
                </a:gridCol>
                <a:gridCol w="1504767">
                  <a:extLst>
                    <a:ext uri="{9D8B030D-6E8A-4147-A177-3AD203B41FA5}">
                      <a16:colId xmlns:a16="http://schemas.microsoft.com/office/drawing/2014/main" val="20003"/>
                    </a:ext>
                  </a:extLst>
                </a:gridCol>
                <a:gridCol w="1563566">
                  <a:extLst>
                    <a:ext uri="{9D8B030D-6E8A-4147-A177-3AD203B41FA5}">
                      <a16:colId xmlns:a16="http://schemas.microsoft.com/office/drawing/2014/main" val="20004"/>
                    </a:ext>
                  </a:extLst>
                </a:gridCol>
                <a:gridCol w="1140771">
                  <a:extLst>
                    <a:ext uri="{9D8B030D-6E8A-4147-A177-3AD203B41FA5}">
                      <a16:colId xmlns:a16="http://schemas.microsoft.com/office/drawing/2014/main" val="20005"/>
                    </a:ext>
                  </a:extLst>
                </a:gridCol>
                <a:gridCol w="762335">
                  <a:extLst>
                    <a:ext uri="{9D8B030D-6E8A-4147-A177-3AD203B41FA5}">
                      <a16:colId xmlns:a16="http://schemas.microsoft.com/office/drawing/2014/main" val="20006"/>
                    </a:ext>
                  </a:extLst>
                </a:gridCol>
                <a:gridCol w="762335">
                  <a:extLst>
                    <a:ext uri="{9D8B030D-6E8A-4147-A177-3AD203B41FA5}">
                      <a16:colId xmlns:a16="http://schemas.microsoft.com/office/drawing/2014/main" val="20007"/>
                    </a:ext>
                  </a:extLst>
                </a:gridCol>
              </a:tblGrid>
              <a:tr h="460664">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0">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TB Case No.</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Name of Patient</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DATE START TREATMENT</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DATE BASELINE DSSM</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Result (baseline DSSM)</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TAT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24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161010002</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AB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1/9/2016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24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161010005</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1/14/2016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1/5/2016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b"/>
                      <a:r>
                        <a:rPr lang="en-US" sz="24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161010007</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CA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1/11/2016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b"/>
                      <a:r>
                        <a:rPr lang="en-US" sz="24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161010008</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CB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1/22/2016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b"/>
                      <a:r>
                        <a:rPr lang="en-US" sz="24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161010003</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AC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1/8/2016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n-US" sz="24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161010004</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1/8/2016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ctr" fontAlgn="b"/>
                      <a:r>
                        <a:rPr lang="en-US" sz="24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CC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1/23/2016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ctr" fontAlgn="b"/>
                      <a:r>
                        <a:rPr lang="en-US" sz="2400" b="0" i="0" u="none" strike="noStrike" dirty="0">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161010010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DA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1/27/2016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1/24/2016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ctr" fontAlgn="b"/>
                      <a:r>
                        <a:rPr lang="en-US" sz="2400" b="0" i="0" u="none" strike="noStrike" dirty="0">
                          <a:solidFill>
                            <a:srgbClr val="000000"/>
                          </a:solidFill>
                          <a:effectLst/>
                          <a:latin typeface="Calibri" panose="020F050202020403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AA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90500">
                <a:tc>
                  <a:txBody>
                    <a:bodyPr/>
                    <a:lstStyle/>
                    <a:p>
                      <a:pPr algn="ctr" fontAlgn="b"/>
                      <a:r>
                        <a:rPr lang="en-US" sz="24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1/13/2016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 name="TextBox 2"/>
          <p:cNvSpPr txBox="1"/>
          <p:nvPr/>
        </p:nvSpPr>
        <p:spPr>
          <a:xfrm>
            <a:off x="9477862" y="2977586"/>
            <a:ext cx="2376356" cy="461665"/>
          </a:xfrm>
          <a:prstGeom prst="rect">
            <a:avLst/>
          </a:prstGeom>
          <a:noFill/>
          <a:ln>
            <a:solidFill>
              <a:schemeClr val="tx1"/>
            </a:solidFill>
          </a:ln>
        </p:spPr>
        <p:txBody>
          <a:bodyPr wrap="none" rtlCol="0">
            <a:spAutoFit/>
          </a:bodyPr>
          <a:lstStyle/>
          <a:p>
            <a:r>
              <a:rPr lang="en-US" sz="2400" dirty="0"/>
              <a:t>=AVERAGE(F3:F6)</a:t>
            </a:r>
          </a:p>
        </p:txBody>
      </p:sp>
      <p:sp>
        <p:nvSpPr>
          <p:cNvPr id="5" name="Right Arrow 4"/>
          <p:cNvSpPr/>
          <p:nvPr/>
        </p:nvSpPr>
        <p:spPr>
          <a:xfrm rot="16200000">
            <a:off x="9350685" y="3566429"/>
            <a:ext cx="623455" cy="36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477862" y="5096189"/>
            <a:ext cx="2531847" cy="461665"/>
          </a:xfrm>
          <a:prstGeom prst="rect">
            <a:avLst/>
          </a:prstGeom>
          <a:noFill/>
          <a:ln>
            <a:solidFill>
              <a:schemeClr val="tx1"/>
            </a:solidFill>
          </a:ln>
        </p:spPr>
        <p:txBody>
          <a:bodyPr wrap="none" rtlCol="0">
            <a:spAutoFit/>
          </a:bodyPr>
          <a:lstStyle/>
          <a:p>
            <a:r>
              <a:rPr lang="en-US" sz="2400" dirty="0"/>
              <a:t>=AVERAGE(F7:F12)</a:t>
            </a:r>
          </a:p>
        </p:txBody>
      </p:sp>
      <p:sp>
        <p:nvSpPr>
          <p:cNvPr id="7" name="Right Arrow 6"/>
          <p:cNvSpPr/>
          <p:nvPr/>
        </p:nvSpPr>
        <p:spPr>
          <a:xfrm rot="16200000">
            <a:off x="9350685" y="5846822"/>
            <a:ext cx="623455" cy="36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80409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927" y="346365"/>
            <a:ext cx="10515600" cy="512618"/>
          </a:xfrm>
        </p:spPr>
        <p:txBody>
          <a:bodyPr>
            <a:normAutofit fontScale="90000"/>
          </a:bodyPr>
          <a:lstStyle/>
          <a:p>
            <a:r>
              <a:rPr lang="en-US" b="1" dirty="0"/>
              <a:t>Computing Turnaround Time </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6476098"/>
              </p:ext>
            </p:extLst>
          </p:nvPr>
        </p:nvGraphicFramePr>
        <p:xfrm>
          <a:off x="1572492" y="1180462"/>
          <a:ext cx="9192490" cy="5442239"/>
        </p:xfrm>
        <a:graphic>
          <a:graphicData uri="http://schemas.openxmlformats.org/drawingml/2006/table">
            <a:tbl>
              <a:tblPr>
                <a:tableStyleId>{5C22544A-7EE6-4342-B048-85BDC9FD1C3A}</a:tableStyleId>
              </a:tblPr>
              <a:tblGrid>
                <a:gridCol w="1190337">
                  <a:extLst>
                    <a:ext uri="{9D8B030D-6E8A-4147-A177-3AD203B41FA5}">
                      <a16:colId xmlns:a16="http://schemas.microsoft.com/office/drawing/2014/main" val="20000"/>
                    </a:ext>
                  </a:extLst>
                </a:gridCol>
                <a:gridCol w="1534166">
                  <a:extLst>
                    <a:ext uri="{9D8B030D-6E8A-4147-A177-3AD203B41FA5}">
                      <a16:colId xmlns:a16="http://schemas.microsoft.com/office/drawing/2014/main" val="20001"/>
                    </a:ext>
                  </a:extLst>
                </a:gridCol>
                <a:gridCol w="734213">
                  <a:extLst>
                    <a:ext uri="{9D8B030D-6E8A-4147-A177-3AD203B41FA5}">
                      <a16:colId xmlns:a16="http://schemas.microsoft.com/office/drawing/2014/main" val="20002"/>
                    </a:ext>
                  </a:extLst>
                </a:gridCol>
                <a:gridCol w="1504767">
                  <a:extLst>
                    <a:ext uri="{9D8B030D-6E8A-4147-A177-3AD203B41FA5}">
                      <a16:colId xmlns:a16="http://schemas.microsoft.com/office/drawing/2014/main" val="20003"/>
                    </a:ext>
                  </a:extLst>
                </a:gridCol>
                <a:gridCol w="1563566">
                  <a:extLst>
                    <a:ext uri="{9D8B030D-6E8A-4147-A177-3AD203B41FA5}">
                      <a16:colId xmlns:a16="http://schemas.microsoft.com/office/drawing/2014/main" val="20004"/>
                    </a:ext>
                  </a:extLst>
                </a:gridCol>
                <a:gridCol w="1140771">
                  <a:extLst>
                    <a:ext uri="{9D8B030D-6E8A-4147-A177-3AD203B41FA5}">
                      <a16:colId xmlns:a16="http://schemas.microsoft.com/office/drawing/2014/main" val="20005"/>
                    </a:ext>
                  </a:extLst>
                </a:gridCol>
                <a:gridCol w="762335">
                  <a:extLst>
                    <a:ext uri="{9D8B030D-6E8A-4147-A177-3AD203B41FA5}">
                      <a16:colId xmlns:a16="http://schemas.microsoft.com/office/drawing/2014/main" val="20006"/>
                    </a:ext>
                  </a:extLst>
                </a:gridCol>
                <a:gridCol w="762335">
                  <a:extLst>
                    <a:ext uri="{9D8B030D-6E8A-4147-A177-3AD203B41FA5}">
                      <a16:colId xmlns:a16="http://schemas.microsoft.com/office/drawing/2014/main" val="20007"/>
                    </a:ext>
                  </a:extLst>
                </a:gridCol>
              </a:tblGrid>
              <a:tr h="460664">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0">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TB Case No.</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Name of Patient</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DATE START TREATMENT</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DATE BASELINE DSSM</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Result (baseline DSSM)</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TAT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24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161010002</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AB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1/9/2016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24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161010005</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1/14/2016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b"/>
                      <a:r>
                        <a:rPr lang="en-US" sz="24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161010007</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CA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1/11/2016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b"/>
                      <a:r>
                        <a:rPr lang="en-US" sz="24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161010008</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CB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1/22/2016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FF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b"/>
                      <a:r>
                        <a:rPr lang="en-US" sz="24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161010003</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AC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1/8/2016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n-US" sz="24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161010004</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1/10/2016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1/8/2016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ctr" fontAlgn="b"/>
                      <a:r>
                        <a:rPr lang="en-US" sz="24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CC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1/23/2016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ctr" fontAlgn="b"/>
                      <a:r>
                        <a:rPr lang="en-US" sz="2400" b="0" i="0" u="none" strike="noStrike" dirty="0">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161010010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DA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1/27/2016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1/24/2016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ctr" fontAlgn="b"/>
                      <a:r>
                        <a:rPr lang="en-US" sz="2400" b="0" i="0" u="none" strike="noStrike" dirty="0">
                          <a:solidFill>
                            <a:srgbClr val="000000"/>
                          </a:solidFill>
                          <a:effectLst/>
                          <a:latin typeface="Calibri" panose="020F050202020403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AA</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1/2/2016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90500">
                <a:tc>
                  <a:txBody>
                    <a:bodyPr/>
                    <a:lstStyle/>
                    <a:p>
                      <a:pPr algn="ctr" fontAlgn="b"/>
                      <a:r>
                        <a:rPr lang="en-US" sz="24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161010006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1/15/2016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1/13/2016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60154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8097" y="858982"/>
            <a:ext cx="10457465" cy="4519429"/>
          </a:xfrm>
          <a:prstGeom prst="rect">
            <a:avLst/>
          </a:prstGeom>
        </p:spPr>
      </p:pic>
      <p:sp>
        <p:nvSpPr>
          <p:cNvPr id="3" name="TextBox 2"/>
          <p:cNvSpPr txBox="1"/>
          <p:nvPr/>
        </p:nvSpPr>
        <p:spPr>
          <a:xfrm>
            <a:off x="5278582" y="4447310"/>
            <a:ext cx="941220" cy="646331"/>
          </a:xfrm>
          <a:prstGeom prst="rect">
            <a:avLst/>
          </a:prstGeom>
          <a:noFill/>
        </p:spPr>
        <p:txBody>
          <a:bodyPr wrap="none" rtlCol="0">
            <a:spAutoFit/>
          </a:bodyPr>
          <a:lstStyle/>
          <a:p>
            <a:r>
              <a:rPr lang="en-US" dirty="0"/>
              <a:t>9 for CD</a:t>
            </a:r>
          </a:p>
          <a:p>
            <a:r>
              <a:rPr lang="en-US" dirty="0"/>
              <a:t>2 for BC</a:t>
            </a:r>
          </a:p>
        </p:txBody>
      </p:sp>
    </p:spTree>
    <p:extLst>
      <p:ext uri="{BB962C8B-B14F-4D97-AF65-F5344CB8AC3E}">
        <p14:creationId xmlns:p14="http://schemas.microsoft.com/office/powerpoint/2010/main" val="5829797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Day 1</a:t>
            </a:r>
          </a:p>
        </p:txBody>
      </p:sp>
      <p:sp>
        <p:nvSpPr>
          <p:cNvPr id="3" name="Text Placeholder 2"/>
          <p:cNvSpPr>
            <a:spLocks noGrp="1"/>
          </p:cNvSpPr>
          <p:nvPr>
            <p:ph type="body" idx="1"/>
          </p:nvPr>
        </p:nvSpPr>
        <p:spPr/>
        <p:txBody>
          <a:bodyPr/>
          <a:lstStyle/>
          <a:p>
            <a:r>
              <a:rPr lang="en-US" dirty="0"/>
              <a:t>Please make sure to submit your latest ITIS data to the PHO</a:t>
            </a:r>
          </a:p>
        </p:txBody>
      </p:sp>
    </p:spTree>
    <p:extLst>
      <p:ext uri="{BB962C8B-B14F-4D97-AF65-F5344CB8AC3E}">
        <p14:creationId xmlns:p14="http://schemas.microsoft.com/office/powerpoint/2010/main" val="15438019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2: Summarizing DQC Findings and Computing NTP Indicators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62806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023" y="185243"/>
            <a:ext cx="10515600" cy="1325563"/>
          </a:xfrm>
        </p:spPr>
        <p:txBody>
          <a:bodyPr/>
          <a:lstStyle/>
          <a:p>
            <a:r>
              <a:rPr lang="en-US" dirty="0"/>
              <a:t>Summarize DQC Findings </a:t>
            </a:r>
            <a:r>
              <a:rPr lang="en-US" sz="3600" dirty="0"/>
              <a:t>(From the DQC Forms)</a:t>
            </a:r>
            <a:endParaRPr lang="en-US" dirty="0"/>
          </a:p>
        </p:txBody>
      </p:sp>
      <p:pic>
        <p:nvPicPr>
          <p:cNvPr id="4" name="Content Placeholder 3"/>
          <p:cNvPicPr>
            <a:picLocks noGrp="1" noChangeAspect="1"/>
          </p:cNvPicPr>
          <p:nvPr>
            <p:ph idx="1"/>
          </p:nvPr>
        </p:nvPicPr>
        <p:blipFill>
          <a:blip r:embed="rId3"/>
          <a:stretch>
            <a:fillRect/>
          </a:stretch>
        </p:blipFill>
        <p:spPr>
          <a:xfrm>
            <a:off x="1410317" y="1825625"/>
            <a:ext cx="8643222" cy="4751638"/>
          </a:xfrm>
          <a:prstGeom prst="rect">
            <a:avLst/>
          </a:prstGeom>
        </p:spPr>
      </p:pic>
    </p:spTree>
    <p:extLst>
      <p:ext uri="{BB962C8B-B14F-4D97-AF65-F5344CB8AC3E}">
        <p14:creationId xmlns:p14="http://schemas.microsoft.com/office/powerpoint/2010/main" val="14957092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648" y="329381"/>
            <a:ext cx="10515600" cy="537170"/>
          </a:xfrm>
        </p:spPr>
        <p:txBody>
          <a:bodyPr>
            <a:normAutofit fontScale="90000"/>
          </a:bodyPr>
          <a:lstStyle/>
          <a:p>
            <a:r>
              <a:rPr lang="en-US" dirty="0"/>
              <a:t>Summarize DQC Findings </a:t>
            </a:r>
            <a:r>
              <a:rPr lang="en-US" sz="3600" dirty="0"/>
              <a:t>(examples)</a:t>
            </a:r>
            <a:endParaRPr lang="en-US" dirty="0"/>
          </a:p>
        </p:txBody>
      </p:sp>
      <p:pic>
        <p:nvPicPr>
          <p:cNvPr id="4" name="Content Placeholder 3"/>
          <p:cNvPicPr>
            <a:picLocks noGrp="1" noChangeAspect="1"/>
          </p:cNvPicPr>
          <p:nvPr>
            <p:ph idx="1"/>
          </p:nvPr>
        </p:nvPicPr>
        <p:blipFill>
          <a:blip r:embed="rId3"/>
          <a:stretch>
            <a:fillRect/>
          </a:stretch>
        </p:blipFill>
        <p:spPr>
          <a:xfrm>
            <a:off x="1287648" y="1219055"/>
            <a:ext cx="10235215" cy="5626841"/>
          </a:xfrm>
          <a:prstGeom prst="rect">
            <a:avLst/>
          </a:prstGeom>
        </p:spPr>
      </p:pic>
      <p:sp>
        <p:nvSpPr>
          <p:cNvPr id="3" name="TextBox 2"/>
          <p:cNvSpPr txBox="1"/>
          <p:nvPr/>
        </p:nvSpPr>
        <p:spPr>
          <a:xfrm>
            <a:off x="4058652" y="2652675"/>
            <a:ext cx="6063916" cy="646331"/>
          </a:xfrm>
          <a:prstGeom prst="rect">
            <a:avLst/>
          </a:prstGeom>
          <a:noFill/>
        </p:spPr>
        <p:txBody>
          <a:bodyPr wrap="square" rtlCol="0">
            <a:spAutoFit/>
          </a:bodyPr>
          <a:lstStyle/>
          <a:p>
            <a:pPr marL="285750" indent="-285750">
              <a:buFont typeface="Arial" panose="020B0604020202020204" pitchFamily="34" charset="0"/>
              <a:buChar char="•"/>
            </a:pPr>
            <a:r>
              <a:rPr lang="en-US" dirty="0"/>
              <a:t>only 23/30 cases encoded</a:t>
            </a:r>
          </a:p>
          <a:p>
            <a:pPr marL="285750" indent="-285750">
              <a:buFont typeface="Arial" panose="020B0604020202020204" pitchFamily="34" charset="0"/>
              <a:buChar char="•"/>
            </a:pPr>
            <a:r>
              <a:rPr lang="en-US" dirty="0"/>
              <a:t>5/35 cases did not have </a:t>
            </a:r>
            <a:r>
              <a:rPr lang="en-US" dirty="0" err="1"/>
              <a:t>Tx</a:t>
            </a:r>
            <a:r>
              <a:rPr lang="en-US" dirty="0"/>
              <a:t> outcome encoded</a:t>
            </a:r>
          </a:p>
        </p:txBody>
      </p:sp>
      <p:sp>
        <p:nvSpPr>
          <p:cNvPr id="5" name="TextBox 4"/>
          <p:cNvSpPr txBox="1"/>
          <p:nvPr/>
        </p:nvSpPr>
        <p:spPr>
          <a:xfrm>
            <a:off x="4058652" y="3435531"/>
            <a:ext cx="798094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35/35 of cases had accurate classification (P/EPTB; BC/CD) </a:t>
            </a:r>
          </a:p>
          <a:p>
            <a:pPr marL="285750" indent="-285750">
              <a:buFont typeface="Arial" panose="020B0604020202020204" pitchFamily="34" charset="0"/>
              <a:buChar char="•"/>
            </a:pPr>
            <a:r>
              <a:rPr lang="en-US" dirty="0"/>
              <a:t>2/35 cases with inaccurate </a:t>
            </a:r>
            <a:r>
              <a:rPr lang="en-US" dirty="0" err="1"/>
              <a:t>reg</a:t>
            </a:r>
            <a:r>
              <a:rPr lang="en-US" dirty="0"/>
              <a:t> group (NEW even is with history of treatment)</a:t>
            </a:r>
          </a:p>
          <a:p>
            <a:pPr marL="285750" indent="-285750">
              <a:buFont typeface="Arial" panose="020B0604020202020204" pitchFamily="34" charset="0"/>
              <a:buChar char="•"/>
            </a:pPr>
            <a:r>
              <a:rPr lang="en-US" dirty="0"/>
              <a:t>3/30 cases had completed outcome but incomplete record of intake</a:t>
            </a:r>
          </a:p>
          <a:p>
            <a:pPr marL="285750" indent="-285750">
              <a:buFont typeface="Arial" panose="020B0604020202020204" pitchFamily="34" charset="0"/>
              <a:buChar char="•"/>
            </a:pPr>
            <a:r>
              <a:rPr lang="en-US" dirty="0"/>
              <a:t>Only 2/5 retreatment case with </a:t>
            </a:r>
            <a:r>
              <a:rPr lang="en-US" dirty="0" err="1"/>
              <a:t>Xpert</a:t>
            </a:r>
            <a:r>
              <a:rPr lang="en-US" dirty="0"/>
              <a:t> result; 0/1 non-converter referred for </a:t>
            </a:r>
            <a:r>
              <a:rPr lang="en-US" dirty="0" err="1"/>
              <a:t>Xpert</a:t>
            </a:r>
            <a:r>
              <a:rPr lang="en-US" dirty="0"/>
              <a:t>; 0/2 failed TB cases referred for </a:t>
            </a:r>
            <a:r>
              <a:rPr lang="en-US" dirty="0" err="1"/>
              <a:t>Xpert</a:t>
            </a:r>
            <a:endParaRPr lang="en-US" dirty="0"/>
          </a:p>
        </p:txBody>
      </p:sp>
      <p:sp>
        <p:nvSpPr>
          <p:cNvPr id="6" name="TextBox 5"/>
          <p:cNvSpPr txBox="1"/>
          <p:nvPr/>
        </p:nvSpPr>
        <p:spPr>
          <a:xfrm>
            <a:off x="3942347" y="5049385"/>
            <a:ext cx="7411453" cy="369332"/>
          </a:xfrm>
          <a:prstGeom prst="rect">
            <a:avLst/>
          </a:prstGeom>
          <a:noFill/>
        </p:spPr>
        <p:txBody>
          <a:bodyPr wrap="square" rtlCol="0">
            <a:spAutoFit/>
          </a:bodyPr>
          <a:lstStyle/>
          <a:p>
            <a:pPr marL="285750" indent="-285750">
              <a:buFont typeface="Arial" panose="020B0604020202020204" pitchFamily="34" charset="0"/>
              <a:buChar char="•"/>
            </a:pPr>
            <a:r>
              <a:rPr lang="en-US" dirty="0"/>
              <a:t>ITIS quarterly reports consistent with no discrepancy</a:t>
            </a:r>
          </a:p>
        </p:txBody>
      </p:sp>
      <p:sp>
        <p:nvSpPr>
          <p:cNvPr id="7" name="TextBox 6"/>
          <p:cNvSpPr txBox="1"/>
          <p:nvPr/>
        </p:nvSpPr>
        <p:spPr>
          <a:xfrm>
            <a:off x="4058652" y="5771221"/>
            <a:ext cx="4693208" cy="369332"/>
          </a:xfrm>
          <a:prstGeom prst="rect">
            <a:avLst/>
          </a:prstGeom>
          <a:noFill/>
        </p:spPr>
        <p:txBody>
          <a:bodyPr wrap="none" rtlCol="0">
            <a:spAutoFit/>
          </a:bodyPr>
          <a:lstStyle/>
          <a:p>
            <a:pPr marL="285750" indent="-285750">
              <a:buFont typeface="Arial" panose="020B0604020202020204" pitchFamily="34" charset="0"/>
              <a:buChar char="•"/>
            </a:pPr>
            <a:r>
              <a:rPr lang="en-US" dirty="0"/>
              <a:t>TAT was 9 days for CDTB and 3 days for BCTB</a:t>
            </a:r>
          </a:p>
        </p:txBody>
      </p:sp>
    </p:spTree>
    <p:extLst>
      <p:ext uri="{BB962C8B-B14F-4D97-AF65-F5344CB8AC3E}">
        <p14:creationId xmlns:p14="http://schemas.microsoft.com/office/powerpoint/2010/main" val="360552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Stop here until all RHUs have identified a partner and given their records…</a:t>
            </a:r>
            <a:endParaRPr lang="en-US" altLang="en-US" b="1"/>
          </a:p>
        </p:txBody>
      </p:sp>
      <p:sp>
        <p:nvSpPr>
          <p:cNvPr id="3" name="Text Placeholder 2"/>
          <p:cNvSpPr>
            <a:spLocks noGrp="1"/>
          </p:cNvSpPr>
          <p:nvPr>
            <p:ph type="body" idx="1"/>
          </p:nvPr>
        </p:nvSpPr>
        <p:spPr/>
        <p:txBody>
          <a:bodyPr/>
          <a:lstStyle/>
          <a:p>
            <a:pPr>
              <a:defRPr/>
            </a:pPr>
            <a:endParaRPr lang="en-US"/>
          </a:p>
        </p:txBody>
      </p:sp>
    </p:spTree>
    <p:extLst>
      <p:ext uri="{BB962C8B-B14F-4D97-AF65-F5344CB8AC3E}">
        <p14:creationId xmlns:p14="http://schemas.microsoft.com/office/powerpoint/2010/main" val="14643323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of TB GIS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94482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8" y="914400"/>
            <a:ext cx="10515600" cy="548603"/>
          </a:xfrm>
        </p:spPr>
        <p:txBody>
          <a:bodyPr>
            <a:noAutofit/>
          </a:bodyPr>
          <a:lstStyle/>
          <a:p>
            <a:br>
              <a:rPr lang="en-US" sz="3200" dirty="0">
                <a:latin typeface="+mn-lt"/>
              </a:rPr>
            </a:br>
            <a:r>
              <a:rPr lang="en-US" sz="3200" dirty="0">
                <a:latin typeface="+mn-lt"/>
              </a:rPr>
              <a:t>Objective 3: Assist LGUs in using ITIS-generated information for program decisions and planning</a:t>
            </a:r>
            <a:br>
              <a:rPr lang="en-US" dirty="0">
                <a:latin typeface="+mn-lt"/>
              </a:rPr>
            </a:br>
            <a:endParaRPr lang="en-US" dirty="0">
              <a:latin typeface="+mn-lt"/>
            </a:endParaRPr>
          </a:p>
        </p:txBody>
      </p:sp>
      <p:sp>
        <p:nvSpPr>
          <p:cNvPr id="3" name="Content Placeholder 2"/>
          <p:cNvSpPr>
            <a:spLocks noGrp="1"/>
          </p:cNvSpPr>
          <p:nvPr>
            <p:ph idx="1"/>
          </p:nvPr>
        </p:nvSpPr>
        <p:spPr>
          <a:xfrm>
            <a:off x="1206373" y="2391846"/>
            <a:ext cx="10515600" cy="3827230"/>
          </a:xfrm>
        </p:spPr>
        <p:txBody>
          <a:bodyPr/>
          <a:lstStyle/>
          <a:p>
            <a:r>
              <a:rPr lang="en-US" dirty="0"/>
              <a:t>Computation of routine NTP program indicators for each LGU</a:t>
            </a:r>
          </a:p>
          <a:p>
            <a:pPr lvl="1"/>
            <a:r>
              <a:rPr lang="en-US" dirty="0"/>
              <a:t>Indicators are automatically computed through TB GIS dashboard</a:t>
            </a:r>
          </a:p>
          <a:p>
            <a:pPr lvl="1"/>
            <a:r>
              <a:rPr lang="en-US" dirty="0"/>
              <a:t>Orientation on use of dashboard can be included in initial workshop</a:t>
            </a:r>
          </a:p>
          <a:p>
            <a:pPr lvl="1"/>
            <a:endParaRPr lang="en-US" dirty="0"/>
          </a:p>
          <a:p>
            <a:r>
              <a:rPr lang="en-US" dirty="0"/>
              <a:t>Analysis of NTP indicators and review of plans according to current accomplishments</a:t>
            </a:r>
          </a:p>
          <a:p>
            <a:endParaRPr lang="en-US" dirty="0"/>
          </a:p>
        </p:txBody>
      </p:sp>
    </p:spTree>
    <p:extLst>
      <p:ext uri="{BB962C8B-B14F-4D97-AF65-F5344CB8AC3E}">
        <p14:creationId xmlns:p14="http://schemas.microsoft.com/office/powerpoint/2010/main" val="29145744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171" y="185243"/>
            <a:ext cx="10515600" cy="1133891"/>
          </a:xfrm>
        </p:spPr>
        <p:txBody>
          <a:bodyPr/>
          <a:lstStyle/>
          <a:p>
            <a:r>
              <a:rPr lang="en-US" dirty="0"/>
              <a:t>Compute and Analyze NTP Indicators (2015)</a:t>
            </a:r>
          </a:p>
        </p:txBody>
      </p:sp>
      <p:pic>
        <p:nvPicPr>
          <p:cNvPr id="4" name="Picture 3"/>
          <p:cNvPicPr>
            <a:picLocks noChangeAspect="1"/>
          </p:cNvPicPr>
          <p:nvPr/>
        </p:nvPicPr>
        <p:blipFill>
          <a:blip r:embed="rId3"/>
          <a:stretch>
            <a:fillRect/>
          </a:stretch>
        </p:blipFill>
        <p:spPr>
          <a:xfrm>
            <a:off x="1081806" y="1662421"/>
            <a:ext cx="9450871" cy="5195579"/>
          </a:xfrm>
          <a:prstGeom prst="rect">
            <a:avLst/>
          </a:prstGeom>
        </p:spPr>
      </p:pic>
    </p:spTree>
    <p:extLst>
      <p:ext uri="{BB962C8B-B14F-4D97-AF65-F5344CB8AC3E}">
        <p14:creationId xmlns:p14="http://schemas.microsoft.com/office/powerpoint/2010/main" val="14159504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Plenary Discussion</a:t>
            </a:r>
          </a:p>
        </p:txBody>
      </p:sp>
      <p:sp>
        <p:nvSpPr>
          <p:cNvPr id="3" name="Text Placeholder 2"/>
          <p:cNvSpPr>
            <a:spLocks noGrp="1"/>
          </p:cNvSpPr>
          <p:nvPr>
            <p:ph type="body" idx="1"/>
          </p:nvPr>
        </p:nvSpPr>
        <p:spPr/>
        <p:txBody>
          <a:bodyPr/>
          <a:lstStyle/>
          <a:p>
            <a:r>
              <a:rPr lang="en-US" dirty="0"/>
              <a:t>DQC Findings and NTP Indicators</a:t>
            </a:r>
          </a:p>
        </p:txBody>
      </p:sp>
    </p:spTree>
    <p:extLst>
      <p:ext uri="{BB962C8B-B14F-4D97-AF65-F5344CB8AC3E}">
        <p14:creationId xmlns:p14="http://schemas.microsoft.com/office/powerpoint/2010/main" val="20921547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with PHO</a:t>
            </a:r>
          </a:p>
        </p:txBody>
      </p:sp>
      <p:sp>
        <p:nvSpPr>
          <p:cNvPr id="3" name="Text Placeholder 2"/>
          <p:cNvSpPr>
            <a:spLocks noGrp="1"/>
          </p:cNvSpPr>
          <p:nvPr>
            <p:ph type="body" idx="1"/>
          </p:nvPr>
        </p:nvSpPr>
        <p:spPr/>
        <p:txBody>
          <a:bodyPr/>
          <a:lstStyle/>
          <a:p>
            <a:r>
              <a:rPr lang="en-US" dirty="0"/>
              <a:t>Generation of </a:t>
            </a:r>
            <a:r>
              <a:rPr lang="en-US" dirty="0" err="1"/>
              <a:t>Provincewide</a:t>
            </a:r>
            <a:r>
              <a:rPr lang="en-US" dirty="0"/>
              <a:t> ITIS Report</a:t>
            </a:r>
          </a:p>
        </p:txBody>
      </p:sp>
    </p:spTree>
    <p:extLst>
      <p:ext uri="{BB962C8B-B14F-4D97-AF65-F5344CB8AC3E}">
        <p14:creationId xmlns:p14="http://schemas.microsoft.com/office/powerpoint/2010/main" val="36784530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8" y="443183"/>
            <a:ext cx="11115542" cy="549275"/>
          </a:xfrm>
        </p:spPr>
        <p:txBody>
          <a:bodyPr>
            <a:noAutofit/>
          </a:bodyPr>
          <a:lstStyle/>
          <a:p>
            <a:r>
              <a:rPr lang="en-US" sz="4000" u="sng" dirty="0"/>
              <a:t>Consolidation of Reports at the PHO and CHO Levels</a:t>
            </a:r>
            <a:endParaRPr lang="en-US" sz="6600" u="sng" dirty="0"/>
          </a:p>
        </p:txBody>
      </p:sp>
      <p:sp>
        <p:nvSpPr>
          <p:cNvPr id="3" name="Content Placeholder 2"/>
          <p:cNvSpPr>
            <a:spLocks noGrp="1"/>
          </p:cNvSpPr>
          <p:nvPr>
            <p:ph idx="1"/>
          </p:nvPr>
        </p:nvSpPr>
        <p:spPr>
          <a:xfrm>
            <a:off x="1026659" y="1717288"/>
            <a:ext cx="10515600" cy="3827230"/>
          </a:xfrm>
        </p:spPr>
        <p:txBody>
          <a:bodyPr/>
          <a:lstStyle/>
          <a:p>
            <a:r>
              <a:rPr lang="en-US" dirty="0"/>
              <a:t>The PHO/CHO will consolidate the validated data from each individual LGU/DOTS facility</a:t>
            </a:r>
          </a:p>
          <a:p>
            <a:endParaRPr lang="en-US" dirty="0"/>
          </a:p>
          <a:p>
            <a:r>
              <a:rPr lang="en-US" dirty="0"/>
              <a:t>Routine indicators will also be monitored and analyzed</a:t>
            </a:r>
          </a:p>
        </p:txBody>
      </p:sp>
    </p:spTree>
    <p:extLst>
      <p:ext uri="{BB962C8B-B14F-4D97-AF65-F5344CB8AC3E}">
        <p14:creationId xmlns:p14="http://schemas.microsoft.com/office/powerpoint/2010/main" val="20300856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following slides are reference slides and are “hidden”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98809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l="-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1524001"/>
            <a:ext cx="5562600" cy="1470025"/>
          </a:xfrm>
        </p:spPr>
        <p:txBody>
          <a:bodyPr>
            <a:noAutofit/>
          </a:bodyPr>
          <a:lstStyle/>
          <a:p>
            <a:r>
              <a:rPr lang="en-US" sz="8800" dirty="0">
                <a:solidFill>
                  <a:srgbClr val="00206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Aggregate Report</a:t>
            </a:r>
          </a:p>
        </p:txBody>
      </p:sp>
      <p:sp>
        <p:nvSpPr>
          <p:cNvPr id="4" name="Title 1"/>
          <p:cNvSpPr txBox="1">
            <a:spLocks/>
          </p:cNvSpPr>
          <p:nvPr/>
        </p:nvSpPr>
        <p:spPr>
          <a:xfrm>
            <a:off x="5509146" y="3581400"/>
            <a:ext cx="4953000" cy="96444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prstClr val="white"/>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320658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artisticChalkSketch/>
                    </a14:imgEffect>
                    <a14:imgEffect>
                      <a14:brightnessContrast bright="40000" contrast="40000"/>
                    </a14:imgEffect>
                  </a14:imgLayer>
                </a14:imgProps>
              </a:ext>
              <a:ext uri="{28A0092B-C50C-407E-A947-70E740481C1C}">
                <a14:useLocalDpi xmlns:a14="http://schemas.microsoft.com/office/drawing/2010/main" val="0"/>
              </a:ext>
            </a:extLst>
          </a:blip>
          <a:srcRect t="9039"/>
          <a:stretch/>
        </p:blipFill>
        <p:spPr>
          <a:xfrm>
            <a:off x="3931052" y="1712030"/>
            <a:ext cx="3993748" cy="5222171"/>
          </a:xfrm>
          <a:prstGeom prst="rect">
            <a:avLst/>
          </a:prstGeom>
        </p:spPr>
      </p:pic>
      <p:sp>
        <p:nvSpPr>
          <p:cNvPr id="3" name="Content Placeholder 2"/>
          <p:cNvSpPr>
            <a:spLocks noGrp="1"/>
          </p:cNvSpPr>
          <p:nvPr>
            <p:ph idx="1"/>
          </p:nvPr>
        </p:nvSpPr>
        <p:spPr>
          <a:xfrm>
            <a:off x="2057400" y="2514600"/>
            <a:ext cx="8229600" cy="1676400"/>
          </a:xfrm>
        </p:spPr>
        <p:txBody>
          <a:bodyPr>
            <a:normAutofit/>
          </a:bodyPr>
          <a:lstStyle/>
          <a:p>
            <a:r>
              <a:rPr lang="en-PH" dirty="0">
                <a:latin typeface="Century Gothic" panose="020B0502020202020204" pitchFamily="34" charset="0"/>
              </a:rPr>
              <a:t>An ITIS-generated report to be used by the ROs, PHOs and CHOs to consolidate and analyze facility-based reports</a:t>
            </a:r>
          </a:p>
        </p:txBody>
      </p:sp>
      <p:sp>
        <p:nvSpPr>
          <p:cNvPr id="5" name="Rectangle 4"/>
          <p:cNvSpPr/>
          <p:nvPr/>
        </p:nvSpPr>
        <p:spPr>
          <a:xfrm>
            <a:off x="2498926" y="4800599"/>
            <a:ext cx="68580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PH" sz="3200" dirty="0">
                <a:solidFill>
                  <a:prstClr val="black"/>
                </a:solidFill>
                <a:latin typeface="Century Gothic" panose="020B0502020202020204" pitchFamily="34" charset="0"/>
              </a:rPr>
              <a:t>Transfers facility-based data into “</a:t>
            </a:r>
            <a:r>
              <a:rPr lang="en-PH" sz="3200" b="1" dirty="0">
                <a:solidFill>
                  <a:prstClr val="black"/>
                </a:solidFill>
                <a:latin typeface="Century Gothic" panose="020B0502020202020204" pitchFamily="34" charset="0"/>
              </a:rPr>
              <a:t>FLAT TABLES” </a:t>
            </a:r>
            <a:r>
              <a:rPr lang="en-PH" sz="3200" dirty="0">
                <a:solidFill>
                  <a:prstClr val="black"/>
                </a:solidFill>
                <a:latin typeface="Century Gothic" panose="020B0502020202020204" pitchFamily="34" charset="0"/>
              </a:rPr>
              <a:t>for easy analysis</a:t>
            </a:r>
          </a:p>
        </p:txBody>
      </p:sp>
      <p:sp>
        <p:nvSpPr>
          <p:cNvPr id="7" name="TextBox 6">
            <a:hlinkClick r:id="rId5" action="ppaction://hlinksldjump"/>
          </p:cNvPr>
          <p:cNvSpPr txBox="1"/>
          <p:nvPr/>
        </p:nvSpPr>
        <p:spPr>
          <a:xfrm>
            <a:off x="1524000" y="6458636"/>
            <a:ext cx="9220200" cy="323165"/>
          </a:xfrm>
          <a:prstGeom prst="rect">
            <a:avLst/>
          </a:prstGeom>
          <a:noFill/>
        </p:spPr>
        <p:txBody>
          <a:bodyPr wrap="square" rtlCol="0">
            <a:spAutoFit/>
          </a:bodyPr>
          <a:lstStyle/>
          <a:p>
            <a:pPr algn="ctr"/>
            <a:r>
              <a:rPr lang="en-US" sz="1500" b="1" i="1" dirty="0">
                <a:solidFill>
                  <a:prstClr val="white"/>
                </a:solidFill>
                <a:latin typeface="Corbel" panose="020B0503020204020204" pitchFamily="34" charset="0"/>
              </a:rPr>
              <a:t>Integrated Tuberculosis Information System - Knowledge Management and Information Technology Services </a:t>
            </a:r>
          </a:p>
        </p:txBody>
      </p:sp>
      <p:grpSp>
        <p:nvGrpSpPr>
          <p:cNvPr id="8" name="Group 7"/>
          <p:cNvGrpSpPr/>
          <p:nvPr/>
        </p:nvGrpSpPr>
        <p:grpSpPr>
          <a:xfrm flipH="1">
            <a:off x="1524000" y="982937"/>
            <a:ext cx="8458200" cy="399464"/>
            <a:chOff x="-8020" y="6338219"/>
            <a:chExt cx="11622504" cy="399464"/>
          </a:xfrm>
        </p:grpSpPr>
        <p:sp>
          <p:nvSpPr>
            <p:cNvPr id="9" name="Rectangle 2"/>
            <p:cNvSpPr>
              <a:spLocks noChangeArrowheads="1"/>
            </p:cNvSpPr>
            <p:nvPr/>
          </p:nvSpPr>
          <p:spPr bwMode="auto">
            <a:xfrm>
              <a:off x="0" y="6513094"/>
              <a:ext cx="11614484" cy="224589"/>
            </a:xfrm>
            <a:prstGeom prst="rect">
              <a:avLst/>
            </a:prstGeom>
            <a:solidFill>
              <a:srgbClr val="0070C0"/>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solidFill>
                  <a:prstClr val="black"/>
                </a:solidFill>
                <a:latin typeface="Arial" panose="020B0604020202020204" pitchFamily="34" charset="0"/>
              </a:endParaRPr>
            </a:p>
          </p:txBody>
        </p:sp>
        <p:sp>
          <p:nvSpPr>
            <p:cNvPr id="10" name="Rectangle 2"/>
            <p:cNvSpPr>
              <a:spLocks noChangeArrowheads="1"/>
            </p:cNvSpPr>
            <p:nvPr/>
          </p:nvSpPr>
          <p:spPr bwMode="auto">
            <a:xfrm flipV="1">
              <a:off x="0" y="6338219"/>
              <a:ext cx="11614484" cy="45719"/>
            </a:xfrm>
            <a:prstGeom prst="rect">
              <a:avLst/>
            </a:prstGeom>
            <a:solidFill>
              <a:schemeClr val="bg2">
                <a:lumMod val="7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solidFill>
                  <a:prstClr val="black"/>
                </a:solidFill>
                <a:latin typeface="Arial" panose="020B0604020202020204" pitchFamily="34" charset="0"/>
              </a:endParaRPr>
            </a:p>
          </p:txBody>
        </p:sp>
        <p:sp>
          <p:nvSpPr>
            <p:cNvPr id="11" name="Rectangle 2"/>
            <p:cNvSpPr>
              <a:spLocks noChangeArrowheads="1"/>
            </p:cNvSpPr>
            <p:nvPr/>
          </p:nvSpPr>
          <p:spPr bwMode="auto">
            <a:xfrm>
              <a:off x="-8020" y="6392778"/>
              <a:ext cx="11614484" cy="113884"/>
            </a:xfrm>
            <a:prstGeom prst="rect">
              <a:avLst/>
            </a:prstGeom>
            <a:solidFill>
              <a:schemeClr val="bg2">
                <a:lumMod val="25000"/>
              </a:schemeClr>
            </a:solidFill>
            <a:ln>
              <a:noFill/>
            </a:ln>
            <a:effec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endParaRPr lang="en-US" altLang="en-US">
                <a:solidFill>
                  <a:prstClr val="black"/>
                </a:solidFill>
                <a:latin typeface="Arial" panose="020B0604020202020204" pitchFamily="34" charset="0"/>
              </a:endParaRPr>
            </a:p>
          </p:txBody>
        </p:sp>
      </p:grpSp>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26764" y="0"/>
            <a:ext cx="1441236" cy="16122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il_fi" descr="DOH_logo2"/>
          <p:cNvPicPr/>
          <p:nvPr/>
        </p:nvPicPr>
        <p:blipFill>
          <a:blip r:embed="rId7"/>
          <a:srcRect/>
          <a:stretch>
            <a:fillRect/>
          </a:stretch>
        </p:blipFill>
        <p:spPr bwMode="auto">
          <a:xfrm>
            <a:off x="1663908" y="229246"/>
            <a:ext cx="698292" cy="698735"/>
          </a:xfrm>
          <a:prstGeom prst="rect">
            <a:avLst/>
          </a:prstGeom>
          <a:noFill/>
          <a:ln w="9525">
            <a:noFill/>
            <a:miter lim="800000"/>
            <a:headEnd/>
            <a:tailEnd/>
          </a:ln>
        </p:spPr>
      </p:pic>
      <p:sp>
        <p:nvSpPr>
          <p:cNvPr id="14" name="Title 1"/>
          <p:cNvSpPr txBox="1">
            <a:spLocks/>
          </p:cNvSpPr>
          <p:nvPr/>
        </p:nvSpPr>
        <p:spPr>
          <a:xfrm>
            <a:off x="2349193" y="178162"/>
            <a:ext cx="7157466" cy="68911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PH" sz="5400" b="1" dirty="0">
                <a:solidFill>
                  <a:prstClr val="black">
                    <a:lumMod val="75000"/>
                    <a:lumOff val="25000"/>
                  </a:prstClr>
                </a:solidFill>
              </a:rPr>
              <a:t> Aggregate Report</a:t>
            </a:r>
          </a:p>
        </p:txBody>
      </p:sp>
    </p:spTree>
    <p:extLst>
      <p:ext uri="{BB962C8B-B14F-4D97-AF65-F5344CB8AC3E}">
        <p14:creationId xmlns:p14="http://schemas.microsoft.com/office/powerpoint/2010/main" val="79828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343401" y="5624758"/>
            <a:ext cx="4278573" cy="110799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endParaRPr lang="en-PH" sz="10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r>
              <a:rPr lang="en-PH" sz="2800" b="1" dirty="0">
                <a:solidFill>
                  <a:prstClr val="black"/>
                </a:solidFill>
                <a:latin typeface="Tahoma" panose="020B0604030504040204" pitchFamily="34" charset="0"/>
                <a:ea typeface="Tahoma" panose="020B0604030504040204" pitchFamily="34" charset="0"/>
                <a:cs typeface="Tahoma" panose="020B0604030504040204" pitchFamily="34" charset="0"/>
              </a:rPr>
              <a:t>Facility</a:t>
            </a:r>
          </a:p>
          <a:p>
            <a:pPr algn="ctr"/>
            <a:r>
              <a:rPr lang="en-PH" sz="2800" b="1" dirty="0">
                <a:solidFill>
                  <a:prstClr val="black"/>
                </a:solidFill>
                <a:latin typeface="Tahoma" panose="020B0604030504040204" pitchFamily="34" charset="0"/>
                <a:ea typeface="Tahoma" panose="020B0604030504040204" pitchFamily="34" charset="0"/>
                <a:cs typeface="Tahoma" panose="020B0604030504040204" pitchFamily="34" charset="0"/>
              </a:rPr>
              <a:t>Level</a:t>
            </a:r>
          </a:p>
        </p:txBody>
      </p:sp>
      <p:sp>
        <p:nvSpPr>
          <p:cNvPr id="5" name="TextBox 4"/>
          <p:cNvSpPr txBox="1"/>
          <p:nvPr/>
        </p:nvSpPr>
        <p:spPr>
          <a:xfrm>
            <a:off x="4724400" y="3395696"/>
            <a:ext cx="3581400" cy="13388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endParaRPr lang="en-PH"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r>
              <a:rPr lang="en-PH" sz="2800" b="1" dirty="0">
                <a:solidFill>
                  <a:prstClr val="black"/>
                </a:solidFill>
                <a:latin typeface="Tahoma" panose="020B0604030504040204" pitchFamily="34" charset="0"/>
                <a:ea typeface="Tahoma" panose="020B0604030504040204" pitchFamily="34" charset="0"/>
                <a:cs typeface="Tahoma" panose="020B0604030504040204" pitchFamily="34" charset="0"/>
              </a:rPr>
              <a:t>CHO /</a:t>
            </a:r>
          </a:p>
          <a:p>
            <a:pPr algn="ctr"/>
            <a:r>
              <a:rPr lang="en-PH" sz="2800" b="1" dirty="0">
                <a:solidFill>
                  <a:prstClr val="black"/>
                </a:solidFill>
                <a:latin typeface="Tahoma" panose="020B0604030504040204" pitchFamily="34" charset="0"/>
                <a:ea typeface="Tahoma" panose="020B0604030504040204" pitchFamily="34" charset="0"/>
                <a:cs typeface="Tahoma" panose="020B0604030504040204" pitchFamily="34" charset="0"/>
              </a:rPr>
              <a:t>PHO</a:t>
            </a:r>
          </a:p>
          <a:p>
            <a:endParaRPr lang="en-PH" sz="1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5589895" y="1727539"/>
            <a:ext cx="1524000" cy="90794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en-PH"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r>
              <a:rPr lang="en-PH" sz="2800" b="1" dirty="0">
                <a:solidFill>
                  <a:prstClr val="black"/>
                </a:solidFill>
                <a:latin typeface="Tahoma" panose="020B0604030504040204" pitchFamily="34" charset="0"/>
                <a:ea typeface="Tahoma" panose="020B0604030504040204" pitchFamily="34" charset="0"/>
                <a:cs typeface="Tahoma" panose="020B0604030504040204" pitchFamily="34" charset="0"/>
              </a:rPr>
              <a:t>RO</a:t>
            </a:r>
          </a:p>
          <a:p>
            <a:endParaRPr lang="en-PH" sz="1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644486" y="149689"/>
            <a:ext cx="1365914" cy="9079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PH"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r>
              <a:rPr lang="en-PH" sz="2800" b="1" dirty="0">
                <a:solidFill>
                  <a:prstClr val="black"/>
                </a:solidFill>
                <a:latin typeface="Tahoma" panose="020B0604030504040204" pitchFamily="34" charset="0"/>
                <a:ea typeface="Tahoma" panose="020B0604030504040204" pitchFamily="34" charset="0"/>
                <a:cs typeface="Tahoma" panose="020B0604030504040204" pitchFamily="34" charset="0"/>
              </a:rPr>
              <a:t>NTP</a:t>
            </a:r>
          </a:p>
          <a:p>
            <a:endParaRPr lang="en-PH" sz="1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Striped Right Arrow 8"/>
          <p:cNvSpPr/>
          <p:nvPr/>
        </p:nvSpPr>
        <p:spPr>
          <a:xfrm rot="16200000">
            <a:off x="6046085" y="4753719"/>
            <a:ext cx="720804" cy="814567"/>
          </a:xfrm>
          <a:prstGeom prst="stripedRightArrow">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PH">
              <a:solidFill>
                <a:prstClr val="white"/>
              </a:solidFill>
            </a:endParaRPr>
          </a:p>
        </p:txBody>
      </p:sp>
      <p:sp>
        <p:nvSpPr>
          <p:cNvPr id="10" name="Striped Right Arrow 9"/>
          <p:cNvSpPr/>
          <p:nvPr/>
        </p:nvSpPr>
        <p:spPr>
          <a:xfrm rot="16200000">
            <a:off x="6138292" y="2607975"/>
            <a:ext cx="427206" cy="803194"/>
          </a:xfrm>
          <a:prstGeom prst="stripedRightArrow">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PH">
              <a:solidFill>
                <a:prstClr val="white"/>
              </a:solidFill>
            </a:endParaRPr>
          </a:p>
        </p:txBody>
      </p:sp>
      <p:sp>
        <p:nvSpPr>
          <p:cNvPr id="11" name="Striped Right Arrow 10"/>
          <p:cNvSpPr/>
          <p:nvPr/>
        </p:nvSpPr>
        <p:spPr>
          <a:xfrm rot="16200000">
            <a:off x="6150561" y="952085"/>
            <a:ext cx="476595" cy="729268"/>
          </a:xfrm>
          <a:prstGeom prst="stripedRightArrow">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PH">
              <a:solidFill>
                <a:prstClr val="white"/>
              </a:solidFill>
            </a:endParaRPr>
          </a:p>
        </p:txBody>
      </p:sp>
    </p:spTree>
    <p:extLst>
      <p:ext uri="{BB962C8B-B14F-4D97-AF65-F5344CB8AC3E}">
        <p14:creationId xmlns:p14="http://schemas.microsoft.com/office/powerpoint/2010/main" val="282741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Checking for Completeness </a:t>
            </a:r>
          </a:p>
        </p:txBody>
      </p:sp>
      <p:sp>
        <p:nvSpPr>
          <p:cNvPr id="3" name="Content Placeholder 2"/>
          <p:cNvSpPr>
            <a:spLocks noGrp="1"/>
          </p:cNvSpPr>
          <p:nvPr>
            <p:ph idx="1"/>
          </p:nvPr>
        </p:nvSpPr>
        <p:spPr/>
        <p:txBody>
          <a:bodyPr>
            <a:normAutofit/>
          </a:bodyPr>
          <a:lstStyle/>
          <a:p>
            <a:r>
              <a:rPr lang="en-US" sz="3200" dirty="0"/>
              <a:t>Involves two major steps:</a:t>
            </a:r>
          </a:p>
          <a:p>
            <a:pPr marL="914400" lvl="1" indent="-457200">
              <a:buFont typeface="+mj-lt"/>
              <a:buAutoNum type="arabicPeriod"/>
            </a:pPr>
            <a:r>
              <a:rPr lang="en-US" sz="2800" dirty="0"/>
              <a:t>Compare total number of patients from the DSTB register with the total patient count generated from ITIS (patient list) --- checks completeness of patients encoded</a:t>
            </a:r>
          </a:p>
          <a:p>
            <a:pPr marL="914400" lvl="1" indent="-457200">
              <a:buFont typeface="+mj-lt"/>
              <a:buAutoNum type="arabicPeriod"/>
            </a:pPr>
            <a:endParaRPr lang="en-US" sz="2800" dirty="0"/>
          </a:p>
          <a:p>
            <a:pPr marL="914400" lvl="1" indent="-457200">
              <a:buFont typeface="+mj-lt"/>
              <a:buAutoNum type="arabicPeriod"/>
            </a:pPr>
            <a:endParaRPr lang="en-US" sz="2800" dirty="0"/>
          </a:p>
          <a:p>
            <a:pPr marL="914400" lvl="1" indent="-457200">
              <a:buFont typeface="+mj-lt"/>
              <a:buAutoNum type="arabicPeriod"/>
            </a:pPr>
            <a:r>
              <a:rPr lang="en-US" sz="2800" dirty="0"/>
              <a:t>Generate list of all encoded cases and identify missing data fields – checks completeness of individual patient data</a:t>
            </a:r>
          </a:p>
          <a:p>
            <a:endParaRPr lang="en-US" sz="3200" dirty="0"/>
          </a:p>
          <a:p>
            <a:endParaRPr lang="en-US" sz="3200" dirty="0"/>
          </a:p>
          <a:p>
            <a:endParaRPr lang="en-US" sz="3200" dirty="0"/>
          </a:p>
        </p:txBody>
      </p:sp>
    </p:spTree>
    <p:extLst>
      <p:ext uri="{BB962C8B-B14F-4D97-AF65-F5344CB8AC3E}">
        <p14:creationId xmlns:p14="http://schemas.microsoft.com/office/powerpoint/2010/main" val="38388372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3200399" y="4211250"/>
            <a:ext cx="7652480" cy="1198950"/>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703762" tIns="270764" rIns="703762" bIns="142240" numCol="1" spcCol="1270" anchor="t" anchorCtr="0">
            <a:noAutofit/>
          </a:bodyPr>
          <a:lstStyle/>
          <a:p>
            <a:pPr marL="0" lvl="1" indent="-228600" defTabSz="889000">
              <a:lnSpc>
                <a:spcPct val="90000"/>
              </a:lnSpc>
              <a:spcBef>
                <a:spcPct val="0"/>
              </a:spcBef>
              <a:spcAft>
                <a:spcPct val="15000"/>
              </a:spcAft>
              <a:buFontTx/>
              <a:buChar char="••"/>
            </a:pPr>
            <a:r>
              <a:rPr lang="en-PH" sz="2000" dirty="0">
                <a:solidFill>
                  <a:prstClr val="black"/>
                </a:solidFill>
                <a:latin typeface="Tahoma" panose="020B0604030504040204" pitchFamily="34" charset="0"/>
                <a:ea typeface="Tahoma" panose="020B0604030504040204" pitchFamily="34" charset="0"/>
                <a:cs typeface="Tahoma" panose="020B0604030504040204" pitchFamily="34" charset="0"/>
              </a:rPr>
              <a:t>Generate Quarterly Report.</a:t>
            </a:r>
          </a:p>
          <a:p>
            <a:pPr marL="0" lvl="1" indent="-228600" defTabSz="889000">
              <a:lnSpc>
                <a:spcPct val="90000"/>
              </a:lnSpc>
              <a:spcBef>
                <a:spcPct val="0"/>
              </a:spcBef>
              <a:spcAft>
                <a:spcPct val="15000"/>
              </a:spcAft>
              <a:buFontTx/>
              <a:buChar char="••"/>
            </a:pPr>
            <a:r>
              <a:rPr lang="en-PH" sz="2000" dirty="0">
                <a:solidFill>
                  <a:prstClr val="black"/>
                </a:solidFill>
                <a:latin typeface="Tahoma" panose="020B0604030504040204" pitchFamily="34" charset="0"/>
                <a:ea typeface="Tahoma" panose="020B0604030504040204" pitchFamily="34" charset="0"/>
                <a:cs typeface="Tahoma" panose="020B0604030504040204" pitchFamily="34" charset="0"/>
              </a:rPr>
              <a:t>Check for accuracy, completeness and consistency.</a:t>
            </a:r>
          </a:p>
          <a:p>
            <a:pPr marL="0" lvl="1" indent="-228600" defTabSz="889000">
              <a:lnSpc>
                <a:spcPct val="90000"/>
              </a:lnSpc>
              <a:spcBef>
                <a:spcPct val="0"/>
              </a:spcBef>
              <a:spcAft>
                <a:spcPct val="15000"/>
              </a:spcAft>
              <a:buFontTx/>
              <a:buChar char="••"/>
            </a:pPr>
            <a:r>
              <a:rPr lang="en-PH" sz="2000" dirty="0">
                <a:solidFill>
                  <a:prstClr val="black"/>
                </a:solidFill>
                <a:latin typeface="Tahoma" panose="020B0604030504040204" pitchFamily="34" charset="0"/>
                <a:ea typeface="Tahoma" panose="020B0604030504040204" pitchFamily="34" charset="0"/>
                <a:cs typeface="Tahoma" panose="020B0604030504040204" pitchFamily="34" charset="0"/>
              </a:rPr>
              <a:t>Send the report as “OFFICIAL”.</a:t>
            </a:r>
          </a:p>
        </p:txBody>
      </p:sp>
      <p:sp>
        <p:nvSpPr>
          <p:cNvPr id="3" name="TextBox 2"/>
          <p:cNvSpPr txBox="1"/>
          <p:nvPr/>
        </p:nvSpPr>
        <p:spPr>
          <a:xfrm>
            <a:off x="1588827" y="4211250"/>
            <a:ext cx="1524000" cy="110799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endParaRPr lang="en-PH" sz="10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r>
              <a:rPr lang="en-PH" sz="2800" b="1" dirty="0">
                <a:solidFill>
                  <a:prstClr val="black"/>
                </a:solidFill>
                <a:latin typeface="Tahoma" panose="020B0604030504040204" pitchFamily="34" charset="0"/>
                <a:ea typeface="Tahoma" panose="020B0604030504040204" pitchFamily="34" charset="0"/>
                <a:cs typeface="Tahoma" panose="020B0604030504040204" pitchFamily="34" charset="0"/>
              </a:rPr>
              <a:t>Facility</a:t>
            </a:r>
          </a:p>
          <a:p>
            <a:pPr algn="ctr"/>
            <a:r>
              <a:rPr lang="en-PH" sz="2800" b="1" dirty="0">
                <a:solidFill>
                  <a:prstClr val="black"/>
                </a:solidFill>
                <a:latin typeface="Tahoma" panose="020B0604030504040204" pitchFamily="34" charset="0"/>
                <a:ea typeface="Tahoma" panose="020B0604030504040204" pitchFamily="34" charset="0"/>
                <a:cs typeface="Tahoma" panose="020B0604030504040204" pitchFamily="34" charset="0"/>
              </a:rPr>
              <a:t>Level</a:t>
            </a:r>
          </a:p>
        </p:txBody>
      </p:sp>
      <p:grpSp>
        <p:nvGrpSpPr>
          <p:cNvPr id="8" name="Group 7"/>
          <p:cNvGrpSpPr/>
          <p:nvPr/>
        </p:nvGrpSpPr>
        <p:grpSpPr>
          <a:xfrm>
            <a:off x="3181065" y="1126324"/>
            <a:ext cx="7671814" cy="2713296"/>
            <a:chOff x="0" y="2500370"/>
            <a:chExt cx="9067800" cy="2293200"/>
          </a:xfrm>
        </p:grpSpPr>
        <p:sp>
          <p:nvSpPr>
            <p:cNvPr id="9" name="Rectangle 8"/>
            <p:cNvSpPr/>
            <p:nvPr/>
          </p:nvSpPr>
          <p:spPr>
            <a:xfrm>
              <a:off x="0" y="2500370"/>
              <a:ext cx="9067800" cy="2293200"/>
            </a:xfrm>
            <a:prstGeom prst="rect">
              <a:avLst/>
            </a:prstGeom>
          </p:spPr>
          <p:style>
            <a:lnRef idx="2">
              <a:schemeClr val="accent5"/>
            </a:lnRef>
            <a:fillRef idx="1">
              <a:schemeClr val="lt1"/>
            </a:fillRef>
            <a:effectRef idx="0">
              <a:schemeClr val="accent5"/>
            </a:effectRef>
            <a:fontRef idx="minor">
              <a:schemeClr val="dk1"/>
            </a:fontRef>
          </p:style>
        </p:sp>
        <p:sp>
          <p:nvSpPr>
            <p:cNvPr id="10" name="Rectangle 9"/>
            <p:cNvSpPr/>
            <p:nvPr/>
          </p:nvSpPr>
          <p:spPr>
            <a:xfrm>
              <a:off x="0" y="2515431"/>
              <a:ext cx="9067800" cy="22161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03762" tIns="270764" rIns="703762" bIns="142240" numCol="1" spcCol="1270" anchor="t" anchorCtr="0">
              <a:noAutofit/>
            </a:bodyPr>
            <a:lstStyle/>
            <a:p>
              <a:pPr marL="228600" lvl="1" indent="-228600" defTabSz="889000">
                <a:lnSpc>
                  <a:spcPct val="90000"/>
                </a:lnSpc>
                <a:spcBef>
                  <a:spcPct val="0"/>
                </a:spcBef>
                <a:spcAft>
                  <a:spcPct val="15000"/>
                </a:spcAft>
                <a:buFontTx/>
                <a:buChar char="••"/>
              </a:pPr>
              <a:r>
                <a:rPr lang="en-PH" sz="2000" dirty="0">
                  <a:solidFill>
                    <a:prstClr val="black">
                      <a:hueOff val="0"/>
                      <a:satOff val="0"/>
                      <a:lumOff val="0"/>
                      <a:alphaOff val="0"/>
                    </a:prstClr>
                  </a:solidFill>
                  <a:latin typeface="Tahoma" panose="020B0604030504040204" pitchFamily="34" charset="0"/>
                  <a:ea typeface="Tahoma" panose="020B0604030504040204" pitchFamily="34" charset="0"/>
                  <a:cs typeface="Tahoma" panose="020B0604030504040204" pitchFamily="34" charset="0"/>
                </a:rPr>
                <a:t>Generate Aggregate Report for </a:t>
              </a:r>
              <a:r>
                <a:rPr lang="en-PH" sz="2000" b="1" dirty="0">
                  <a:solidFill>
                    <a:prstClr val="black">
                      <a:hueOff val="0"/>
                      <a:satOff val="0"/>
                      <a:lumOff val="0"/>
                      <a:alphaOff val="0"/>
                    </a:prstClr>
                  </a:solidFill>
                  <a:latin typeface="Tahoma" panose="020B0604030504040204" pitchFamily="34" charset="0"/>
                  <a:ea typeface="Tahoma" panose="020B0604030504040204" pitchFamily="34" charset="0"/>
                  <a:cs typeface="Tahoma" panose="020B0604030504040204" pitchFamily="34" charset="0"/>
                </a:rPr>
                <a:t>cross validation.</a:t>
              </a:r>
              <a:endParaRPr lang="en-PH" sz="2000" dirty="0">
                <a:solidFill>
                  <a:prstClr val="black">
                    <a:hueOff val="0"/>
                    <a:satOff val="0"/>
                    <a:lumOff val="0"/>
                    <a:alphaOff val="0"/>
                  </a:prstClr>
                </a:solidFill>
                <a:latin typeface="Tahoma" panose="020B0604030504040204" pitchFamily="34" charset="0"/>
                <a:ea typeface="Tahoma" panose="020B0604030504040204" pitchFamily="34" charset="0"/>
                <a:cs typeface="Tahoma" panose="020B0604030504040204" pitchFamily="34" charset="0"/>
              </a:endParaRPr>
            </a:p>
            <a:p>
              <a:pPr marL="228600" lvl="1" indent="-228600" defTabSz="889000">
                <a:lnSpc>
                  <a:spcPct val="90000"/>
                </a:lnSpc>
                <a:spcBef>
                  <a:spcPct val="0"/>
                </a:spcBef>
                <a:spcAft>
                  <a:spcPct val="15000"/>
                </a:spcAft>
                <a:buFontTx/>
                <a:buChar char="••"/>
              </a:pPr>
              <a:r>
                <a:rPr lang="en-PH" sz="2000" dirty="0">
                  <a:solidFill>
                    <a:prstClr val="black">
                      <a:hueOff val="0"/>
                      <a:satOff val="0"/>
                      <a:lumOff val="0"/>
                      <a:alphaOff val="0"/>
                    </a:prstClr>
                  </a:solidFill>
                  <a:latin typeface="Tahoma" panose="020B0604030504040204" pitchFamily="34" charset="0"/>
                  <a:ea typeface="Tahoma" panose="020B0604030504040204" pitchFamily="34" charset="0"/>
                  <a:cs typeface="Tahoma" panose="020B0604030504040204" pitchFamily="34" charset="0"/>
                </a:rPr>
                <a:t>If OFFLINE sites, extract facility-based reports. Encode aggregate data (from non-implementing ITIS site/s) to complete the provincial aggregate report</a:t>
              </a:r>
            </a:p>
            <a:p>
              <a:pPr marL="228600" lvl="1" indent="-228600" defTabSz="889000">
                <a:lnSpc>
                  <a:spcPct val="90000"/>
                </a:lnSpc>
                <a:spcBef>
                  <a:spcPct val="0"/>
                </a:spcBef>
                <a:spcAft>
                  <a:spcPct val="15000"/>
                </a:spcAft>
                <a:buFontTx/>
                <a:buChar char="••"/>
              </a:pPr>
              <a:r>
                <a:rPr lang="en-PH" sz="2000" dirty="0">
                  <a:solidFill>
                    <a:prstClr val="black">
                      <a:hueOff val="0"/>
                      <a:satOff val="0"/>
                      <a:lumOff val="0"/>
                      <a:alphaOff val="0"/>
                    </a:prstClr>
                  </a:solidFill>
                  <a:latin typeface="Tahoma" panose="020B0604030504040204" pitchFamily="34" charset="0"/>
                  <a:ea typeface="Tahoma" panose="020B0604030504040204" pitchFamily="34" charset="0"/>
                  <a:cs typeface="Tahoma" panose="020B0604030504040204" pitchFamily="34" charset="0"/>
                </a:rPr>
                <a:t>Notify RO that aggregate report is completed.</a:t>
              </a:r>
            </a:p>
            <a:p>
              <a:pPr marL="228600" lvl="1" indent="-228600" defTabSz="889000">
                <a:lnSpc>
                  <a:spcPct val="90000"/>
                </a:lnSpc>
                <a:spcBef>
                  <a:spcPct val="0"/>
                </a:spcBef>
                <a:spcAft>
                  <a:spcPct val="15000"/>
                </a:spcAft>
                <a:buFontTx/>
                <a:buChar char="••"/>
              </a:pPr>
              <a:r>
                <a:rPr lang="en-PH" sz="2000" dirty="0">
                  <a:solidFill>
                    <a:prstClr val="black">
                      <a:hueOff val="0"/>
                      <a:satOff val="0"/>
                      <a:lumOff val="0"/>
                      <a:alphaOff val="0"/>
                    </a:prstClr>
                  </a:solidFill>
                  <a:latin typeface="Tahoma" panose="020B0604030504040204" pitchFamily="34" charset="0"/>
                  <a:ea typeface="Tahoma" panose="020B0604030504040204" pitchFamily="34" charset="0"/>
                  <a:cs typeface="Tahoma" panose="020B0604030504040204" pitchFamily="34" charset="0"/>
                </a:rPr>
                <a:t>**Extract aggregate report to Excel (Flat Table) for analysis</a:t>
              </a:r>
            </a:p>
          </p:txBody>
        </p:sp>
      </p:grpSp>
      <p:sp>
        <p:nvSpPr>
          <p:cNvPr id="11" name="TextBox 10"/>
          <p:cNvSpPr txBox="1"/>
          <p:nvPr/>
        </p:nvSpPr>
        <p:spPr>
          <a:xfrm>
            <a:off x="1571767" y="1159096"/>
            <a:ext cx="1524000" cy="13388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endParaRPr lang="en-PH"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r>
              <a:rPr lang="en-PH" sz="2800" b="1" dirty="0">
                <a:solidFill>
                  <a:prstClr val="black"/>
                </a:solidFill>
                <a:latin typeface="Tahoma" panose="020B0604030504040204" pitchFamily="34" charset="0"/>
                <a:ea typeface="Tahoma" panose="020B0604030504040204" pitchFamily="34" charset="0"/>
                <a:cs typeface="Tahoma" panose="020B0604030504040204" pitchFamily="34" charset="0"/>
              </a:rPr>
              <a:t>CHO /</a:t>
            </a:r>
          </a:p>
          <a:p>
            <a:pPr algn="ctr"/>
            <a:r>
              <a:rPr lang="en-PH" sz="2800" b="1" dirty="0">
                <a:solidFill>
                  <a:prstClr val="black"/>
                </a:solidFill>
                <a:latin typeface="Tahoma" panose="020B0604030504040204" pitchFamily="34" charset="0"/>
                <a:ea typeface="Tahoma" panose="020B0604030504040204" pitchFamily="34" charset="0"/>
                <a:cs typeface="Tahoma" panose="020B0604030504040204" pitchFamily="34" charset="0"/>
              </a:rPr>
              <a:t>PHO</a:t>
            </a:r>
          </a:p>
          <a:p>
            <a:endParaRPr lang="en-PH" sz="1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5" name="Striped Right Arrow 14"/>
          <p:cNvSpPr/>
          <p:nvPr/>
        </p:nvSpPr>
        <p:spPr>
          <a:xfrm rot="16200000">
            <a:off x="2764811" y="3479808"/>
            <a:ext cx="838200" cy="814567"/>
          </a:xfrm>
          <a:prstGeom prst="stripedRightArrow">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PH">
              <a:solidFill>
                <a:prstClr val="white"/>
              </a:solidFill>
            </a:endParaRPr>
          </a:p>
        </p:txBody>
      </p:sp>
    </p:spTree>
    <p:extLst>
      <p:ext uri="{BB962C8B-B14F-4D97-AF65-F5344CB8AC3E}">
        <p14:creationId xmlns:p14="http://schemas.microsoft.com/office/powerpoint/2010/main" val="90276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920042" y="460664"/>
            <a:ext cx="9427512" cy="954107"/>
          </a:xfrm>
          <a:prstGeom prst="rect">
            <a:avLst/>
          </a:prstGeom>
          <a:noFill/>
        </p:spPr>
        <p:txBody>
          <a:bodyPr wrap="square" rtlCol="0">
            <a:spAutoFit/>
          </a:bodyPr>
          <a:lstStyle/>
          <a:p>
            <a:r>
              <a:rPr lang="en-PH" sz="2800" b="1" dirty="0">
                <a:solidFill>
                  <a:prstClr val="black"/>
                </a:solidFill>
                <a:latin typeface="Century Gothic" panose="020B0502020202020204" pitchFamily="34" charset="0"/>
              </a:rPr>
              <a:t>STEP 1: </a:t>
            </a:r>
            <a:r>
              <a:rPr lang="en-PH" sz="2800" dirty="0">
                <a:solidFill>
                  <a:prstClr val="black"/>
                </a:solidFill>
                <a:latin typeface="Century Gothic" panose="020B0502020202020204" pitchFamily="34" charset="0"/>
              </a:rPr>
              <a:t>PHO/ CHO will generate the aggregate data </a:t>
            </a:r>
          </a:p>
          <a:p>
            <a:endParaRPr lang="en-PH" sz="2800" dirty="0">
              <a:solidFill>
                <a:prstClr val="black"/>
              </a:solidFill>
              <a:latin typeface="Century Gothic" panose="020B0502020202020204" pitchFamily="34" charset="0"/>
            </a:endParaRPr>
          </a:p>
        </p:txBody>
      </p:sp>
      <p:grpSp>
        <p:nvGrpSpPr>
          <p:cNvPr id="3" name="Group 2"/>
          <p:cNvGrpSpPr/>
          <p:nvPr/>
        </p:nvGrpSpPr>
        <p:grpSpPr>
          <a:xfrm>
            <a:off x="1515932" y="1547443"/>
            <a:ext cx="9220200" cy="5612828"/>
            <a:chOff x="1524000" y="1168973"/>
            <a:chExt cx="9220200" cy="5612828"/>
          </a:xfrm>
        </p:grpSpPr>
        <p:sp>
          <p:nvSpPr>
            <p:cNvPr id="2" name="TextBox 1"/>
            <p:cNvSpPr txBox="1"/>
            <p:nvPr/>
          </p:nvSpPr>
          <p:spPr>
            <a:xfrm>
              <a:off x="1524000" y="6458636"/>
              <a:ext cx="9220200" cy="323165"/>
            </a:xfrm>
            <a:prstGeom prst="rect">
              <a:avLst/>
            </a:prstGeom>
            <a:noFill/>
          </p:spPr>
          <p:txBody>
            <a:bodyPr wrap="square" rtlCol="0">
              <a:spAutoFit/>
            </a:bodyPr>
            <a:lstStyle/>
            <a:p>
              <a:pPr algn="ctr"/>
              <a:r>
                <a:rPr lang="en-US" sz="1500" b="1" i="1" dirty="0">
                  <a:solidFill>
                    <a:prstClr val="white"/>
                  </a:solidFill>
                  <a:latin typeface="Corbel" panose="020B0503020204020204" pitchFamily="34" charset="0"/>
                </a:rPr>
                <a:t>Integrated Tuberculosis Information System - Knowledge Management and Information Technology Services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7710"/>
            <a:stretch/>
          </p:blipFill>
          <p:spPr>
            <a:xfrm>
              <a:off x="4830632" y="1168973"/>
              <a:ext cx="5486400" cy="2708686"/>
            </a:xfrm>
            <a:prstGeom prst="rect">
              <a:avLst/>
            </a:prstGeom>
          </p:spPr>
        </p:pic>
        <p:sp>
          <p:nvSpPr>
            <p:cNvPr id="10" name="Oval 9"/>
            <p:cNvSpPr/>
            <p:nvPr/>
          </p:nvSpPr>
          <p:spPr>
            <a:xfrm>
              <a:off x="5480702" y="2883161"/>
              <a:ext cx="4914022" cy="731319"/>
            </a:xfrm>
            <a:prstGeom prst="ellipse">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endParaRPr>
            </a:p>
          </p:txBody>
        </p:sp>
        <p:pic>
          <p:nvPicPr>
            <p:cNvPr id="11" name="Picture 10">
              <a:hlinkClick r:id="" action="ppaction://noaction"/>
            </p:cNvPr>
            <p:cNvPicPr>
              <a:picLocks noChangeAspect="1"/>
            </p:cNvPicPr>
            <p:nvPr/>
          </p:nvPicPr>
          <p:blipFill rotWithShape="1">
            <a:blip r:embed="rId4">
              <a:extLst>
                <a:ext uri="{28A0092B-C50C-407E-A947-70E740481C1C}">
                  <a14:useLocalDpi xmlns:a14="http://schemas.microsoft.com/office/drawing/2010/main" val="0"/>
                </a:ext>
              </a:extLst>
            </a:blip>
            <a:srcRect r="2777" b="30228"/>
            <a:stretch/>
          </p:blipFill>
          <p:spPr>
            <a:xfrm>
              <a:off x="2171700" y="4376503"/>
              <a:ext cx="4191000" cy="1816790"/>
            </a:xfrm>
            <a:prstGeom prst="rect">
              <a:avLst/>
            </a:prstGeom>
          </p:spPr>
        </p:pic>
        <p:sp>
          <p:nvSpPr>
            <p:cNvPr id="12" name="TextBox 11"/>
            <p:cNvSpPr txBox="1"/>
            <p:nvPr/>
          </p:nvSpPr>
          <p:spPr>
            <a:xfrm>
              <a:off x="2042221" y="1721349"/>
              <a:ext cx="236220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PH" sz="2400" b="1" dirty="0">
                  <a:solidFill>
                    <a:prstClr val="black"/>
                  </a:solidFill>
                  <a:latin typeface="Century Gothic" panose="020B0502020202020204" pitchFamily="34" charset="0"/>
                </a:rPr>
                <a:t>PHO/CHO sets the report parameters for the aggregate data.</a:t>
              </a:r>
            </a:p>
          </p:txBody>
        </p:sp>
        <p:sp>
          <p:nvSpPr>
            <p:cNvPr id="13" name="Curved Right Arrow 12"/>
            <p:cNvSpPr/>
            <p:nvPr/>
          </p:nvSpPr>
          <p:spPr>
            <a:xfrm rot="1701502">
              <a:off x="4153291" y="2849245"/>
              <a:ext cx="1087323" cy="1663776"/>
            </a:xfrm>
            <a:prstGeom prst="curvedRightArrow">
              <a:avLst>
                <a:gd name="adj1" fmla="val 21925"/>
                <a:gd name="adj2" fmla="val 63349"/>
                <a:gd name="adj3" fmla="val 34181"/>
              </a:avLst>
            </a:prstGeom>
            <a:solidFill>
              <a:srgbClr val="0070C0"/>
            </a:solidFill>
            <a:ln>
              <a:solidFill>
                <a:schemeClr val="accent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PH">
                <a:solidFill>
                  <a:prstClr val="white"/>
                </a:solidFill>
              </a:endParaRPr>
            </a:p>
          </p:txBody>
        </p:sp>
      </p:grpSp>
    </p:spTree>
    <p:extLst>
      <p:ext uri="{BB962C8B-B14F-4D97-AF65-F5344CB8AC3E}">
        <p14:creationId xmlns:p14="http://schemas.microsoft.com/office/powerpoint/2010/main" val="16927638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1524000" y="6458636"/>
            <a:ext cx="9220200" cy="323165"/>
          </a:xfrm>
          <a:prstGeom prst="rect">
            <a:avLst/>
          </a:prstGeom>
          <a:noFill/>
        </p:spPr>
        <p:txBody>
          <a:bodyPr wrap="square" rtlCol="0">
            <a:spAutoFit/>
          </a:bodyPr>
          <a:lstStyle/>
          <a:p>
            <a:pPr algn="ctr"/>
            <a:r>
              <a:rPr lang="en-US" sz="1500" b="1" i="1" dirty="0">
                <a:solidFill>
                  <a:prstClr val="white"/>
                </a:solidFill>
                <a:latin typeface="Corbel" panose="020B0503020204020204" pitchFamily="34" charset="0"/>
              </a:rPr>
              <a:t>Integrated Tuberculosis Information System - Knowledge Management and Information Technology Services </a:t>
            </a:r>
          </a:p>
        </p:txBody>
      </p:sp>
      <p:sp>
        <p:nvSpPr>
          <p:cNvPr id="11" name="TextBox 10"/>
          <p:cNvSpPr txBox="1"/>
          <p:nvPr/>
        </p:nvSpPr>
        <p:spPr>
          <a:xfrm>
            <a:off x="1676400" y="413088"/>
            <a:ext cx="9067800" cy="1384995"/>
          </a:xfrm>
          <a:prstGeom prst="rect">
            <a:avLst/>
          </a:prstGeom>
          <a:noFill/>
        </p:spPr>
        <p:txBody>
          <a:bodyPr wrap="square" rtlCol="0">
            <a:spAutoFit/>
          </a:bodyPr>
          <a:lstStyle/>
          <a:p>
            <a:r>
              <a:rPr lang="en-PH" sz="2800" b="1" dirty="0">
                <a:solidFill>
                  <a:prstClr val="black"/>
                </a:solidFill>
                <a:latin typeface="Century Gothic" panose="020B0502020202020204" pitchFamily="34" charset="0"/>
              </a:rPr>
              <a:t>STEP 2: </a:t>
            </a:r>
            <a:r>
              <a:rPr lang="en-PH" sz="2800" dirty="0">
                <a:solidFill>
                  <a:prstClr val="black"/>
                </a:solidFill>
                <a:latin typeface="Century Gothic" panose="020B0502020202020204" pitchFamily="34" charset="0"/>
              </a:rPr>
              <a:t>PHO/ CHO will check the aggregate data</a:t>
            </a:r>
          </a:p>
          <a:p>
            <a:endParaRPr lang="en-PH" sz="2800" dirty="0">
              <a:solidFill>
                <a:prstClr val="black"/>
              </a:solidFill>
              <a:latin typeface="Century Gothic" panose="020B0502020202020204" pitchFamily="34" charset="0"/>
            </a:endParaRPr>
          </a:p>
          <a:p>
            <a:endParaRPr lang="en-PH" sz="2800" dirty="0">
              <a:solidFill>
                <a:prstClr val="black"/>
              </a:solidFill>
              <a:latin typeface="Century Gothic" panose="020B0502020202020204" pitchFamily="34" charset="0"/>
            </a:endParaRPr>
          </a:p>
        </p:txBody>
      </p:sp>
      <p:grpSp>
        <p:nvGrpSpPr>
          <p:cNvPr id="4" name="Group 3"/>
          <p:cNvGrpSpPr/>
          <p:nvPr/>
        </p:nvGrpSpPr>
        <p:grpSpPr>
          <a:xfrm>
            <a:off x="1524000" y="1105586"/>
            <a:ext cx="9220200" cy="5353050"/>
            <a:chOff x="1524000" y="762000"/>
            <a:chExt cx="9220200" cy="5353050"/>
          </a:xfrm>
        </p:grpSpPr>
        <p:pic>
          <p:nvPicPr>
            <p:cNvPr id="2" name="Picture 1"/>
            <p:cNvPicPr>
              <a:picLocks noChangeAspect="1"/>
            </p:cNvPicPr>
            <p:nvPr/>
          </p:nvPicPr>
          <p:blipFill>
            <a:blip r:embed="rId3"/>
            <a:stretch>
              <a:fillRect/>
            </a:stretch>
          </p:blipFill>
          <p:spPr>
            <a:xfrm>
              <a:off x="1524000" y="762000"/>
              <a:ext cx="9220200" cy="5353050"/>
            </a:xfrm>
            <a:prstGeom prst="rect">
              <a:avLst/>
            </a:prstGeom>
          </p:spPr>
        </p:pic>
        <p:sp>
          <p:nvSpPr>
            <p:cNvPr id="14" name="Rectangle 13"/>
            <p:cNvSpPr/>
            <p:nvPr/>
          </p:nvSpPr>
          <p:spPr>
            <a:xfrm rot="5400000">
              <a:off x="1361423" y="3286779"/>
              <a:ext cx="4820955" cy="685801"/>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H">
                <a:solidFill>
                  <a:prstClr val="black"/>
                </a:solidFill>
              </a:endParaRPr>
            </a:p>
          </p:txBody>
        </p:sp>
        <p:sp>
          <p:nvSpPr>
            <p:cNvPr id="15" name="TextBox 14"/>
            <p:cNvSpPr txBox="1"/>
            <p:nvPr/>
          </p:nvSpPr>
          <p:spPr>
            <a:xfrm>
              <a:off x="4876801" y="2146995"/>
              <a:ext cx="4364185" cy="1569660"/>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PH" sz="2400" b="1" dirty="0">
                  <a:solidFill>
                    <a:prstClr val="black"/>
                  </a:solidFill>
                  <a:latin typeface="Century Gothic" panose="020B0502020202020204" pitchFamily="34" charset="0"/>
                </a:rPr>
                <a:t>The list of facilities per catchment area is viewed along with # of cases reported</a:t>
              </a:r>
            </a:p>
          </p:txBody>
        </p:sp>
      </p:grpSp>
    </p:spTree>
    <p:extLst>
      <p:ext uri="{BB962C8B-B14F-4D97-AF65-F5344CB8AC3E}">
        <p14:creationId xmlns:p14="http://schemas.microsoft.com/office/powerpoint/2010/main" val="30162084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1524000" y="6458636"/>
            <a:ext cx="9220200" cy="323165"/>
          </a:xfrm>
          <a:prstGeom prst="rect">
            <a:avLst/>
          </a:prstGeom>
          <a:noFill/>
        </p:spPr>
        <p:txBody>
          <a:bodyPr wrap="square" rtlCol="0">
            <a:spAutoFit/>
          </a:bodyPr>
          <a:lstStyle/>
          <a:p>
            <a:pPr algn="ctr"/>
            <a:r>
              <a:rPr lang="en-US" sz="1500" b="1" i="1" dirty="0">
                <a:solidFill>
                  <a:prstClr val="white"/>
                </a:solidFill>
                <a:latin typeface="Corbel" panose="020B0503020204020204" pitchFamily="34" charset="0"/>
              </a:rPr>
              <a:t>Integrated Tuberculosis Information System - Knowledge Management and Information Technology Services </a:t>
            </a:r>
          </a:p>
        </p:txBody>
      </p:sp>
      <p:sp>
        <p:nvSpPr>
          <p:cNvPr id="11" name="TextBox 10"/>
          <p:cNvSpPr txBox="1"/>
          <p:nvPr/>
        </p:nvSpPr>
        <p:spPr>
          <a:xfrm>
            <a:off x="1752600" y="418411"/>
            <a:ext cx="8763000" cy="1384995"/>
          </a:xfrm>
          <a:prstGeom prst="rect">
            <a:avLst/>
          </a:prstGeom>
          <a:noFill/>
        </p:spPr>
        <p:txBody>
          <a:bodyPr wrap="square" rtlCol="0">
            <a:spAutoFit/>
          </a:bodyPr>
          <a:lstStyle/>
          <a:p>
            <a:r>
              <a:rPr lang="en-PH" sz="2800" b="1" dirty="0">
                <a:solidFill>
                  <a:prstClr val="black"/>
                </a:solidFill>
                <a:latin typeface="Century Gothic" panose="020B0502020202020204" pitchFamily="34" charset="0"/>
              </a:rPr>
              <a:t>STEP 3: </a:t>
            </a:r>
            <a:r>
              <a:rPr lang="en-PH" sz="2800" dirty="0">
                <a:solidFill>
                  <a:prstClr val="black"/>
                </a:solidFill>
                <a:latin typeface="Century Gothic" panose="020B0502020202020204" pitchFamily="34" charset="0"/>
              </a:rPr>
              <a:t>PHO/ CHO updates the aggregate data for non-implementing ITIS site</a:t>
            </a:r>
          </a:p>
          <a:p>
            <a:endParaRPr lang="en-PH" sz="2800" dirty="0">
              <a:solidFill>
                <a:prstClr val="black"/>
              </a:solidFill>
              <a:latin typeface="Century Gothic" panose="020B0502020202020204" pitchFamily="34" charset="0"/>
            </a:endParaRPr>
          </a:p>
        </p:txBody>
      </p:sp>
      <p:pic>
        <p:nvPicPr>
          <p:cNvPr id="3" name="Picture 2"/>
          <p:cNvPicPr>
            <a:picLocks noChangeAspect="1"/>
          </p:cNvPicPr>
          <p:nvPr/>
        </p:nvPicPr>
        <p:blipFill rotWithShape="1">
          <a:blip r:embed="rId3"/>
          <a:srcRect t="19048" r="22954"/>
          <a:stretch/>
        </p:blipFill>
        <p:spPr>
          <a:xfrm>
            <a:off x="1582005" y="3059238"/>
            <a:ext cx="8901107" cy="1295399"/>
          </a:xfrm>
          <a:prstGeom prst="rect">
            <a:avLst/>
          </a:prstGeom>
        </p:spPr>
      </p:pic>
      <p:sp>
        <p:nvSpPr>
          <p:cNvPr id="8" name="Oval 7"/>
          <p:cNvSpPr/>
          <p:nvPr/>
        </p:nvSpPr>
        <p:spPr>
          <a:xfrm>
            <a:off x="1506941" y="3364038"/>
            <a:ext cx="582304" cy="536607"/>
          </a:xfrm>
          <a:prstGeom prst="ellipse">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798094" y="1979401"/>
            <a:ext cx="5044379"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PH" sz="2400" b="1" dirty="0">
                <a:solidFill>
                  <a:prstClr val="black"/>
                </a:solidFill>
                <a:latin typeface="Century Gothic" panose="020B0502020202020204" pitchFamily="34" charset="0"/>
              </a:rPr>
              <a:t>Click the paper and pencil icon to update the record.</a:t>
            </a:r>
          </a:p>
        </p:txBody>
      </p:sp>
      <p:sp>
        <p:nvSpPr>
          <p:cNvPr id="10" name="Down Arrow 9"/>
          <p:cNvSpPr/>
          <p:nvPr/>
        </p:nvSpPr>
        <p:spPr>
          <a:xfrm>
            <a:off x="1489881" y="2707249"/>
            <a:ext cx="809066" cy="532369"/>
          </a:xfrm>
          <a:prstGeom prst="downArrow">
            <a:avLst/>
          </a:prstGeom>
          <a:solidFill>
            <a:srgbClr val="0070C0"/>
          </a:solidFill>
          <a:ln>
            <a:solidFill>
              <a:schemeClr val="accent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PH">
              <a:solidFill>
                <a:prstClr val="white"/>
              </a:solidFill>
            </a:endParaRPr>
          </a:p>
        </p:txBody>
      </p:sp>
    </p:spTree>
    <p:extLst>
      <p:ext uri="{BB962C8B-B14F-4D97-AF65-F5344CB8AC3E}">
        <p14:creationId xmlns:p14="http://schemas.microsoft.com/office/powerpoint/2010/main" val="268440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524000" y="6458636"/>
            <a:ext cx="9220200" cy="323165"/>
          </a:xfrm>
          <a:prstGeom prst="rect">
            <a:avLst/>
          </a:prstGeom>
          <a:noFill/>
        </p:spPr>
        <p:txBody>
          <a:bodyPr wrap="square" rtlCol="0">
            <a:spAutoFit/>
          </a:bodyPr>
          <a:lstStyle/>
          <a:p>
            <a:pPr algn="ctr"/>
            <a:r>
              <a:rPr lang="en-US" sz="1500" b="1" i="1" dirty="0">
                <a:solidFill>
                  <a:prstClr val="white"/>
                </a:solidFill>
                <a:latin typeface="Corbel" panose="020B0503020204020204" pitchFamily="34" charset="0"/>
              </a:rPr>
              <a:t>Integrated Tuberculosis Information System - Knowledge Management and Information Technology Services </a:t>
            </a:r>
          </a:p>
        </p:txBody>
      </p:sp>
      <p:pic>
        <p:nvPicPr>
          <p:cNvPr id="3" name="Picture 2"/>
          <p:cNvPicPr>
            <a:picLocks noChangeAspect="1"/>
          </p:cNvPicPr>
          <p:nvPr/>
        </p:nvPicPr>
        <p:blipFill>
          <a:blip r:embed="rId3"/>
          <a:stretch>
            <a:fillRect/>
          </a:stretch>
        </p:blipFill>
        <p:spPr>
          <a:xfrm>
            <a:off x="1714500" y="152400"/>
            <a:ext cx="8839200" cy="6172200"/>
          </a:xfrm>
          <a:prstGeom prst="rect">
            <a:avLst/>
          </a:prstGeom>
        </p:spPr>
      </p:pic>
    </p:spTree>
    <p:extLst>
      <p:ext uri="{BB962C8B-B14F-4D97-AF65-F5344CB8AC3E}">
        <p14:creationId xmlns:p14="http://schemas.microsoft.com/office/powerpoint/2010/main" val="16504053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t="-2888" b="-1"/>
          <a:stretch/>
        </p:blipFill>
        <p:spPr>
          <a:xfrm>
            <a:off x="1646830" y="2633724"/>
            <a:ext cx="8763001" cy="3256609"/>
          </a:xfrm>
          <a:prstGeom prst="rect">
            <a:avLst/>
          </a:prstGeom>
        </p:spPr>
      </p:pic>
      <p:sp>
        <p:nvSpPr>
          <p:cNvPr id="6" name="TextBox 5"/>
          <p:cNvSpPr txBox="1"/>
          <p:nvPr/>
        </p:nvSpPr>
        <p:spPr>
          <a:xfrm>
            <a:off x="1524000" y="6458636"/>
            <a:ext cx="9220200" cy="323165"/>
          </a:xfrm>
          <a:prstGeom prst="rect">
            <a:avLst/>
          </a:prstGeom>
          <a:noFill/>
        </p:spPr>
        <p:txBody>
          <a:bodyPr wrap="square" rtlCol="0">
            <a:spAutoFit/>
          </a:bodyPr>
          <a:lstStyle/>
          <a:p>
            <a:pPr algn="ctr"/>
            <a:r>
              <a:rPr lang="en-US" sz="1500" b="1" i="1" dirty="0">
                <a:solidFill>
                  <a:prstClr val="white"/>
                </a:solidFill>
                <a:latin typeface="Corbel" panose="020B0503020204020204" pitchFamily="34" charset="0"/>
              </a:rPr>
              <a:t>Integrated Tuberculosis Information System - Knowledge Management and Information Technology Services </a:t>
            </a:r>
          </a:p>
        </p:txBody>
      </p:sp>
      <p:sp>
        <p:nvSpPr>
          <p:cNvPr id="11" name="TextBox 10"/>
          <p:cNvSpPr txBox="1"/>
          <p:nvPr/>
        </p:nvSpPr>
        <p:spPr>
          <a:xfrm>
            <a:off x="1905001" y="417641"/>
            <a:ext cx="8995012" cy="1384995"/>
          </a:xfrm>
          <a:prstGeom prst="rect">
            <a:avLst/>
          </a:prstGeom>
          <a:noFill/>
        </p:spPr>
        <p:txBody>
          <a:bodyPr wrap="square" rtlCol="0">
            <a:spAutoFit/>
          </a:bodyPr>
          <a:lstStyle/>
          <a:p>
            <a:r>
              <a:rPr lang="en-PH" sz="2800" b="1" i="1" dirty="0">
                <a:solidFill>
                  <a:prstClr val="black"/>
                </a:solidFill>
                <a:latin typeface="Century Gothic" panose="020B0502020202020204" pitchFamily="34" charset="0"/>
              </a:rPr>
              <a:t>If the facility is offline, CHO/PHO extracts the data</a:t>
            </a:r>
          </a:p>
          <a:p>
            <a:endParaRPr lang="en-PH" sz="2800" dirty="0">
              <a:solidFill>
                <a:prstClr val="black"/>
              </a:solidFill>
              <a:latin typeface="Century Gothic" panose="020B0502020202020204" pitchFamily="34" charset="0"/>
            </a:endParaRPr>
          </a:p>
          <a:p>
            <a:endParaRPr lang="en-PH" sz="2800" dirty="0">
              <a:solidFill>
                <a:prstClr val="black"/>
              </a:solidFill>
              <a:latin typeface="Century Gothic" panose="020B0502020202020204" pitchFamily="34" charset="0"/>
            </a:endParaRPr>
          </a:p>
        </p:txBody>
      </p:sp>
      <p:sp>
        <p:nvSpPr>
          <p:cNvPr id="8" name="Oval 7"/>
          <p:cNvSpPr/>
          <p:nvPr/>
        </p:nvSpPr>
        <p:spPr>
          <a:xfrm>
            <a:off x="1558906" y="2688096"/>
            <a:ext cx="2098694" cy="664704"/>
          </a:xfrm>
          <a:prstGeom prst="ellipse">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905001" y="1310130"/>
            <a:ext cx="5044379"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PH" sz="2400" b="1" dirty="0">
                <a:solidFill>
                  <a:prstClr val="black"/>
                </a:solidFill>
                <a:latin typeface="Century Gothic" panose="020B0502020202020204" pitchFamily="34" charset="0"/>
              </a:rPr>
              <a:t>Click the ‘extract data from encoded cases’ to fill-out fields</a:t>
            </a:r>
          </a:p>
        </p:txBody>
      </p:sp>
      <p:sp>
        <p:nvSpPr>
          <p:cNvPr id="10" name="Down Arrow 9"/>
          <p:cNvSpPr/>
          <p:nvPr/>
        </p:nvSpPr>
        <p:spPr>
          <a:xfrm>
            <a:off x="2057400" y="2273792"/>
            <a:ext cx="809066" cy="532369"/>
          </a:xfrm>
          <a:prstGeom prst="downArrow">
            <a:avLst/>
          </a:prstGeom>
          <a:solidFill>
            <a:srgbClr val="0070C0"/>
          </a:solidFill>
          <a:ln>
            <a:solidFill>
              <a:schemeClr val="accent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PH">
              <a:solidFill>
                <a:prstClr val="white"/>
              </a:solidFill>
            </a:endParaRPr>
          </a:p>
        </p:txBody>
      </p:sp>
      <p:sp>
        <p:nvSpPr>
          <p:cNvPr id="19" name="Oval 18"/>
          <p:cNvSpPr/>
          <p:nvPr/>
        </p:nvSpPr>
        <p:spPr>
          <a:xfrm>
            <a:off x="9448800" y="2638016"/>
            <a:ext cx="961030" cy="664704"/>
          </a:xfrm>
          <a:prstGeom prst="ellipse">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endParaRPr>
          </a:p>
        </p:txBody>
      </p:sp>
      <p:sp>
        <p:nvSpPr>
          <p:cNvPr id="20" name="Down Arrow 19"/>
          <p:cNvSpPr/>
          <p:nvPr/>
        </p:nvSpPr>
        <p:spPr>
          <a:xfrm>
            <a:off x="9448800" y="2065421"/>
            <a:ext cx="809066" cy="532369"/>
          </a:xfrm>
          <a:prstGeom prst="downArrow">
            <a:avLst/>
          </a:prstGeom>
          <a:solidFill>
            <a:srgbClr val="0070C0"/>
          </a:solidFill>
          <a:ln>
            <a:solidFill>
              <a:schemeClr val="accent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PH">
              <a:solidFill>
                <a:prstClr val="white"/>
              </a:solidFill>
            </a:endParaRPr>
          </a:p>
        </p:txBody>
      </p:sp>
      <p:sp>
        <p:nvSpPr>
          <p:cNvPr id="22" name="TextBox 21"/>
          <p:cNvSpPr txBox="1"/>
          <p:nvPr/>
        </p:nvSpPr>
        <p:spPr>
          <a:xfrm>
            <a:off x="8420100" y="1452922"/>
            <a:ext cx="20574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PH" sz="2400" b="1" dirty="0">
                <a:solidFill>
                  <a:prstClr val="black"/>
                </a:solidFill>
                <a:latin typeface="Century Gothic" panose="020B0502020202020204" pitchFamily="34" charset="0"/>
              </a:rPr>
              <a:t>Click </a:t>
            </a:r>
            <a:r>
              <a:rPr lang="en-PH" sz="2400" b="1" i="1" dirty="0">
                <a:solidFill>
                  <a:prstClr val="black"/>
                </a:solidFill>
                <a:latin typeface="Century Gothic" panose="020B0502020202020204" pitchFamily="34" charset="0"/>
              </a:rPr>
              <a:t>Save</a:t>
            </a:r>
          </a:p>
        </p:txBody>
      </p:sp>
    </p:spTree>
    <p:extLst>
      <p:ext uri="{BB962C8B-B14F-4D97-AF65-F5344CB8AC3E}">
        <p14:creationId xmlns:p14="http://schemas.microsoft.com/office/powerpoint/2010/main" val="416560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9" grpId="0" animBg="1"/>
      <p:bldP spid="20" grpId="0" animBg="1"/>
      <p:bldP spid="22"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78272" y="2978454"/>
            <a:ext cx="8991600" cy="3371850"/>
          </a:xfrm>
          <a:prstGeom prst="rect">
            <a:avLst/>
          </a:prstGeom>
        </p:spPr>
      </p:pic>
      <p:sp>
        <p:nvSpPr>
          <p:cNvPr id="6" name="TextBox 5"/>
          <p:cNvSpPr txBox="1"/>
          <p:nvPr/>
        </p:nvSpPr>
        <p:spPr>
          <a:xfrm>
            <a:off x="1524000" y="6458636"/>
            <a:ext cx="9220200" cy="323165"/>
          </a:xfrm>
          <a:prstGeom prst="rect">
            <a:avLst/>
          </a:prstGeom>
          <a:noFill/>
        </p:spPr>
        <p:txBody>
          <a:bodyPr wrap="square" rtlCol="0">
            <a:spAutoFit/>
          </a:bodyPr>
          <a:lstStyle/>
          <a:p>
            <a:pPr algn="ctr"/>
            <a:r>
              <a:rPr lang="en-US" sz="1500" b="1" i="1" dirty="0">
                <a:solidFill>
                  <a:prstClr val="white"/>
                </a:solidFill>
                <a:latin typeface="Corbel" panose="020B0503020204020204" pitchFamily="34" charset="0"/>
              </a:rPr>
              <a:t>Integrated Tuberculosis Information System - Knowledge Management and Information Technology Services </a:t>
            </a:r>
          </a:p>
        </p:txBody>
      </p:sp>
      <p:sp>
        <p:nvSpPr>
          <p:cNvPr id="11" name="TextBox 10"/>
          <p:cNvSpPr txBox="1"/>
          <p:nvPr/>
        </p:nvSpPr>
        <p:spPr>
          <a:xfrm>
            <a:off x="1672988" y="245440"/>
            <a:ext cx="8763000" cy="1815882"/>
          </a:xfrm>
          <a:prstGeom prst="rect">
            <a:avLst/>
          </a:prstGeom>
          <a:noFill/>
        </p:spPr>
        <p:txBody>
          <a:bodyPr wrap="square" rtlCol="0">
            <a:spAutoFit/>
          </a:bodyPr>
          <a:lstStyle/>
          <a:p>
            <a:r>
              <a:rPr lang="en-PH" sz="2800" b="1" i="1" dirty="0">
                <a:solidFill>
                  <a:prstClr val="black"/>
                </a:solidFill>
                <a:latin typeface="Century Gothic" panose="020B0502020202020204" pitchFamily="34" charset="0"/>
              </a:rPr>
              <a:t>If the facility is not implementing ITIS, encode the data</a:t>
            </a:r>
            <a:r>
              <a:rPr lang="en-PH" sz="2800" b="1" dirty="0">
                <a:solidFill>
                  <a:prstClr val="black"/>
                </a:solidFill>
                <a:latin typeface="Century Gothic" panose="020B0502020202020204" pitchFamily="34" charset="0"/>
              </a:rPr>
              <a:t> </a:t>
            </a:r>
            <a:endParaRPr lang="en-PH" sz="2800" dirty="0">
              <a:solidFill>
                <a:prstClr val="black"/>
              </a:solidFill>
              <a:latin typeface="Century Gothic" panose="020B0502020202020204" pitchFamily="34" charset="0"/>
            </a:endParaRPr>
          </a:p>
          <a:p>
            <a:endParaRPr lang="en-PH" sz="2800" dirty="0">
              <a:solidFill>
                <a:prstClr val="black"/>
              </a:solidFill>
              <a:latin typeface="Century Gothic" panose="020B0502020202020204" pitchFamily="34" charset="0"/>
            </a:endParaRPr>
          </a:p>
          <a:p>
            <a:endParaRPr lang="en-PH" sz="2800" dirty="0">
              <a:solidFill>
                <a:prstClr val="black"/>
              </a:solidFill>
              <a:latin typeface="Century Gothic" panose="020B0502020202020204" pitchFamily="34" charset="0"/>
            </a:endParaRPr>
          </a:p>
        </p:txBody>
      </p:sp>
      <p:sp>
        <p:nvSpPr>
          <p:cNvPr id="8" name="Oval 7"/>
          <p:cNvSpPr/>
          <p:nvPr/>
        </p:nvSpPr>
        <p:spPr>
          <a:xfrm>
            <a:off x="3581400" y="4876800"/>
            <a:ext cx="5334000" cy="664704"/>
          </a:xfrm>
          <a:prstGeom prst="ellipse">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endParaRPr>
          </a:p>
        </p:txBody>
      </p:sp>
      <p:sp>
        <p:nvSpPr>
          <p:cNvPr id="10" name="Down Arrow 9"/>
          <p:cNvSpPr/>
          <p:nvPr/>
        </p:nvSpPr>
        <p:spPr>
          <a:xfrm>
            <a:off x="4022656" y="2362288"/>
            <a:ext cx="809066" cy="2590713"/>
          </a:xfrm>
          <a:prstGeom prst="downArrow">
            <a:avLst/>
          </a:prstGeom>
          <a:solidFill>
            <a:srgbClr val="0070C0"/>
          </a:solidFill>
          <a:ln>
            <a:solidFill>
              <a:schemeClr val="accent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PH">
              <a:solidFill>
                <a:prstClr val="white"/>
              </a:solidFill>
            </a:endParaRPr>
          </a:p>
        </p:txBody>
      </p:sp>
      <p:sp>
        <p:nvSpPr>
          <p:cNvPr id="19" name="Oval 18"/>
          <p:cNvSpPr/>
          <p:nvPr/>
        </p:nvSpPr>
        <p:spPr>
          <a:xfrm>
            <a:off x="9608842" y="2770626"/>
            <a:ext cx="961030" cy="664704"/>
          </a:xfrm>
          <a:prstGeom prst="ellipse">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endParaRPr>
          </a:p>
        </p:txBody>
      </p:sp>
      <p:sp>
        <p:nvSpPr>
          <p:cNvPr id="20" name="Down Arrow 19"/>
          <p:cNvSpPr/>
          <p:nvPr/>
        </p:nvSpPr>
        <p:spPr>
          <a:xfrm>
            <a:off x="9448800" y="2126502"/>
            <a:ext cx="809066" cy="532369"/>
          </a:xfrm>
          <a:prstGeom prst="downArrow">
            <a:avLst/>
          </a:prstGeom>
          <a:solidFill>
            <a:srgbClr val="0070C0"/>
          </a:solidFill>
          <a:ln>
            <a:solidFill>
              <a:schemeClr val="accent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PH">
              <a:solidFill>
                <a:prstClr val="white"/>
              </a:solidFill>
            </a:endParaRPr>
          </a:p>
        </p:txBody>
      </p:sp>
      <p:sp>
        <p:nvSpPr>
          <p:cNvPr id="21" name="TextBox 20"/>
          <p:cNvSpPr txBox="1"/>
          <p:nvPr/>
        </p:nvSpPr>
        <p:spPr>
          <a:xfrm>
            <a:off x="2095882" y="1451798"/>
            <a:ext cx="5044379"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PH" sz="2400" b="1" dirty="0">
                <a:solidFill>
                  <a:prstClr val="black"/>
                </a:solidFill>
                <a:latin typeface="Century Gothic" panose="020B0502020202020204" pitchFamily="34" charset="0"/>
              </a:rPr>
              <a:t>Enter the aggregate / numbers to the corresponding fields. The ‘totals’ are auto-compute.</a:t>
            </a:r>
          </a:p>
        </p:txBody>
      </p:sp>
      <p:sp>
        <p:nvSpPr>
          <p:cNvPr id="22" name="TextBox 21"/>
          <p:cNvSpPr txBox="1"/>
          <p:nvPr/>
        </p:nvSpPr>
        <p:spPr>
          <a:xfrm>
            <a:off x="8697528" y="1451798"/>
            <a:ext cx="20574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PH" sz="2400" b="1" dirty="0">
                <a:solidFill>
                  <a:prstClr val="black"/>
                </a:solidFill>
                <a:latin typeface="Century Gothic" panose="020B0502020202020204" pitchFamily="34" charset="0"/>
              </a:rPr>
              <a:t>Click </a:t>
            </a:r>
            <a:r>
              <a:rPr lang="en-PH" sz="2400" b="1" i="1" dirty="0">
                <a:solidFill>
                  <a:prstClr val="black"/>
                </a:solidFill>
                <a:latin typeface="Century Gothic" panose="020B0502020202020204" pitchFamily="34" charset="0"/>
              </a:rPr>
              <a:t>Save</a:t>
            </a:r>
            <a:r>
              <a:rPr lang="en-PH" sz="2400" b="1" dirty="0">
                <a:solidFill>
                  <a:prstClr val="black"/>
                </a:solidFill>
                <a:latin typeface="Century Gothic" panose="020B0502020202020204" pitchFamily="34" charset="0"/>
              </a:rPr>
              <a:t> </a:t>
            </a:r>
          </a:p>
        </p:txBody>
      </p:sp>
    </p:spTree>
    <p:extLst>
      <p:ext uri="{BB962C8B-B14F-4D97-AF65-F5344CB8AC3E}">
        <p14:creationId xmlns:p14="http://schemas.microsoft.com/office/powerpoint/2010/main" val="157256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9" grpId="0" animBg="1"/>
      <p:bldP spid="20" grpId="0" animBg="1"/>
      <p:bldP spid="21" grpId="0" animBg="1"/>
      <p:bldP spid="22"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b="17401"/>
          <a:stretch/>
        </p:blipFill>
        <p:spPr>
          <a:xfrm>
            <a:off x="1791268" y="1974299"/>
            <a:ext cx="8533263" cy="2674965"/>
          </a:xfrm>
          <a:prstGeom prst="rect">
            <a:avLst/>
          </a:prstGeom>
        </p:spPr>
      </p:pic>
      <p:sp>
        <p:nvSpPr>
          <p:cNvPr id="6" name="TextBox 5"/>
          <p:cNvSpPr txBox="1"/>
          <p:nvPr/>
        </p:nvSpPr>
        <p:spPr>
          <a:xfrm>
            <a:off x="1524000" y="6458636"/>
            <a:ext cx="9220200" cy="323165"/>
          </a:xfrm>
          <a:prstGeom prst="rect">
            <a:avLst/>
          </a:prstGeom>
          <a:noFill/>
        </p:spPr>
        <p:txBody>
          <a:bodyPr wrap="square" rtlCol="0">
            <a:spAutoFit/>
          </a:bodyPr>
          <a:lstStyle/>
          <a:p>
            <a:pPr algn="ctr"/>
            <a:r>
              <a:rPr lang="en-US" sz="1500" b="1" i="1" dirty="0">
                <a:solidFill>
                  <a:prstClr val="white"/>
                </a:solidFill>
                <a:latin typeface="Corbel" panose="020B0503020204020204" pitchFamily="34" charset="0"/>
              </a:rPr>
              <a:t>Integrated Tuberculosis Information System - Knowledge Management and Information Technology Services </a:t>
            </a:r>
          </a:p>
        </p:txBody>
      </p:sp>
      <p:sp>
        <p:nvSpPr>
          <p:cNvPr id="11" name="TextBox 10"/>
          <p:cNvSpPr txBox="1"/>
          <p:nvPr/>
        </p:nvSpPr>
        <p:spPr>
          <a:xfrm>
            <a:off x="1676399" y="619320"/>
            <a:ext cx="8763000" cy="1384995"/>
          </a:xfrm>
          <a:prstGeom prst="rect">
            <a:avLst/>
          </a:prstGeom>
          <a:noFill/>
        </p:spPr>
        <p:txBody>
          <a:bodyPr wrap="square" rtlCol="0">
            <a:spAutoFit/>
          </a:bodyPr>
          <a:lstStyle/>
          <a:p>
            <a:r>
              <a:rPr lang="en-PH" sz="2800" b="1" dirty="0">
                <a:solidFill>
                  <a:prstClr val="black"/>
                </a:solidFill>
                <a:latin typeface="Century Gothic" panose="020B0502020202020204" pitchFamily="34" charset="0"/>
              </a:rPr>
              <a:t>STEP 4: </a:t>
            </a:r>
            <a:r>
              <a:rPr lang="en-PH" sz="2800" dirty="0">
                <a:solidFill>
                  <a:prstClr val="black"/>
                </a:solidFill>
                <a:latin typeface="Century Gothic" panose="020B0502020202020204" pitchFamily="34" charset="0"/>
              </a:rPr>
              <a:t>Once data is complete and validated, PHO/CHO sends the data to RO as final report</a:t>
            </a:r>
          </a:p>
          <a:p>
            <a:endParaRPr lang="en-PH" sz="28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498302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829938" y="1962169"/>
            <a:ext cx="8533263" cy="3238500"/>
          </a:xfrm>
          <a:prstGeom prst="rect">
            <a:avLst/>
          </a:prstGeom>
        </p:spPr>
      </p:pic>
      <p:pic>
        <p:nvPicPr>
          <p:cNvPr id="13" name="Picture 12"/>
          <p:cNvPicPr>
            <a:picLocks noChangeAspect="1"/>
          </p:cNvPicPr>
          <p:nvPr/>
        </p:nvPicPr>
        <p:blipFill rotWithShape="1">
          <a:blip r:embed="rId3"/>
          <a:srcRect r="82154" b="84544"/>
          <a:stretch/>
        </p:blipFill>
        <p:spPr>
          <a:xfrm>
            <a:off x="1831074" y="1615432"/>
            <a:ext cx="3085370" cy="1014098"/>
          </a:xfrm>
          <a:prstGeom prst="rect">
            <a:avLst/>
          </a:prstGeom>
        </p:spPr>
      </p:pic>
      <p:sp>
        <p:nvSpPr>
          <p:cNvPr id="6" name="TextBox 5"/>
          <p:cNvSpPr txBox="1"/>
          <p:nvPr/>
        </p:nvSpPr>
        <p:spPr>
          <a:xfrm>
            <a:off x="1524000" y="6458636"/>
            <a:ext cx="9220200" cy="323165"/>
          </a:xfrm>
          <a:prstGeom prst="rect">
            <a:avLst/>
          </a:prstGeom>
          <a:noFill/>
        </p:spPr>
        <p:txBody>
          <a:bodyPr wrap="square" rtlCol="0">
            <a:spAutoFit/>
          </a:bodyPr>
          <a:lstStyle/>
          <a:p>
            <a:pPr algn="ctr"/>
            <a:r>
              <a:rPr lang="en-US" sz="1500" b="1" i="1" dirty="0">
                <a:solidFill>
                  <a:prstClr val="white"/>
                </a:solidFill>
                <a:latin typeface="Corbel" panose="020B0503020204020204" pitchFamily="34" charset="0"/>
              </a:rPr>
              <a:t>Integrated Tuberculosis Information System - Knowledge Management and Information Technology Services </a:t>
            </a:r>
          </a:p>
        </p:txBody>
      </p:sp>
      <p:sp>
        <p:nvSpPr>
          <p:cNvPr id="11" name="TextBox 10"/>
          <p:cNvSpPr txBox="1"/>
          <p:nvPr/>
        </p:nvSpPr>
        <p:spPr>
          <a:xfrm>
            <a:off x="1690048" y="339028"/>
            <a:ext cx="8763000" cy="1384995"/>
          </a:xfrm>
          <a:prstGeom prst="rect">
            <a:avLst/>
          </a:prstGeom>
          <a:noFill/>
        </p:spPr>
        <p:txBody>
          <a:bodyPr wrap="square" rtlCol="0">
            <a:spAutoFit/>
          </a:bodyPr>
          <a:lstStyle/>
          <a:p>
            <a:r>
              <a:rPr lang="en-PH" sz="2800" b="1" dirty="0">
                <a:solidFill>
                  <a:prstClr val="black"/>
                </a:solidFill>
                <a:latin typeface="Century Gothic" panose="020B0502020202020204" pitchFamily="34" charset="0"/>
              </a:rPr>
              <a:t>ANALYSIS:  </a:t>
            </a:r>
            <a:r>
              <a:rPr lang="en-PH" sz="2800" dirty="0">
                <a:solidFill>
                  <a:prstClr val="black"/>
                </a:solidFill>
                <a:latin typeface="Century Gothic" panose="020B0502020202020204" pitchFamily="34" charset="0"/>
              </a:rPr>
              <a:t>NTP/ RO/ CHO/ PHO downloads the specific flat tables for analysis</a:t>
            </a:r>
          </a:p>
          <a:p>
            <a:endParaRPr lang="en-PH" sz="2800" dirty="0">
              <a:solidFill>
                <a:prstClr val="black"/>
              </a:solidFill>
              <a:latin typeface="Century Gothic" panose="020B0502020202020204" pitchFamily="34" charset="0"/>
            </a:endParaRPr>
          </a:p>
        </p:txBody>
      </p:sp>
      <p:sp>
        <p:nvSpPr>
          <p:cNvPr id="9" name="TextBox 8"/>
          <p:cNvSpPr txBox="1"/>
          <p:nvPr/>
        </p:nvSpPr>
        <p:spPr>
          <a:xfrm>
            <a:off x="5526834" y="1973236"/>
            <a:ext cx="468396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PH" sz="2400" b="1" dirty="0">
                <a:solidFill>
                  <a:prstClr val="black"/>
                </a:solidFill>
                <a:latin typeface="Century Gothic" panose="020B0502020202020204" pitchFamily="34" charset="0"/>
              </a:rPr>
              <a:t>Click the flat table needed</a:t>
            </a:r>
          </a:p>
        </p:txBody>
      </p:sp>
      <p:sp>
        <p:nvSpPr>
          <p:cNvPr id="8" name="Oval 7"/>
          <p:cNvSpPr/>
          <p:nvPr/>
        </p:nvSpPr>
        <p:spPr>
          <a:xfrm>
            <a:off x="1690048" y="1612778"/>
            <a:ext cx="3110552" cy="1182583"/>
          </a:xfrm>
          <a:prstGeom prst="ellipse">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endParaRPr>
          </a:p>
        </p:txBody>
      </p:sp>
      <p:sp>
        <p:nvSpPr>
          <p:cNvPr id="10" name="Down Arrow 9"/>
          <p:cNvSpPr/>
          <p:nvPr/>
        </p:nvSpPr>
        <p:spPr>
          <a:xfrm rot="5400000">
            <a:off x="4831094" y="1941754"/>
            <a:ext cx="809066" cy="532369"/>
          </a:xfrm>
          <a:prstGeom prst="downArrow">
            <a:avLst/>
          </a:prstGeom>
          <a:solidFill>
            <a:srgbClr val="0070C0"/>
          </a:solidFill>
          <a:ln>
            <a:solidFill>
              <a:schemeClr val="accent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PH">
              <a:solidFill>
                <a:prstClr val="white"/>
              </a:solidFill>
            </a:endParaRPr>
          </a:p>
        </p:txBody>
      </p:sp>
    </p:spTree>
    <p:extLst>
      <p:ext uri="{BB962C8B-B14F-4D97-AF65-F5344CB8AC3E}">
        <p14:creationId xmlns:p14="http://schemas.microsoft.com/office/powerpoint/2010/main" val="351028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1524000" y="6458636"/>
            <a:ext cx="9220200" cy="323165"/>
          </a:xfrm>
          <a:prstGeom prst="rect">
            <a:avLst/>
          </a:prstGeom>
          <a:noFill/>
        </p:spPr>
        <p:txBody>
          <a:bodyPr wrap="square" rtlCol="0">
            <a:spAutoFit/>
          </a:bodyPr>
          <a:lstStyle/>
          <a:p>
            <a:pPr algn="ctr"/>
            <a:r>
              <a:rPr lang="en-US" sz="1500" b="1" i="1" dirty="0">
                <a:solidFill>
                  <a:prstClr val="white"/>
                </a:solidFill>
                <a:latin typeface="Corbel" panose="020B0503020204020204" pitchFamily="34" charset="0"/>
              </a:rPr>
              <a:t>Integrated Tuberculosis Information System - Knowledge Management and Information Technology Services </a:t>
            </a:r>
          </a:p>
        </p:txBody>
      </p:sp>
      <p:pic>
        <p:nvPicPr>
          <p:cNvPr id="2" name="Picture 1"/>
          <p:cNvPicPr>
            <a:picLocks noChangeAspect="1"/>
          </p:cNvPicPr>
          <p:nvPr/>
        </p:nvPicPr>
        <p:blipFill>
          <a:blip r:embed="rId3"/>
          <a:stretch>
            <a:fillRect/>
          </a:stretch>
        </p:blipFill>
        <p:spPr>
          <a:xfrm>
            <a:off x="1676616" y="32983"/>
            <a:ext cx="8914968" cy="6306235"/>
          </a:xfrm>
          <a:prstGeom prst="rect">
            <a:avLst/>
          </a:prstGeom>
        </p:spPr>
      </p:pic>
    </p:spTree>
    <p:extLst>
      <p:ext uri="{BB962C8B-B14F-4D97-AF65-F5344CB8AC3E}">
        <p14:creationId xmlns:p14="http://schemas.microsoft.com/office/powerpoint/2010/main" val="641627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O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3181</TotalTime>
  <Words>6288</Words>
  <Application>Microsoft Office PowerPoint</Application>
  <PresentationFormat>Widescreen</PresentationFormat>
  <Paragraphs>1193</Paragraphs>
  <Slides>104</Slides>
  <Notes>104</Notes>
  <HiddenSlides>19</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104</vt:i4>
      </vt:variant>
    </vt:vector>
  </HeadingPairs>
  <TitlesOfParts>
    <vt:vector size="115" baseType="lpstr">
      <vt:lpstr>Aharoni</vt:lpstr>
      <vt:lpstr>Arial</vt:lpstr>
      <vt:lpstr>Calibri</vt:lpstr>
      <vt:lpstr>Calibri Light</vt:lpstr>
      <vt:lpstr>Century Gothic</vt:lpstr>
      <vt:lpstr>Corbel</vt:lpstr>
      <vt:lpstr>Tahoma</vt:lpstr>
      <vt:lpstr>Times New Roman</vt:lpstr>
      <vt:lpstr>Office Theme</vt:lpstr>
      <vt:lpstr>Custom Design</vt:lpstr>
      <vt:lpstr>1_DOH</vt:lpstr>
      <vt:lpstr>PowerPoint Presentation</vt:lpstr>
      <vt:lpstr>Background</vt:lpstr>
      <vt:lpstr>Objectives</vt:lpstr>
      <vt:lpstr>Proposed Program</vt:lpstr>
      <vt:lpstr>DQC Procedures</vt:lpstr>
      <vt:lpstr>Records and Reports Required</vt:lpstr>
      <vt:lpstr>Step 1: Get a partner RHU</vt:lpstr>
      <vt:lpstr>Stop here until all RHUs have identified a partner and given their records…</vt:lpstr>
      <vt:lpstr>Checking for Completeness </vt:lpstr>
      <vt:lpstr>PowerPoint Presentation</vt:lpstr>
      <vt:lpstr>PowerPoint Presentation</vt:lpstr>
      <vt:lpstr>PowerPoint Presentation</vt:lpstr>
      <vt:lpstr>PowerPoint Presentation</vt:lpstr>
      <vt:lpstr>PowerPoint Presentation</vt:lpstr>
      <vt:lpstr>If number of ITIS cases is lower than the DSTB register count, generate the “per facility report” and check columns on “encoded” vs. “validated”</vt:lpstr>
      <vt:lpstr>If number of ITIS cases is higher than the DSTB register count, check for double entries/encoding by generating the patient list and noting if there are double entries.</vt:lpstr>
      <vt:lpstr>PowerPoint Presentation</vt:lpstr>
      <vt:lpstr>Record Findings in DQC Form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2: Assessing Data Completeness</vt:lpstr>
      <vt:lpstr>PowerPoint Presentation</vt:lpstr>
      <vt:lpstr>Step 2: Assessing Data Completeness</vt:lpstr>
      <vt:lpstr>PowerPoint Presentation</vt:lpstr>
      <vt:lpstr>Step 2: Assessing Data Completeness (DQC Form A)</vt:lpstr>
      <vt:lpstr>Stop here until you finish check of completeness…</vt:lpstr>
      <vt:lpstr>DQC Procedures</vt:lpstr>
      <vt:lpstr>Definition</vt:lpstr>
      <vt:lpstr>PowerPoint Presentation</vt:lpstr>
      <vt:lpstr>Assessing Data Accuracy (TB Classification)</vt:lpstr>
      <vt:lpstr>PowerPoint Presentation</vt:lpstr>
      <vt:lpstr>PowerPoint Presentation</vt:lpstr>
      <vt:lpstr>Assessing Data Accuracy (TB Classification)</vt:lpstr>
      <vt:lpstr>PowerPoint Presentation</vt:lpstr>
      <vt:lpstr>Assessing Data Accuracy (Registration Group)</vt:lpstr>
      <vt:lpstr>PowerPoint Presentation</vt:lpstr>
      <vt:lpstr>Assessing Data Accuracy (Treatment Outcome)</vt:lpstr>
      <vt:lpstr>PowerPoint Presentation</vt:lpstr>
      <vt:lpstr>PowerPoint Presentation</vt:lpstr>
      <vt:lpstr>PowerPoint Presentation</vt:lpstr>
      <vt:lpstr>Assessing Data Accuracy (DRTB Screening)</vt:lpstr>
      <vt:lpstr>Assessing Data Accuracy (DRTB Screening)</vt:lpstr>
      <vt:lpstr>PowerPoint Presentation</vt:lpstr>
      <vt:lpstr>PowerPoint Presentation</vt:lpstr>
      <vt:lpstr>PowerPoint Presentation</vt:lpstr>
      <vt:lpstr>PowerPoint Presentation</vt:lpstr>
      <vt:lpstr>Step 2:  Assessing  Data Accuracy</vt:lpstr>
      <vt:lpstr>Stop here until you finish check of accuracy…</vt:lpstr>
      <vt:lpstr>DQC Procedures</vt:lpstr>
      <vt:lpstr>Definition</vt:lpstr>
      <vt:lpstr>Procedures for Checking Consistency</vt:lpstr>
      <vt:lpstr>PowerPoint Presentation</vt:lpstr>
      <vt:lpstr>PowerPoint Presentation</vt:lpstr>
      <vt:lpstr>PowerPoint Presentation</vt:lpstr>
      <vt:lpstr>PowerPoint Presentation</vt:lpstr>
      <vt:lpstr>PowerPoint Presentation</vt:lpstr>
      <vt:lpstr>PowerPoint Presentation</vt:lpstr>
      <vt:lpstr>End of DQC for completeness, accuracy, and consistency</vt:lpstr>
      <vt:lpstr>DQC Procedures</vt:lpstr>
      <vt:lpstr>Procedures for Checking Timeliness</vt:lpstr>
      <vt:lpstr>PowerPoint Presentation</vt:lpstr>
      <vt:lpstr>PowerPoint Presentation</vt:lpstr>
      <vt:lpstr>PowerPoint Presentation</vt:lpstr>
      <vt:lpstr>PowerPoint Presentation</vt:lpstr>
      <vt:lpstr>Computing Turnaround Time     1) Convert to Excel file the following variables and sort according to DSSM result  </vt:lpstr>
      <vt:lpstr>Computing Turnaround Time    2) Add additional column for TAT and insert formula</vt:lpstr>
      <vt:lpstr>Computing Turnaround Time    3) Apply formula to all patients</vt:lpstr>
      <vt:lpstr>Computing Turnaround Time: 4) Get average for BC and CD </vt:lpstr>
      <vt:lpstr>Computing Turnaround Time </vt:lpstr>
      <vt:lpstr>PowerPoint Presentation</vt:lpstr>
      <vt:lpstr>End of Day 1</vt:lpstr>
      <vt:lpstr>Day 2: Summarizing DQC Findings and Computing NTP Indicators </vt:lpstr>
      <vt:lpstr>Summarize DQC Findings (From the DQC Forms)</vt:lpstr>
      <vt:lpstr>Summarize DQC Findings (examples)</vt:lpstr>
      <vt:lpstr>Discussion of TB GIS</vt:lpstr>
      <vt:lpstr> Objective 3: Assist LGUs in using ITIS-generated information for program decisions and planning </vt:lpstr>
      <vt:lpstr>Compute and Analyze NTP Indicators (2015)</vt:lpstr>
      <vt:lpstr>Plenary Discussion</vt:lpstr>
      <vt:lpstr>Discussion with PHO</vt:lpstr>
      <vt:lpstr>Consolidation of Reports at the PHO and CHO Levels</vt:lpstr>
      <vt:lpstr>The following slides are reference slides and are “hidden”</vt:lpstr>
      <vt:lpstr>Aggregate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Quality Check (DQC) for the integrated TB Information System (iTIS)</dc:title>
  <dc:creator>TVBernas</dc:creator>
  <cp:lastModifiedBy>alio</cp:lastModifiedBy>
  <cp:revision>240</cp:revision>
  <dcterms:created xsi:type="dcterms:W3CDTF">2016-05-03T23:41:25Z</dcterms:created>
  <dcterms:modified xsi:type="dcterms:W3CDTF">2018-04-10T09:11:01Z</dcterms:modified>
</cp:coreProperties>
</file>