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6" r:id="rId14"/>
    <p:sldId id="287" r:id="rId15"/>
    <p:sldId id="288" r:id="rId16"/>
    <p:sldId id="289" r:id="rId17"/>
    <p:sldId id="268" r:id="rId18"/>
    <p:sldId id="290" r:id="rId19"/>
    <p:sldId id="269" r:id="rId20"/>
    <p:sldId id="270" r:id="rId21"/>
    <p:sldId id="271" r:id="rId22"/>
    <p:sldId id="272" r:id="rId23"/>
    <p:sldId id="273" r:id="rId24"/>
    <p:sldId id="274" r:id="rId25"/>
    <p:sldId id="275" r:id="rId26"/>
    <p:sldId id="276" r:id="rId27"/>
    <p:sldId id="277" r:id="rId28"/>
    <p:sldId id="291" r:id="rId29"/>
    <p:sldId id="292" r:id="rId30"/>
    <p:sldId id="293" r:id="rId31"/>
    <p:sldId id="294" r:id="rId32"/>
    <p:sldId id="295" r:id="rId33"/>
    <p:sldId id="296" r:id="rId34"/>
    <p:sldId id="297" r:id="rId35"/>
    <p:sldId id="298" r:id="rId36"/>
    <p:sldId id="278" r:id="rId37"/>
    <p:sldId id="279" r:id="rId38"/>
    <p:sldId id="280" r:id="rId39"/>
    <p:sldId id="281" r:id="rId40"/>
    <p:sldId id="282" r:id="rId41"/>
    <p:sldId id="283" r:id="rId42"/>
    <p:sldId id="284" r:id="rId43"/>
    <p:sldId id="28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88" autoAdjust="0"/>
    <p:restoredTop sz="84871" autoAdjust="0"/>
  </p:normalViewPr>
  <p:slideViewPr>
    <p:cSldViewPr>
      <p:cViewPr varScale="1">
        <p:scale>
          <a:sx n="68" d="100"/>
          <a:sy n="68" d="100"/>
        </p:scale>
        <p:origin x="1362" y="60"/>
      </p:cViewPr>
      <p:guideLst>
        <p:guide orient="horz" pos="2160"/>
        <p:guide pos="2880"/>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26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88149-B6A0-43E0-9427-B610CD6BA4EA}" type="doc">
      <dgm:prSet loTypeId="urn:microsoft.com/office/officeart/2005/8/layout/radial6" loCatId="cycle" qsTypeId="urn:microsoft.com/office/officeart/2005/8/quickstyle/3d2" qsCatId="3D" csTypeId="urn:microsoft.com/office/officeart/2005/8/colors/colorful5" csCatId="colorful" phldr="1"/>
      <dgm:spPr/>
      <dgm:t>
        <a:bodyPr/>
        <a:lstStyle/>
        <a:p>
          <a:endParaRPr lang="en-US"/>
        </a:p>
      </dgm:t>
    </dgm:pt>
    <dgm:pt modelId="{950E5CD6-56D1-442B-A95E-FD55691903D1}">
      <dgm:prSet phldrT="[Text]" custT="1"/>
      <dgm:spPr/>
      <dgm:t>
        <a:bodyPr/>
        <a:lstStyle/>
        <a:p>
          <a:r>
            <a:rPr lang="en-US" sz="1800" b="1">
              <a:solidFill>
                <a:schemeClr val="bg1"/>
              </a:solidFill>
            </a:rPr>
            <a:t>MSCC</a:t>
          </a:r>
          <a:endParaRPr lang="en-US" sz="1800" b="1" dirty="0">
            <a:solidFill>
              <a:schemeClr val="bg1"/>
            </a:solidFill>
          </a:endParaRPr>
        </a:p>
      </dgm:t>
    </dgm:pt>
    <dgm:pt modelId="{D989D317-6321-4903-AD52-779CD8D15206}" type="parTrans" cxnId="{AF2242FD-8DCD-4B4A-8516-0A0FF7EBAE1B}">
      <dgm:prSet/>
      <dgm:spPr/>
      <dgm:t>
        <a:bodyPr/>
        <a:lstStyle/>
        <a:p>
          <a:endParaRPr lang="en-US" sz="1100">
            <a:solidFill>
              <a:schemeClr val="bg1"/>
            </a:solidFill>
          </a:endParaRPr>
        </a:p>
      </dgm:t>
    </dgm:pt>
    <dgm:pt modelId="{FC1DA1FD-F78F-431B-B7BB-ADE0268E3138}" type="sibTrans" cxnId="{AF2242FD-8DCD-4B4A-8516-0A0FF7EBAE1B}">
      <dgm:prSet/>
      <dgm:spPr/>
      <dgm:t>
        <a:bodyPr/>
        <a:lstStyle/>
        <a:p>
          <a:endParaRPr lang="en-US" sz="1100">
            <a:solidFill>
              <a:schemeClr val="bg1"/>
            </a:solidFill>
          </a:endParaRPr>
        </a:p>
      </dgm:t>
    </dgm:pt>
    <dgm:pt modelId="{617F1402-FB48-463F-8C25-02AB7BA50600}">
      <dgm:prSet phldrT="[Text]" custT="1"/>
      <dgm:spPr/>
      <dgm:t>
        <a:bodyPr/>
        <a:lstStyle/>
        <a:p>
          <a:r>
            <a:rPr lang="en-US" sz="1100">
              <a:solidFill>
                <a:schemeClr val="bg1"/>
              </a:solidFill>
            </a:rPr>
            <a:t>Issue identification</a:t>
          </a:r>
          <a:endParaRPr lang="en-US" sz="1100" dirty="0">
            <a:solidFill>
              <a:schemeClr val="bg1"/>
            </a:solidFill>
          </a:endParaRPr>
        </a:p>
      </dgm:t>
    </dgm:pt>
    <dgm:pt modelId="{978C907D-417B-412B-AD10-C4D09708FD43}" type="parTrans" cxnId="{AED97947-251A-4CA5-ADCD-62A7FD2E5326}">
      <dgm:prSet/>
      <dgm:spPr/>
      <dgm:t>
        <a:bodyPr/>
        <a:lstStyle/>
        <a:p>
          <a:endParaRPr lang="en-US" sz="1100">
            <a:solidFill>
              <a:schemeClr val="bg1"/>
            </a:solidFill>
          </a:endParaRPr>
        </a:p>
      </dgm:t>
    </dgm:pt>
    <dgm:pt modelId="{A3FF5644-F876-465F-8708-98D23C1868C7}" type="sibTrans" cxnId="{AED97947-251A-4CA5-ADCD-62A7FD2E5326}">
      <dgm:prSet/>
      <dgm:spPr/>
      <dgm:t>
        <a:bodyPr/>
        <a:lstStyle/>
        <a:p>
          <a:endParaRPr lang="en-US" sz="1100">
            <a:solidFill>
              <a:schemeClr val="bg1"/>
            </a:solidFill>
          </a:endParaRPr>
        </a:p>
      </dgm:t>
    </dgm:pt>
    <dgm:pt modelId="{8C28553F-96E8-4D24-A4E0-B4C3B4616E40}">
      <dgm:prSet phldrT="[Text]" custT="1"/>
      <dgm:spPr/>
      <dgm:t>
        <a:bodyPr/>
        <a:lstStyle/>
        <a:p>
          <a:r>
            <a:rPr lang="en-US" sz="1100" dirty="0">
              <a:solidFill>
                <a:schemeClr val="bg1"/>
              </a:solidFill>
            </a:rPr>
            <a:t>Environ-mental scan</a:t>
          </a:r>
        </a:p>
      </dgm:t>
    </dgm:pt>
    <dgm:pt modelId="{11AAE9BA-93BC-4FE3-82AC-A316B7806AB7}" type="parTrans" cxnId="{4EF3C544-5F79-4A0E-B430-3453C2EDF462}">
      <dgm:prSet/>
      <dgm:spPr/>
      <dgm:t>
        <a:bodyPr/>
        <a:lstStyle/>
        <a:p>
          <a:endParaRPr lang="en-US" sz="1100">
            <a:solidFill>
              <a:schemeClr val="bg1"/>
            </a:solidFill>
          </a:endParaRPr>
        </a:p>
      </dgm:t>
    </dgm:pt>
    <dgm:pt modelId="{DD5E87B3-51A7-408C-A0B4-9EB48FF7BD07}" type="sibTrans" cxnId="{4EF3C544-5F79-4A0E-B430-3453C2EDF462}">
      <dgm:prSet/>
      <dgm:spPr/>
      <dgm:t>
        <a:bodyPr/>
        <a:lstStyle/>
        <a:p>
          <a:endParaRPr lang="en-US" sz="1100">
            <a:solidFill>
              <a:schemeClr val="bg1"/>
            </a:solidFill>
          </a:endParaRPr>
        </a:p>
      </dgm:t>
    </dgm:pt>
    <dgm:pt modelId="{A9A933BC-DFC1-490C-A4BA-87219C4E8BF7}">
      <dgm:prSet phldrT="[Text]" custT="1"/>
      <dgm:spPr/>
      <dgm:t>
        <a:bodyPr/>
        <a:lstStyle/>
        <a:p>
          <a:r>
            <a:rPr lang="en-US" sz="1100">
              <a:solidFill>
                <a:schemeClr val="bg1"/>
              </a:solidFill>
            </a:rPr>
            <a:t>Consultation</a:t>
          </a:r>
          <a:endParaRPr lang="en-US" sz="1100" dirty="0">
            <a:solidFill>
              <a:schemeClr val="bg1"/>
            </a:solidFill>
          </a:endParaRPr>
        </a:p>
      </dgm:t>
    </dgm:pt>
    <dgm:pt modelId="{EBC6C98C-9EEA-4535-B9C9-D1613F55D03F}" type="parTrans" cxnId="{F8D48C75-9593-4496-B7E5-AD5A3BE5E6A7}">
      <dgm:prSet/>
      <dgm:spPr/>
      <dgm:t>
        <a:bodyPr/>
        <a:lstStyle/>
        <a:p>
          <a:endParaRPr lang="en-US" sz="1100">
            <a:solidFill>
              <a:schemeClr val="bg1"/>
            </a:solidFill>
          </a:endParaRPr>
        </a:p>
      </dgm:t>
    </dgm:pt>
    <dgm:pt modelId="{3312959C-1181-4199-AE16-4776BDCCF0BB}" type="sibTrans" cxnId="{F8D48C75-9593-4496-B7E5-AD5A3BE5E6A7}">
      <dgm:prSet/>
      <dgm:spPr/>
      <dgm:t>
        <a:bodyPr/>
        <a:lstStyle/>
        <a:p>
          <a:endParaRPr lang="en-US" sz="1100">
            <a:solidFill>
              <a:schemeClr val="bg1"/>
            </a:solidFill>
          </a:endParaRPr>
        </a:p>
      </dgm:t>
    </dgm:pt>
    <dgm:pt modelId="{8B6B4EC3-C4AF-4E48-9057-CEF756AD749F}">
      <dgm:prSet phldrT="[Text]" custT="1"/>
      <dgm:spPr/>
      <dgm:t>
        <a:bodyPr/>
        <a:lstStyle/>
        <a:p>
          <a:r>
            <a:rPr lang="en-US" sz="1100">
              <a:solidFill>
                <a:schemeClr val="bg1"/>
              </a:solidFill>
            </a:rPr>
            <a:t>Decision</a:t>
          </a:r>
          <a:endParaRPr lang="en-US" sz="1100" dirty="0">
            <a:solidFill>
              <a:schemeClr val="bg1"/>
            </a:solidFill>
          </a:endParaRPr>
        </a:p>
      </dgm:t>
    </dgm:pt>
    <dgm:pt modelId="{FE88BD7E-2C4A-4DAA-B577-2E7EAE26C5F5}" type="parTrans" cxnId="{FED23271-F88F-4504-BF63-1B730E73F8D5}">
      <dgm:prSet/>
      <dgm:spPr/>
      <dgm:t>
        <a:bodyPr/>
        <a:lstStyle/>
        <a:p>
          <a:endParaRPr lang="en-US" sz="1100">
            <a:solidFill>
              <a:schemeClr val="bg1"/>
            </a:solidFill>
          </a:endParaRPr>
        </a:p>
      </dgm:t>
    </dgm:pt>
    <dgm:pt modelId="{AD09929B-AC0A-49A4-ADE9-1D27DCA34C21}" type="sibTrans" cxnId="{FED23271-F88F-4504-BF63-1B730E73F8D5}">
      <dgm:prSet/>
      <dgm:spPr/>
      <dgm:t>
        <a:bodyPr/>
        <a:lstStyle/>
        <a:p>
          <a:endParaRPr lang="en-US" sz="1100">
            <a:solidFill>
              <a:schemeClr val="bg1"/>
            </a:solidFill>
          </a:endParaRPr>
        </a:p>
      </dgm:t>
    </dgm:pt>
    <dgm:pt modelId="{A5ACEF87-748D-4A25-9C14-159B9297EA56}">
      <dgm:prSet custT="1"/>
      <dgm:spPr/>
      <dgm:t>
        <a:bodyPr/>
        <a:lstStyle/>
        <a:p>
          <a:r>
            <a:rPr lang="en-US" sz="1100" dirty="0">
              <a:solidFill>
                <a:schemeClr val="bg1"/>
              </a:solidFill>
            </a:rPr>
            <a:t>Strategy develop-</a:t>
          </a:r>
          <a:r>
            <a:rPr lang="en-US" sz="1100" dirty="0" err="1">
              <a:solidFill>
                <a:schemeClr val="bg1"/>
              </a:solidFill>
            </a:rPr>
            <a:t>ment</a:t>
          </a:r>
          <a:endParaRPr lang="en-US" sz="1100" dirty="0">
            <a:solidFill>
              <a:schemeClr val="bg1"/>
            </a:solidFill>
          </a:endParaRPr>
        </a:p>
      </dgm:t>
    </dgm:pt>
    <dgm:pt modelId="{818F9B16-443C-49F1-AFFF-670458BC3775}" type="parTrans" cxnId="{E82B7962-9E3F-42DC-AB65-D1773972E7A9}">
      <dgm:prSet/>
      <dgm:spPr/>
      <dgm:t>
        <a:bodyPr/>
        <a:lstStyle/>
        <a:p>
          <a:endParaRPr lang="en-US" sz="1100">
            <a:solidFill>
              <a:schemeClr val="bg1"/>
            </a:solidFill>
          </a:endParaRPr>
        </a:p>
      </dgm:t>
    </dgm:pt>
    <dgm:pt modelId="{5DF36798-ED1B-4D65-B726-AF06E477C2D1}" type="sibTrans" cxnId="{E82B7962-9E3F-42DC-AB65-D1773972E7A9}">
      <dgm:prSet/>
      <dgm:spPr/>
      <dgm:t>
        <a:bodyPr/>
        <a:lstStyle/>
        <a:p>
          <a:endParaRPr lang="en-US" sz="1100">
            <a:solidFill>
              <a:schemeClr val="bg1"/>
            </a:solidFill>
          </a:endParaRPr>
        </a:p>
      </dgm:t>
    </dgm:pt>
    <dgm:pt modelId="{EE582D25-787D-4075-AD22-2EB6B966D7C1}">
      <dgm:prSet custT="1"/>
      <dgm:spPr/>
      <dgm:t>
        <a:bodyPr/>
        <a:lstStyle/>
        <a:p>
          <a:r>
            <a:rPr lang="en-US" sz="1100" dirty="0" err="1">
              <a:solidFill>
                <a:schemeClr val="bg1"/>
              </a:solidFill>
            </a:rPr>
            <a:t>Coordin-ation</a:t>
          </a:r>
          <a:endParaRPr lang="en-US" sz="1100" dirty="0">
            <a:solidFill>
              <a:schemeClr val="bg1"/>
            </a:solidFill>
          </a:endParaRPr>
        </a:p>
      </dgm:t>
    </dgm:pt>
    <dgm:pt modelId="{4B59BCCB-DEB0-475C-9EBC-FDA95598690C}" type="parTrans" cxnId="{1F768F25-8A9A-4A9D-8AEC-BC7BC1BC06A8}">
      <dgm:prSet/>
      <dgm:spPr/>
      <dgm:t>
        <a:bodyPr/>
        <a:lstStyle/>
        <a:p>
          <a:endParaRPr lang="en-US" sz="1100">
            <a:solidFill>
              <a:schemeClr val="bg1"/>
            </a:solidFill>
          </a:endParaRPr>
        </a:p>
      </dgm:t>
    </dgm:pt>
    <dgm:pt modelId="{67F6D253-6F82-45C7-A6DD-67DE27F52F89}" type="sibTrans" cxnId="{1F768F25-8A9A-4A9D-8AEC-BC7BC1BC06A8}">
      <dgm:prSet/>
      <dgm:spPr/>
      <dgm:t>
        <a:bodyPr/>
        <a:lstStyle/>
        <a:p>
          <a:endParaRPr lang="en-US" sz="1100">
            <a:solidFill>
              <a:schemeClr val="bg1"/>
            </a:solidFill>
          </a:endParaRPr>
        </a:p>
      </dgm:t>
    </dgm:pt>
    <dgm:pt modelId="{8FB728E0-E823-4D63-B9DF-BC0717A40EE1}">
      <dgm:prSet custT="1"/>
      <dgm:spPr/>
      <dgm:t>
        <a:bodyPr/>
        <a:lstStyle/>
        <a:p>
          <a:r>
            <a:rPr lang="en-US" sz="1100" dirty="0">
              <a:solidFill>
                <a:schemeClr val="bg1"/>
              </a:solidFill>
            </a:rPr>
            <a:t>Implement-</a:t>
          </a:r>
          <a:r>
            <a:rPr lang="en-US" sz="1100" dirty="0" err="1">
              <a:solidFill>
                <a:schemeClr val="bg1"/>
              </a:solidFill>
            </a:rPr>
            <a:t>ation</a:t>
          </a:r>
          <a:endParaRPr lang="en-US" sz="1100" dirty="0">
            <a:solidFill>
              <a:schemeClr val="bg1"/>
            </a:solidFill>
          </a:endParaRPr>
        </a:p>
      </dgm:t>
    </dgm:pt>
    <dgm:pt modelId="{78D00ABF-16A7-4E8D-8089-5E4EBE6C76C9}" type="parTrans" cxnId="{9D42F657-CF49-458E-8E17-390D30801BB7}">
      <dgm:prSet/>
      <dgm:spPr/>
      <dgm:t>
        <a:bodyPr/>
        <a:lstStyle/>
        <a:p>
          <a:endParaRPr lang="en-US" sz="1100">
            <a:solidFill>
              <a:schemeClr val="bg1"/>
            </a:solidFill>
          </a:endParaRPr>
        </a:p>
      </dgm:t>
    </dgm:pt>
    <dgm:pt modelId="{A99EFA4B-84D4-4987-A403-1C615D4C1265}" type="sibTrans" cxnId="{9D42F657-CF49-458E-8E17-390D30801BB7}">
      <dgm:prSet/>
      <dgm:spPr/>
      <dgm:t>
        <a:bodyPr/>
        <a:lstStyle/>
        <a:p>
          <a:endParaRPr lang="en-US" sz="1100">
            <a:solidFill>
              <a:schemeClr val="bg1"/>
            </a:solidFill>
          </a:endParaRPr>
        </a:p>
      </dgm:t>
    </dgm:pt>
    <dgm:pt modelId="{E65AEFA7-A252-42E9-A81A-3534021FCD84}">
      <dgm:prSet custT="1"/>
      <dgm:spPr/>
      <dgm:t>
        <a:bodyPr/>
        <a:lstStyle/>
        <a:p>
          <a:r>
            <a:rPr lang="en-US" sz="1100">
              <a:solidFill>
                <a:schemeClr val="bg1"/>
              </a:solidFill>
            </a:rPr>
            <a:t>Evaluation</a:t>
          </a:r>
          <a:endParaRPr lang="en-US" sz="1100" dirty="0">
            <a:solidFill>
              <a:schemeClr val="bg1"/>
            </a:solidFill>
          </a:endParaRPr>
        </a:p>
      </dgm:t>
    </dgm:pt>
    <dgm:pt modelId="{1E2B9763-B0E7-433F-9BFC-859F07DF9731}" type="parTrans" cxnId="{A0560C4A-B158-4B60-AABA-68D8947F703A}">
      <dgm:prSet/>
      <dgm:spPr/>
      <dgm:t>
        <a:bodyPr/>
        <a:lstStyle/>
        <a:p>
          <a:endParaRPr lang="en-US" sz="1100">
            <a:solidFill>
              <a:schemeClr val="bg1"/>
            </a:solidFill>
          </a:endParaRPr>
        </a:p>
      </dgm:t>
    </dgm:pt>
    <dgm:pt modelId="{9C2B6F61-C5E4-40E8-ABA9-A1F1B40A1AB5}" type="sibTrans" cxnId="{A0560C4A-B158-4B60-AABA-68D8947F703A}">
      <dgm:prSet/>
      <dgm:spPr/>
      <dgm:t>
        <a:bodyPr/>
        <a:lstStyle/>
        <a:p>
          <a:endParaRPr lang="en-US" sz="1100">
            <a:solidFill>
              <a:schemeClr val="bg1"/>
            </a:solidFill>
          </a:endParaRPr>
        </a:p>
      </dgm:t>
    </dgm:pt>
    <dgm:pt modelId="{24929398-C987-4EB3-8246-885C9D10E3A1}" type="pres">
      <dgm:prSet presAssocID="{BB488149-B6A0-43E0-9427-B610CD6BA4EA}" presName="Name0" presStyleCnt="0">
        <dgm:presLayoutVars>
          <dgm:chMax val="1"/>
          <dgm:dir/>
          <dgm:animLvl val="ctr"/>
          <dgm:resizeHandles val="exact"/>
        </dgm:presLayoutVars>
      </dgm:prSet>
      <dgm:spPr/>
    </dgm:pt>
    <dgm:pt modelId="{E7F4111E-BA09-44D0-BAB5-B7293669751C}" type="pres">
      <dgm:prSet presAssocID="{950E5CD6-56D1-442B-A95E-FD55691903D1}" presName="centerShape" presStyleLbl="node0" presStyleIdx="0" presStyleCnt="1"/>
      <dgm:spPr/>
    </dgm:pt>
    <dgm:pt modelId="{EE4F527A-2E31-4284-81C5-E82CD83F505A}" type="pres">
      <dgm:prSet presAssocID="{617F1402-FB48-463F-8C25-02AB7BA50600}" presName="node" presStyleLbl="node1" presStyleIdx="0" presStyleCnt="8">
        <dgm:presLayoutVars>
          <dgm:bulletEnabled val="1"/>
        </dgm:presLayoutVars>
      </dgm:prSet>
      <dgm:spPr/>
    </dgm:pt>
    <dgm:pt modelId="{0A38DD6E-CFC9-47D7-8088-12B1249EE661}" type="pres">
      <dgm:prSet presAssocID="{617F1402-FB48-463F-8C25-02AB7BA50600}" presName="dummy" presStyleCnt="0"/>
      <dgm:spPr/>
    </dgm:pt>
    <dgm:pt modelId="{FB88ACEB-BE0D-4EFF-9E0F-AB8331418D87}" type="pres">
      <dgm:prSet presAssocID="{A3FF5644-F876-465F-8708-98D23C1868C7}" presName="sibTrans" presStyleLbl="sibTrans2D1" presStyleIdx="0" presStyleCnt="8"/>
      <dgm:spPr/>
    </dgm:pt>
    <dgm:pt modelId="{4AF56466-36E6-452B-B13A-BF132644BC9E}" type="pres">
      <dgm:prSet presAssocID="{8C28553F-96E8-4D24-A4E0-B4C3B4616E40}" presName="node" presStyleLbl="node1" presStyleIdx="1" presStyleCnt="8">
        <dgm:presLayoutVars>
          <dgm:bulletEnabled val="1"/>
        </dgm:presLayoutVars>
      </dgm:prSet>
      <dgm:spPr/>
    </dgm:pt>
    <dgm:pt modelId="{BC989BBF-DBA1-4F54-B375-2B63EFF3E4B8}" type="pres">
      <dgm:prSet presAssocID="{8C28553F-96E8-4D24-A4E0-B4C3B4616E40}" presName="dummy" presStyleCnt="0"/>
      <dgm:spPr/>
    </dgm:pt>
    <dgm:pt modelId="{C579223D-AF4C-4270-B663-CE4CFDE0F87F}" type="pres">
      <dgm:prSet presAssocID="{DD5E87B3-51A7-408C-A0B4-9EB48FF7BD07}" presName="sibTrans" presStyleLbl="sibTrans2D1" presStyleIdx="1" presStyleCnt="8"/>
      <dgm:spPr/>
    </dgm:pt>
    <dgm:pt modelId="{69430F3F-F6DA-4EA6-8499-3B05048BCCC9}" type="pres">
      <dgm:prSet presAssocID="{A5ACEF87-748D-4A25-9C14-159B9297EA56}" presName="node" presStyleLbl="node1" presStyleIdx="2" presStyleCnt="8">
        <dgm:presLayoutVars>
          <dgm:bulletEnabled val="1"/>
        </dgm:presLayoutVars>
      </dgm:prSet>
      <dgm:spPr/>
    </dgm:pt>
    <dgm:pt modelId="{A034FB62-4EE7-4D8A-92BE-9A52FD12E497}" type="pres">
      <dgm:prSet presAssocID="{A5ACEF87-748D-4A25-9C14-159B9297EA56}" presName="dummy" presStyleCnt="0"/>
      <dgm:spPr/>
    </dgm:pt>
    <dgm:pt modelId="{BF009FB3-FE1D-4689-AB37-7F68D1180124}" type="pres">
      <dgm:prSet presAssocID="{5DF36798-ED1B-4D65-B726-AF06E477C2D1}" presName="sibTrans" presStyleLbl="sibTrans2D1" presStyleIdx="2" presStyleCnt="8"/>
      <dgm:spPr/>
    </dgm:pt>
    <dgm:pt modelId="{2934F947-762A-4B57-9830-741ADB771533}" type="pres">
      <dgm:prSet presAssocID="{A9A933BC-DFC1-490C-A4BA-87219C4E8BF7}" presName="node" presStyleLbl="node1" presStyleIdx="3" presStyleCnt="8">
        <dgm:presLayoutVars>
          <dgm:bulletEnabled val="1"/>
        </dgm:presLayoutVars>
      </dgm:prSet>
      <dgm:spPr/>
    </dgm:pt>
    <dgm:pt modelId="{6CAA6C93-0D8F-4FB1-80B6-7E0886F8C0D6}" type="pres">
      <dgm:prSet presAssocID="{A9A933BC-DFC1-490C-A4BA-87219C4E8BF7}" presName="dummy" presStyleCnt="0"/>
      <dgm:spPr/>
    </dgm:pt>
    <dgm:pt modelId="{C87AF7EA-FDD3-4715-AF32-DF00F4A53C36}" type="pres">
      <dgm:prSet presAssocID="{3312959C-1181-4199-AE16-4776BDCCF0BB}" presName="sibTrans" presStyleLbl="sibTrans2D1" presStyleIdx="3" presStyleCnt="8"/>
      <dgm:spPr/>
    </dgm:pt>
    <dgm:pt modelId="{087A05D1-0BDF-4EB9-844D-7B2994779A4E}" type="pres">
      <dgm:prSet presAssocID="{EE582D25-787D-4075-AD22-2EB6B966D7C1}" presName="node" presStyleLbl="node1" presStyleIdx="4" presStyleCnt="8">
        <dgm:presLayoutVars>
          <dgm:bulletEnabled val="1"/>
        </dgm:presLayoutVars>
      </dgm:prSet>
      <dgm:spPr/>
    </dgm:pt>
    <dgm:pt modelId="{BF2834F1-7A3D-41F0-9DD3-C82103012509}" type="pres">
      <dgm:prSet presAssocID="{EE582D25-787D-4075-AD22-2EB6B966D7C1}" presName="dummy" presStyleCnt="0"/>
      <dgm:spPr/>
    </dgm:pt>
    <dgm:pt modelId="{F8FDEA27-A932-40A7-A10A-2FC4D092FF98}" type="pres">
      <dgm:prSet presAssocID="{67F6D253-6F82-45C7-A6DD-67DE27F52F89}" presName="sibTrans" presStyleLbl="sibTrans2D1" presStyleIdx="4" presStyleCnt="8"/>
      <dgm:spPr/>
    </dgm:pt>
    <dgm:pt modelId="{0BADF22D-1F6E-44E5-8222-D4F6DD591E5D}" type="pres">
      <dgm:prSet presAssocID="{8B6B4EC3-C4AF-4E48-9057-CEF756AD749F}" presName="node" presStyleLbl="node1" presStyleIdx="5" presStyleCnt="8">
        <dgm:presLayoutVars>
          <dgm:bulletEnabled val="1"/>
        </dgm:presLayoutVars>
      </dgm:prSet>
      <dgm:spPr/>
    </dgm:pt>
    <dgm:pt modelId="{AEBB3A42-846D-4E14-A5F9-18E2D7097106}" type="pres">
      <dgm:prSet presAssocID="{8B6B4EC3-C4AF-4E48-9057-CEF756AD749F}" presName="dummy" presStyleCnt="0"/>
      <dgm:spPr/>
    </dgm:pt>
    <dgm:pt modelId="{25D5031B-2FF0-4A15-A863-2DF1871581A7}" type="pres">
      <dgm:prSet presAssocID="{AD09929B-AC0A-49A4-ADE9-1D27DCA34C21}" presName="sibTrans" presStyleLbl="sibTrans2D1" presStyleIdx="5" presStyleCnt="8"/>
      <dgm:spPr/>
    </dgm:pt>
    <dgm:pt modelId="{406B0771-15BB-4B2D-84C5-35890AAEF6A6}" type="pres">
      <dgm:prSet presAssocID="{8FB728E0-E823-4D63-B9DF-BC0717A40EE1}" presName="node" presStyleLbl="node1" presStyleIdx="6" presStyleCnt="8">
        <dgm:presLayoutVars>
          <dgm:bulletEnabled val="1"/>
        </dgm:presLayoutVars>
      </dgm:prSet>
      <dgm:spPr/>
    </dgm:pt>
    <dgm:pt modelId="{8883123C-0482-41EE-A8BC-0D1333F66EC8}" type="pres">
      <dgm:prSet presAssocID="{8FB728E0-E823-4D63-B9DF-BC0717A40EE1}" presName="dummy" presStyleCnt="0"/>
      <dgm:spPr/>
    </dgm:pt>
    <dgm:pt modelId="{F095FEAD-126C-4F44-B029-C33A162D6558}" type="pres">
      <dgm:prSet presAssocID="{A99EFA4B-84D4-4987-A403-1C615D4C1265}" presName="sibTrans" presStyleLbl="sibTrans2D1" presStyleIdx="6" presStyleCnt="8"/>
      <dgm:spPr/>
    </dgm:pt>
    <dgm:pt modelId="{CED1C4AA-8699-4AF6-B717-62E447A85B00}" type="pres">
      <dgm:prSet presAssocID="{E65AEFA7-A252-42E9-A81A-3534021FCD84}" presName="node" presStyleLbl="node1" presStyleIdx="7" presStyleCnt="8">
        <dgm:presLayoutVars>
          <dgm:bulletEnabled val="1"/>
        </dgm:presLayoutVars>
      </dgm:prSet>
      <dgm:spPr/>
    </dgm:pt>
    <dgm:pt modelId="{50FC5F40-3630-431A-AB3D-314BF3240E79}" type="pres">
      <dgm:prSet presAssocID="{E65AEFA7-A252-42E9-A81A-3534021FCD84}" presName="dummy" presStyleCnt="0"/>
      <dgm:spPr/>
    </dgm:pt>
    <dgm:pt modelId="{08C5BF2D-5B54-41F8-9C98-94EB39B232D0}" type="pres">
      <dgm:prSet presAssocID="{9C2B6F61-C5E4-40E8-ABA9-A1F1B40A1AB5}" presName="sibTrans" presStyleLbl="sibTrans2D1" presStyleIdx="7" presStyleCnt="8"/>
      <dgm:spPr/>
    </dgm:pt>
  </dgm:ptLst>
  <dgm:cxnLst>
    <dgm:cxn modelId="{60846E02-3353-47DD-9578-E10D7C25F113}" type="presOf" srcId="{A99EFA4B-84D4-4987-A403-1C615D4C1265}" destId="{F095FEAD-126C-4F44-B029-C33A162D6558}" srcOrd="0" destOrd="0" presId="urn:microsoft.com/office/officeart/2005/8/layout/radial6"/>
    <dgm:cxn modelId="{1F768F25-8A9A-4A9D-8AEC-BC7BC1BC06A8}" srcId="{950E5CD6-56D1-442B-A95E-FD55691903D1}" destId="{EE582D25-787D-4075-AD22-2EB6B966D7C1}" srcOrd="4" destOrd="0" parTransId="{4B59BCCB-DEB0-475C-9EBC-FDA95598690C}" sibTransId="{67F6D253-6F82-45C7-A6DD-67DE27F52F89}"/>
    <dgm:cxn modelId="{829ED12A-FD75-49CF-B398-9BE7C5171FF8}" type="presOf" srcId="{A5ACEF87-748D-4A25-9C14-159B9297EA56}" destId="{69430F3F-F6DA-4EA6-8499-3B05048BCCC9}" srcOrd="0" destOrd="0" presId="urn:microsoft.com/office/officeart/2005/8/layout/radial6"/>
    <dgm:cxn modelId="{7B58DB39-3060-4626-A5E3-4A39C5824F2D}" type="presOf" srcId="{BB488149-B6A0-43E0-9427-B610CD6BA4EA}" destId="{24929398-C987-4EB3-8246-885C9D10E3A1}" srcOrd="0" destOrd="0" presId="urn:microsoft.com/office/officeart/2005/8/layout/radial6"/>
    <dgm:cxn modelId="{4AF1515C-B2AC-4645-B57E-572AF2F50A16}" type="presOf" srcId="{3312959C-1181-4199-AE16-4776BDCCF0BB}" destId="{C87AF7EA-FDD3-4715-AF32-DF00F4A53C36}" srcOrd="0" destOrd="0" presId="urn:microsoft.com/office/officeart/2005/8/layout/radial6"/>
    <dgm:cxn modelId="{E82B7962-9E3F-42DC-AB65-D1773972E7A9}" srcId="{950E5CD6-56D1-442B-A95E-FD55691903D1}" destId="{A5ACEF87-748D-4A25-9C14-159B9297EA56}" srcOrd="2" destOrd="0" parTransId="{818F9B16-443C-49F1-AFFF-670458BC3775}" sibTransId="{5DF36798-ED1B-4D65-B726-AF06E477C2D1}"/>
    <dgm:cxn modelId="{4EF3C544-5F79-4A0E-B430-3453C2EDF462}" srcId="{950E5CD6-56D1-442B-A95E-FD55691903D1}" destId="{8C28553F-96E8-4D24-A4E0-B4C3B4616E40}" srcOrd="1" destOrd="0" parTransId="{11AAE9BA-93BC-4FE3-82AC-A316B7806AB7}" sibTransId="{DD5E87B3-51A7-408C-A0B4-9EB48FF7BD07}"/>
    <dgm:cxn modelId="{AED97947-251A-4CA5-ADCD-62A7FD2E5326}" srcId="{950E5CD6-56D1-442B-A95E-FD55691903D1}" destId="{617F1402-FB48-463F-8C25-02AB7BA50600}" srcOrd="0" destOrd="0" parTransId="{978C907D-417B-412B-AD10-C4D09708FD43}" sibTransId="{A3FF5644-F876-465F-8708-98D23C1868C7}"/>
    <dgm:cxn modelId="{7D897448-E83A-43BD-9B41-5365A46F72C1}" type="presOf" srcId="{67F6D253-6F82-45C7-A6DD-67DE27F52F89}" destId="{F8FDEA27-A932-40A7-A10A-2FC4D092FF98}" srcOrd="0" destOrd="0" presId="urn:microsoft.com/office/officeart/2005/8/layout/radial6"/>
    <dgm:cxn modelId="{A0560C4A-B158-4B60-AABA-68D8947F703A}" srcId="{950E5CD6-56D1-442B-A95E-FD55691903D1}" destId="{E65AEFA7-A252-42E9-A81A-3534021FCD84}" srcOrd="7" destOrd="0" parTransId="{1E2B9763-B0E7-433F-9BFC-859F07DF9731}" sibTransId="{9C2B6F61-C5E4-40E8-ABA9-A1F1B40A1AB5}"/>
    <dgm:cxn modelId="{F0A67770-6E39-4421-BC14-04C0DC6E76B9}" type="presOf" srcId="{5DF36798-ED1B-4D65-B726-AF06E477C2D1}" destId="{BF009FB3-FE1D-4689-AB37-7F68D1180124}" srcOrd="0" destOrd="0" presId="urn:microsoft.com/office/officeart/2005/8/layout/radial6"/>
    <dgm:cxn modelId="{FED23271-F88F-4504-BF63-1B730E73F8D5}" srcId="{950E5CD6-56D1-442B-A95E-FD55691903D1}" destId="{8B6B4EC3-C4AF-4E48-9057-CEF756AD749F}" srcOrd="5" destOrd="0" parTransId="{FE88BD7E-2C4A-4DAA-B577-2E7EAE26C5F5}" sibTransId="{AD09929B-AC0A-49A4-ADE9-1D27DCA34C21}"/>
    <dgm:cxn modelId="{886E8052-4733-4695-815C-38F84015E762}" type="presOf" srcId="{8C28553F-96E8-4D24-A4E0-B4C3B4616E40}" destId="{4AF56466-36E6-452B-B13A-BF132644BC9E}" srcOrd="0" destOrd="0" presId="urn:microsoft.com/office/officeart/2005/8/layout/radial6"/>
    <dgm:cxn modelId="{3813B772-0D09-4EC7-ADBB-A9F5D488D98D}" type="presOf" srcId="{8FB728E0-E823-4D63-B9DF-BC0717A40EE1}" destId="{406B0771-15BB-4B2D-84C5-35890AAEF6A6}" srcOrd="0" destOrd="0" presId="urn:microsoft.com/office/officeart/2005/8/layout/radial6"/>
    <dgm:cxn modelId="{79DB3253-310F-4357-90F6-3AAED70028C5}" type="presOf" srcId="{950E5CD6-56D1-442B-A95E-FD55691903D1}" destId="{E7F4111E-BA09-44D0-BAB5-B7293669751C}" srcOrd="0" destOrd="0" presId="urn:microsoft.com/office/officeart/2005/8/layout/radial6"/>
    <dgm:cxn modelId="{F8D48C75-9593-4496-B7E5-AD5A3BE5E6A7}" srcId="{950E5CD6-56D1-442B-A95E-FD55691903D1}" destId="{A9A933BC-DFC1-490C-A4BA-87219C4E8BF7}" srcOrd="3" destOrd="0" parTransId="{EBC6C98C-9EEA-4535-B9C9-D1613F55D03F}" sibTransId="{3312959C-1181-4199-AE16-4776BDCCF0BB}"/>
    <dgm:cxn modelId="{9D42F657-CF49-458E-8E17-390D30801BB7}" srcId="{950E5CD6-56D1-442B-A95E-FD55691903D1}" destId="{8FB728E0-E823-4D63-B9DF-BC0717A40EE1}" srcOrd="6" destOrd="0" parTransId="{78D00ABF-16A7-4E8D-8089-5E4EBE6C76C9}" sibTransId="{A99EFA4B-84D4-4987-A403-1C615D4C1265}"/>
    <dgm:cxn modelId="{FAADCE88-CAF7-4A56-8CD0-C3B6C9C4E562}" type="presOf" srcId="{9C2B6F61-C5E4-40E8-ABA9-A1F1B40A1AB5}" destId="{08C5BF2D-5B54-41F8-9C98-94EB39B232D0}" srcOrd="0" destOrd="0" presId="urn:microsoft.com/office/officeart/2005/8/layout/radial6"/>
    <dgm:cxn modelId="{A492A9A1-2FBE-47A8-8DD3-759E29E5EC62}" type="presOf" srcId="{8B6B4EC3-C4AF-4E48-9057-CEF756AD749F}" destId="{0BADF22D-1F6E-44E5-8222-D4F6DD591E5D}" srcOrd="0" destOrd="0" presId="urn:microsoft.com/office/officeart/2005/8/layout/radial6"/>
    <dgm:cxn modelId="{E0011FAE-D067-45A5-BDA5-94FBB1A610E3}" type="presOf" srcId="{DD5E87B3-51A7-408C-A0B4-9EB48FF7BD07}" destId="{C579223D-AF4C-4270-B663-CE4CFDE0F87F}" srcOrd="0" destOrd="0" presId="urn:microsoft.com/office/officeart/2005/8/layout/radial6"/>
    <dgm:cxn modelId="{D61DCBD1-194C-4FB3-A843-AA319CC7758A}" type="presOf" srcId="{E65AEFA7-A252-42E9-A81A-3534021FCD84}" destId="{CED1C4AA-8699-4AF6-B717-62E447A85B00}" srcOrd="0" destOrd="0" presId="urn:microsoft.com/office/officeart/2005/8/layout/radial6"/>
    <dgm:cxn modelId="{81F659D6-7EE7-4D9A-AFE5-0AB6D1C14548}" type="presOf" srcId="{EE582D25-787D-4075-AD22-2EB6B966D7C1}" destId="{087A05D1-0BDF-4EB9-844D-7B2994779A4E}" srcOrd="0" destOrd="0" presId="urn:microsoft.com/office/officeart/2005/8/layout/radial6"/>
    <dgm:cxn modelId="{AF7363D7-9177-4659-9A08-11C71AEFEC35}" type="presOf" srcId="{A9A933BC-DFC1-490C-A4BA-87219C4E8BF7}" destId="{2934F947-762A-4B57-9830-741ADB771533}" srcOrd="0" destOrd="0" presId="urn:microsoft.com/office/officeart/2005/8/layout/radial6"/>
    <dgm:cxn modelId="{11A218DA-655E-44B9-B3B5-F43BEB26B8D4}" type="presOf" srcId="{617F1402-FB48-463F-8C25-02AB7BA50600}" destId="{EE4F527A-2E31-4284-81C5-E82CD83F505A}" srcOrd="0" destOrd="0" presId="urn:microsoft.com/office/officeart/2005/8/layout/radial6"/>
    <dgm:cxn modelId="{1DF256E6-9B2D-464A-A90C-D69D414A2C67}" type="presOf" srcId="{A3FF5644-F876-465F-8708-98D23C1868C7}" destId="{FB88ACEB-BE0D-4EFF-9E0F-AB8331418D87}" srcOrd="0" destOrd="0" presId="urn:microsoft.com/office/officeart/2005/8/layout/radial6"/>
    <dgm:cxn modelId="{AEF608E9-CA80-4A78-9A2A-9B9103A1FBE8}" type="presOf" srcId="{AD09929B-AC0A-49A4-ADE9-1D27DCA34C21}" destId="{25D5031B-2FF0-4A15-A863-2DF1871581A7}" srcOrd="0" destOrd="0" presId="urn:microsoft.com/office/officeart/2005/8/layout/radial6"/>
    <dgm:cxn modelId="{AF2242FD-8DCD-4B4A-8516-0A0FF7EBAE1B}" srcId="{BB488149-B6A0-43E0-9427-B610CD6BA4EA}" destId="{950E5CD6-56D1-442B-A95E-FD55691903D1}" srcOrd="0" destOrd="0" parTransId="{D989D317-6321-4903-AD52-779CD8D15206}" sibTransId="{FC1DA1FD-F78F-431B-B7BB-ADE0268E3138}"/>
    <dgm:cxn modelId="{61049855-F48E-47C2-BB11-7E0C1788D26E}" type="presParOf" srcId="{24929398-C987-4EB3-8246-885C9D10E3A1}" destId="{E7F4111E-BA09-44D0-BAB5-B7293669751C}" srcOrd="0" destOrd="0" presId="urn:microsoft.com/office/officeart/2005/8/layout/radial6"/>
    <dgm:cxn modelId="{715C3F91-2292-4908-A2A2-3E824246655F}" type="presParOf" srcId="{24929398-C987-4EB3-8246-885C9D10E3A1}" destId="{EE4F527A-2E31-4284-81C5-E82CD83F505A}" srcOrd="1" destOrd="0" presId="urn:microsoft.com/office/officeart/2005/8/layout/radial6"/>
    <dgm:cxn modelId="{A0960055-1845-4BDF-A7F8-00B094725BD9}" type="presParOf" srcId="{24929398-C987-4EB3-8246-885C9D10E3A1}" destId="{0A38DD6E-CFC9-47D7-8088-12B1249EE661}" srcOrd="2" destOrd="0" presId="urn:microsoft.com/office/officeart/2005/8/layout/radial6"/>
    <dgm:cxn modelId="{B2D69718-7C39-4238-AEC0-ED84F5810C0C}" type="presParOf" srcId="{24929398-C987-4EB3-8246-885C9D10E3A1}" destId="{FB88ACEB-BE0D-4EFF-9E0F-AB8331418D87}" srcOrd="3" destOrd="0" presId="urn:microsoft.com/office/officeart/2005/8/layout/radial6"/>
    <dgm:cxn modelId="{87CD4670-4648-4EE4-81F8-DC6EB92538F7}" type="presParOf" srcId="{24929398-C987-4EB3-8246-885C9D10E3A1}" destId="{4AF56466-36E6-452B-B13A-BF132644BC9E}" srcOrd="4" destOrd="0" presId="urn:microsoft.com/office/officeart/2005/8/layout/radial6"/>
    <dgm:cxn modelId="{FB0FBE23-BC20-43C6-8E74-350906FC8F17}" type="presParOf" srcId="{24929398-C987-4EB3-8246-885C9D10E3A1}" destId="{BC989BBF-DBA1-4F54-B375-2B63EFF3E4B8}" srcOrd="5" destOrd="0" presId="urn:microsoft.com/office/officeart/2005/8/layout/radial6"/>
    <dgm:cxn modelId="{E7D75269-FE0F-4A7D-B00D-6858C8BBED05}" type="presParOf" srcId="{24929398-C987-4EB3-8246-885C9D10E3A1}" destId="{C579223D-AF4C-4270-B663-CE4CFDE0F87F}" srcOrd="6" destOrd="0" presId="urn:microsoft.com/office/officeart/2005/8/layout/radial6"/>
    <dgm:cxn modelId="{CA70CD0B-55EA-470D-B8C6-953D48AB9C6E}" type="presParOf" srcId="{24929398-C987-4EB3-8246-885C9D10E3A1}" destId="{69430F3F-F6DA-4EA6-8499-3B05048BCCC9}" srcOrd="7" destOrd="0" presId="urn:microsoft.com/office/officeart/2005/8/layout/radial6"/>
    <dgm:cxn modelId="{6FB13187-923A-48FC-83A2-1174C3212085}" type="presParOf" srcId="{24929398-C987-4EB3-8246-885C9D10E3A1}" destId="{A034FB62-4EE7-4D8A-92BE-9A52FD12E497}" srcOrd="8" destOrd="0" presId="urn:microsoft.com/office/officeart/2005/8/layout/radial6"/>
    <dgm:cxn modelId="{7C3EFEBE-A1B3-4DEF-8590-91375E403BC5}" type="presParOf" srcId="{24929398-C987-4EB3-8246-885C9D10E3A1}" destId="{BF009FB3-FE1D-4689-AB37-7F68D1180124}" srcOrd="9" destOrd="0" presId="urn:microsoft.com/office/officeart/2005/8/layout/radial6"/>
    <dgm:cxn modelId="{A693F482-0550-4546-BBC4-E8B797D5EE0F}" type="presParOf" srcId="{24929398-C987-4EB3-8246-885C9D10E3A1}" destId="{2934F947-762A-4B57-9830-741ADB771533}" srcOrd="10" destOrd="0" presId="urn:microsoft.com/office/officeart/2005/8/layout/radial6"/>
    <dgm:cxn modelId="{67441FEF-B937-465C-8785-5CCB04AEE861}" type="presParOf" srcId="{24929398-C987-4EB3-8246-885C9D10E3A1}" destId="{6CAA6C93-0D8F-4FB1-80B6-7E0886F8C0D6}" srcOrd="11" destOrd="0" presId="urn:microsoft.com/office/officeart/2005/8/layout/radial6"/>
    <dgm:cxn modelId="{29CE7FC2-DDE7-4C34-AE56-2A890EBE0C27}" type="presParOf" srcId="{24929398-C987-4EB3-8246-885C9D10E3A1}" destId="{C87AF7EA-FDD3-4715-AF32-DF00F4A53C36}" srcOrd="12" destOrd="0" presId="urn:microsoft.com/office/officeart/2005/8/layout/radial6"/>
    <dgm:cxn modelId="{042E9D1A-C843-4126-80A1-21B64F775372}" type="presParOf" srcId="{24929398-C987-4EB3-8246-885C9D10E3A1}" destId="{087A05D1-0BDF-4EB9-844D-7B2994779A4E}" srcOrd="13" destOrd="0" presId="urn:microsoft.com/office/officeart/2005/8/layout/radial6"/>
    <dgm:cxn modelId="{95F4734B-6EF7-44DA-BC49-474EE0762B28}" type="presParOf" srcId="{24929398-C987-4EB3-8246-885C9D10E3A1}" destId="{BF2834F1-7A3D-41F0-9DD3-C82103012509}" srcOrd="14" destOrd="0" presId="urn:microsoft.com/office/officeart/2005/8/layout/radial6"/>
    <dgm:cxn modelId="{224B0D4F-7407-441C-AF44-CA49B85A96A7}" type="presParOf" srcId="{24929398-C987-4EB3-8246-885C9D10E3A1}" destId="{F8FDEA27-A932-40A7-A10A-2FC4D092FF98}" srcOrd="15" destOrd="0" presId="urn:microsoft.com/office/officeart/2005/8/layout/radial6"/>
    <dgm:cxn modelId="{86E26967-74AE-47C0-886E-B05F5409E1CD}" type="presParOf" srcId="{24929398-C987-4EB3-8246-885C9D10E3A1}" destId="{0BADF22D-1F6E-44E5-8222-D4F6DD591E5D}" srcOrd="16" destOrd="0" presId="urn:microsoft.com/office/officeart/2005/8/layout/radial6"/>
    <dgm:cxn modelId="{799CF11A-C66E-4DD7-83CF-42F3F80452B9}" type="presParOf" srcId="{24929398-C987-4EB3-8246-885C9D10E3A1}" destId="{AEBB3A42-846D-4E14-A5F9-18E2D7097106}" srcOrd="17" destOrd="0" presId="urn:microsoft.com/office/officeart/2005/8/layout/radial6"/>
    <dgm:cxn modelId="{2B1FF593-A5F3-4E8D-BB0F-DDD6067BD361}" type="presParOf" srcId="{24929398-C987-4EB3-8246-885C9D10E3A1}" destId="{25D5031B-2FF0-4A15-A863-2DF1871581A7}" srcOrd="18" destOrd="0" presId="urn:microsoft.com/office/officeart/2005/8/layout/radial6"/>
    <dgm:cxn modelId="{D3791AD6-3979-436C-9A75-8721333A65F1}" type="presParOf" srcId="{24929398-C987-4EB3-8246-885C9D10E3A1}" destId="{406B0771-15BB-4B2D-84C5-35890AAEF6A6}" srcOrd="19" destOrd="0" presId="urn:microsoft.com/office/officeart/2005/8/layout/radial6"/>
    <dgm:cxn modelId="{2FB20F36-6E43-4970-9D18-AA86334170F0}" type="presParOf" srcId="{24929398-C987-4EB3-8246-885C9D10E3A1}" destId="{8883123C-0482-41EE-A8BC-0D1333F66EC8}" srcOrd="20" destOrd="0" presId="urn:microsoft.com/office/officeart/2005/8/layout/radial6"/>
    <dgm:cxn modelId="{8856444C-9A2A-4D64-BC6E-01AEF6A9E9FC}" type="presParOf" srcId="{24929398-C987-4EB3-8246-885C9D10E3A1}" destId="{F095FEAD-126C-4F44-B029-C33A162D6558}" srcOrd="21" destOrd="0" presId="urn:microsoft.com/office/officeart/2005/8/layout/radial6"/>
    <dgm:cxn modelId="{99215569-E23C-4CFD-BB9A-2954125DF829}" type="presParOf" srcId="{24929398-C987-4EB3-8246-885C9D10E3A1}" destId="{CED1C4AA-8699-4AF6-B717-62E447A85B00}" srcOrd="22" destOrd="0" presId="urn:microsoft.com/office/officeart/2005/8/layout/radial6"/>
    <dgm:cxn modelId="{BCDA5809-834D-4E68-B064-0F7F7F670AFD}" type="presParOf" srcId="{24929398-C987-4EB3-8246-885C9D10E3A1}" destId="{50FC5F40-3630-431A-AB3D-314BF3240E79}" srcOrd="23" destOrd="0" presId="urn:microsoft.com/office/officeart/2005/8/layout/radial6"/>
    <dgm:cxn modelId="{56978F22-7743-4CF2-BAF0-0C2DE07DCDFE}" type="presParOf" srcId="{24929398-C987-4EB3-8246-885C9D10E3A1}" destId="{08C5BF2D-5B54-41F8-9C98-94EB39B232D0}"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850990-163F-4919-9B6D-7617328E0D89}" type="doc">
      <dgm:prSet loTypeId="urn:microsoft.com/office/officeart/2005/8/layout/radial3" loCatId="cycle" qsTypeId="urn:microsoft.com/office/officeart/2005/8/quickstyle/simple5" qsCatId="simple" csTypeId="urn:microsoft.com/office/officeart/2005/8/colors/colorful1" csCatId="colorful" phldr="1"/>
      <dgm:spPr/>
      <dgm:t>
        <a:bodyPr/>
        <a:lstStyle/>
        <a:p>
          <a:endParaRPr lang="en-US"/>
        </a:p>
      </dgm:t>
    </dgm:pt>
    <dgm:pt modelId="{9240DFFD-6988-48B0-9AE8-B882059DC53D}">
      <dgm:prSet phldrT="[Text]"/>
      <dgm:spPr>
        <a:xfrm>
          <a:off x="2514161" y="1569578"/>
          <a:ext cx="1356642" cy="1356642"/>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CUP</a:t>
          </a:r>
        </a:p>
      </dgm:t>
    </dgm:pt>
    <dgm:pt modelId="{A862E47E-8B68-4753-B986-B21BB88C8645}" type="parTrans" cxnId="{608674B1-356D-4FEE-B2C0-DA6DF9CA1EDF}">
      <dgm:prSet/>
      <dgm:spPr/>
      <dgm:t>
        <a:bodyPr/>
        <a:lstStyle/>
        <a:p>
          <a:endParaRPr lang="en-US"/>
        </a:p>
      </dgm:t>
    </dgm:pt>
    <dgm:pt modelId="{D774BBB6-3D6C-4DB1-BB46-5972B4160ED6}" type="sibTrans" cxnId="{608674B1-356D-4FEE-B2C0-DA6DF9CA1EDF}">
      <dgm:prSet/>
      <dgm:spPr/>
      <dgm:t>
        <a:bodyPr/>
        <a:lstStyle/>
        <a:p>
          <a:endParaRPr lang="en-US"/>
        </a:p>
      </dgm:t>
    </dgm:pt>
    <dgm:pt modelId="{CE526230-9905-45F2-8E87-B8DC06142B5B}">
      <dgm:prSet phldrT="[Text]"/>
      <dgm:spPr>
        <a:xfrm>
          <a:off x="2853321" y="890"/>
          <a:ext cx="678321" cy="678321"/>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DOH</a:t>
          </a:r>
        </a:p>
      </dgm:t>
    </dgm:pt>
    <dgm:pt modelId="{8CD21702-F1F1-46CD-BCF7-951A5224E4B1}" type="parTrans" cxnId="{4CBCB7DF-DC22-4D4A-941C-31F70A15522D}">
      <dgm:prSet/>
      <dgm:spPr/>
      <dgm:t>
        <a:bodyPr/>
        <a:lstStyle/>
        <a:p>
          <a:endParaRPr lang="en-US"/>
        </a:p>
      </dgm:t>
    </dgm:pt>
    <dgm:pt modelId="{9172112A-D90C-4140-97A7-5BFE2A81E3E7}" type="sibTrans" cxnId="{4CBCB7DF-DC22-4D4A-941C-31F70A15522D}">
      <dgm:prSet/>
      <dgm:spPr/>
      <dgm:t>
        <a:bodyPr/>
        <a:lstStyle/>
        <a:p>
          <a:endParaRPr lang="en-US"/>
        </a:p>
      </dgm:t>
    </dgm:pt>
    <dgm:pt modelId="{E1B64F8A-409E-4C2B-902E-69750A43F071}">
      <dgm:prSet phldrT="[Text]"/>
      <dgm:spPr>
        <a:xfrm>
          <a:off x="3390824" y="78172"/>
          <a:ext cx="678321" cy="678321"/>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DILG</a:t>
          </a:r>
        </a:p>
      </dgm:t>
    </dgm:pt>
    <dgm:pt modelId="{41C8E123-7EB8-4D36-B2ED-598776049FC8}" type="parTrans" cxnId="{674C17C9-3793-4198-8F81-CFEF272040EC}">
      <dgm:prSet/>
      <dgm:spPr/>
      <dgm:t>
        <a:bodyPr/>
        <a:lstStyle/>
        <a:p>
          <a:endParaRPr lang="en-US"/>
        </a:p>
      </dgm:t>
    </dgm:pt>
    <dgm:pt modelId="{60FC0CB2-7346-4445-B525-FC0103B59BF6}" type="sibTrans" cxnId="{674C17C9-3793-4198-8F81-CFEF272040EC}">
      <dgm:prSet/>
      <dgm:spPr/>
      <dgm:t>
        <a:bodyPr/>
        <a:lstStyle/>
        <a:p>
          <a:endParaRPr lang="en-US"/>
        </a:p>
      </dgm:t>
    </dgm:pt>
    <dgm:pt modelId="{0202193F-3D4D-420B-8558-42E9BDF9079F}">
      <dgm:prSet phldrT="[Text]"/>
      <dgm:spPr>
        <a:xfrm>
          <a:off x="3884782" y="303755"/>
          <a:ext cx="678321" cy="678321"/>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DOJ</a:t>
          </a:r>
        </a:p>
      </dgm:t>
    </dgm:pt>
    <dgm:pt modelId="{BBDF3D4D-6072-4769-88A6-6CF54DB3A691}" type="parTrans" cxnId="{6A5B4AD5-A231-4FCB-8738-11472A3F8A2C}">
      <dgm:prSet/>
      <dgm:spPr/>
      <dgm:t>
        <a:bodyPr/>
        <a:lstStyle/>
        <a:p>
          <a:endParaRPr lang="en-US"/>
        </a:p>
      </dgm:t>
    </dgm:pt>
    <dgm:pt modelId="{E215DD22-40D9-42DE-ABA9-3E900B32E666}" type="sibTrans" cxnId="{6A5B4AD5-A231-4FCB-8738-11472A3F8A2C}">
      <dgm:prSet/>
      <dgm:spPr/>
      <dgm:t>
        <a:bodyPr/>
        <a:lstStyle/>
        <a:p>
          <a:endParaRPr lang="en-US"/>
        </a:p>
      </dgm:t>
    </dgm:pt>
    <dgm:pt modelId="{FD48AA36-D584-4131-8F37-B3462ADB1B4F}">
      <dgm:prSet phldrT="[Text]"/>
      <dgm:spPr>
        <a:xfrm>
          <a:off x="4295177" y="659364"/>
          <a:ext cx="678321" cy="678321"/>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DA</a:t>
          </a:r>
        </a:p>
      </dgm:t>
    </dgm:pt>
    <dgm:pt modelId="{EAD44583-883B-4B55-881F-807D9DBFDE5D}" type="parTrans" cxnId="{26FBA5F0-5A98-43A8-86D4-9BA8C12EDF8E}">
      <dgm:prSet/>
      <dgm:spPr/>
      <dgm:t>
        <a:bodyPr/>
        <a:lstStyle/>
        <a:p>
          <a:endParaRPr lang="en-US"/>
        </a:p>
      </dgm:t>
    </dgm:pt>
    <dgm:pt modelId="{3D9AA280-967B-4429-8D04-C13767E272F8}" type="sibTrans" cxnId="{26FBA5F0-5A98-43A8-86D4-9BA8C12EDF8E}">
      <dgm:prSet/>
      <dgm:spPr/>
      <dgm:t>
        <a:bodyPr/>
        <a:lstStyle/>
        <a:p>
          <a:endParaRPr lang="en-US"/>
        </a:p>
      </dgm:t>
    </dgm:pt>
    <dgm:pt modelId="{BFB9E5DD-787D-4FEE-8BA7-868409F2F6B4}">
      <dgm:prSet/>
      <dgm:spPr>
        <a:xfrm>
          <a:off x="4588761" y="1116190"/>
          <a:ext cx="678321" cy="678321"/>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DOST</a:t>
          </a:r>
        </a:p>
      </dgm:t>
    </dgm:pt>
    <dgm:pt modelId="{10501506-551A-485A-A64D-6106630E6D0C}" type="parTrans" cxnId="{B3868FE9-C4D2-48F9-B5D3-5BF183359BED}">
      <dgm:prSet/>
      <dgm:spPr/>
      <dgm:t>
        <a:bodyPr/>
        <a:lstStyle/>
        <a:p>
          <a:endParaRPr lang="en-US"/>
        </a:p>
      </dgm:t>
    </dgm:pt>
    <dgm:pt modelId="{3BD080A3-3926-4C5F-8147-972B64494CB4}" type="sibTrans" cxnId="{B3868FE9-C4D2-48F9-B5D3-5BF183359BED}">
      <dgm:prSet/>
      <dgm:spPr/>
      <dgm:t>
        <a:bodyPr/>
        <a:lstStyle/>
        <a:p>
          <a:endParaRPr lang="en-US"/>
        </a:p>
      </dgm:t>
    </dgm:pt>
    <dgm:pt modelId="{8C3598C6-AD99-4792-905F-DD039FF852CD}">
      <dgm:prSet/>
      <dgm:spPr>
        <a:xfrm>
          <a:off x="4741750" y="1637224"/>
          <a:ext cx="678321" cy="678321"/>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DOLE</a:t>
          </a:r>
        </a:p>
      </dgm:t>
    </dgm:pt>
    <dgm:pt modelId="{8DF4F771-AB63-4FBF-B566-848E9131342A}" type="parTrans" cxnId="{3BA5718F-94DA-4B6B-AF14-135ABFED2B36}">
      <dgm:prSet/>
      <dgm:spPr/>
      <dgm:t>
        <a:bodyPr/>
        <a:lstStyle/>
        <a:p>
          <a:endParaRPr lang="en-US"/>
        </a:p>
      </dgm:t>
    </dgm:pt>
    <dgm:pt modelId="{A3F5D255-9118-4AFD-A345-4EC54C49FDBA}" type="sibTrans" cxnId="{3BA5718F-94DA-4B6B-AF14-135ABFED2B36}">
      <dgm:prSet/>
      <dgm:spPr/>
      <dgm:t>
        <a:bodyPr/>
        <a:lstStyle/>
        <a:p>
          <a:endParaRPr lang="en-US"/>
        </a:p>
      </dgm:t>
    </dgm:pt>
    <dgm:pt modelId="{63CCA04E-2C39-4E71-A74C-04B9347732B3}">
      <dgm:prSet/>
      <dgm:spPr>
        <a:xfrm>
          <a:off x="4741750" y="2180254"/>
          <a:ext cx="678321" cy="678321"/>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DEPED</a:t>
          </a:r>
        </a:p>
      </dgm:t>
    </dgm:pt>
    <dgm:pt modelId="{37440346-4A2A-434F-AC9D-6D6ED3223B0A}" type="parTrans" cxnId="{70C52E1A-31CB-4F8F-AF6F-A3147BE89F0A}">
      <dgm:prSet/>
      <dgm:spPr/>
      <dgm:t>
        <a:bodyPr/>
        <a:lstStyle/>
        <a:p>
          <a:endParaRPr lang="en-US"/>
        </a:p>
      </dgm:t>
    </dgm:pt>
    <dgm:pt modelId="{F3303942-85BD-48B1-B0C7-1319C60A1A95}" type="sibTrans" cxnId="{70C52E1A-31CB-4F8F-AF6F-A3147BE89F0A}">
      <dgm:prSet/>
      <dgm:spPr/>
      <dgm:t>
        <a:bodyPr/>
        <a:lstStyle/>
        <a:p>
          <a:endParaRPr lang="en-US"/>
        </a:p>
      </dgm:t>
    </dgm:pt>
    <dgm:pt modelId="{EE5EA23D-CEE9-4379-9FEC-EC60E5EC4F1E}">
      <dgm:prSet/>
      <dgm:spPr>
        <a:xfrm>
          <a:off x="4588761" y="2701288"/>
          <a:ext cx="678321" cy="678321"/>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DND</a:t>
          </a:r>
        </a:p>
      </dgm:t>
    </dgm:pt>
    <dgm:pt modelId="{3E10F178-3E76-4727-9E58-00ABB4946DA3}" type="parTrans" cxnId="{8DDAE653-D586-4164-957B-0EC7B12D7F0C}">
      <dgm:prSet/>
      <dgm:spPr/>
      <dgm:t>
        <a:bodyPr/>
        <a:lstStyle/>
        <a:p>
          <a:endParaRPr lang="en-US"/>
        </a:p>
      </dgm:t>
    </dgm:pt>
    <dgm:pt modelId="{E820F64F-7306-4C2D-B209-D29F371148B5}" type="sibTrans" cxnId="{8DDAE653-D586-4164-957B-0EC7B12D7F0C}">
      <dgm:prSet/>
      <dgm:spPr/>
      <dgm:t>
        <a:bodyPr/>
        <a:lstStyle/>
        <a:p>
          <a:endParaRPr lang="en-US"/>
        </a:p>
      </dgm:t>
    </dgm:pt>
    <dgm:pt modelId="{53F89873-59A4-429F-A7EF-2A7489639A1F}">
      <dgm:prSet/>
      <dgm:spPr>
        <a:xfrm>
          <a:off x="2922736" y="3817478"/>
          <a:ext cx="678321" cy="678321"/>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DSWD</a:t>
          </a:r>
        </a:p>
      </dgm:t>
    </dgm:pt>
    <dgm:pt modelId="{036E1096-28F9-4C39-9F23-8BAC0277CB8F}" type="parTrans" cxnId="{33867AA8-7AC5-416A-8DF0-DC5781DA6F9E}">
      <dgm:prSet/>
      <dgm:spPr/>
      <dgm:t>
        <a:bodyPr/>
        <a:lstStyle/>
        <a:p>
          <a:endParaRPr lang="en-US"/>
        </a:p>
      </dgm:t>
    </dgm:pt>
    <dgm:pt modelId="{5A0B2CE8-CDFA-426E-8604-9527126F8132}" type="sibTrans" cxnId="{33867AA8-7AC5-416A-8DF0-DC5781DA6F9E}">
      <dgm:prSet/>
      <dgm:spPr/>
      <dgm:t>
        <a:bodyPr/>
        <a:lstStyle/>
        <a:p>
          <a:endParaRPr lang="en-US"/>
        </a:p>
      </dgm:t>
    </dgm:pt>
    <dgm:pt modelId="{53B20853-B515-4F9C-AF3E-A5E1CA786883}">
      <dgm:prSet/>
      <dgm:spPr>
        <a:xfrm>
          <a:off x="4295177" y="3158114"/>
          <a:ext cx="678321" cy="678321"/>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DAR</a:t>
          </a:r>
        </a:p>
      </dgm:t>
    </dgm:pt>
    <dgm:pt modelId="{6461D02C-3B39-4584-B5EA-29A34B3069C6}" type="parTrans" cxnId="{54BAAE43-91C1-4ACC-8354-BBA897DFE075}">
      <dgm:prSet/>
      <dgm:spPr/>
      <dgm:t>
        <a:bodyPr/>
        <a:lstStyle/>
        <a:p>
          <a:endParaRPr lang="en-US"/>
        </a:p>
      </dgm:t>
    </dgm:pt>
    <dgm:pt modelId="{8036AE21-B531-4340-A8BB-9611A0E2540D}" type="sibTrans" cxnId="{54BAAE43-91C1-4ACC-8354-BBA897DFE075}">
      <dgm:prSet/>
      <dgm:spPr/>
      <dgm:t>
        <a:bodyPr/>
        <a:lstStyle/>
        <a:p>
          <a:endParaRPr lang="en-US"/>
        </a:p>
      </dgm:t>
    </dgm:pt>
    <dgm:pt modelId="{93AA808B-A8F4-406D-B134-FF4AC55F786D}">
      <dgm:prSet/>
      <dgm:spPr>
        <a:xfrm>
          <a:off x="3884782" y="3513723"/>
          <a:ext cx="678321" cy="678321"/>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PHIC</a:t>
          </a:r>
        </a:p>
      </dgm:t>
    </dgm:pt>
    <dgm:pt modelId="{29859EAF-412F-4B77-99B5-3B08765DD253}" type="parTrans" cxnId="{76FB496C-31B4-4346-9BCB-0A0DECA7318D}">
      <dgm:prSet/>
      <dgm:spPr/>
      <dgm:t>
        <a:bodyPr/>
        <a:lstStyle/>
        <a:p>
          <a:endParaRPr lang="en-US"/>
        </a:p>
      </dgm:t>
    </dgm:pt>
    <dgm:pt modelId="{610B9551-4E90-4822-9482-7103AF1BC267}" type="sibTrans" cxnId="{76FB496C-31B4-4346-9BCB-0A0DECA7318D}">
      <dgm:prSet/>
      <dgm:spPr/>
      <dgm:t>
        <a:bodyPr/>
        <a:lstStyle/>
        <a:p>
          <a:endParaRPr lang="en-US"/>
        </a:p>
      </dgm:t>
    </dgm:pt>
    <dgm:pt modelId="{A55BEBE7-E237-487C-AA5A-BE64BE725D49}">
      <dgm:prSet/>
      <dgm:spPr>
        <a:xfrm>
          <a:off x="3390824" y="3739306"/>
          <a:ext cx="678321" cy="678321"/>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GSIS</a:t>
          </a:r>
        </a:p>
      </dgm:t>
    </dgm:pt>
    <dgm:pt modelId="{DCA116B5-19CD-4D11-B3D7-DEBB6A241E52}" type="parTrans" cxnId="{5BBFE5E6-004A-4D12-ACE6-8AE59A4CF414}">
      <dgm:prSet/>
      <dgm:spPr/>
      <dgm:t>
        <a:bodyPr/>
        <a:lstStyle/>
        <a:p>
          <a:endParaRPr lang="en-US"/>
        </a:p>
      </dgm:t>
    </dgm:pt>
    <dgm:pt modelId="{6BC877F3-9770-4AA5-80DB-FBC00835A64F}" type="sibTrans" cxnId="{5BBFE5E6-004A-4D12-ACE6-8AE59A4CF414}">
      <dgm:prSet/>
      <dgm:spPr/>
      <dgm:t>
        <a:bodyPr/>
        <a:lstStyle/>
        <a:p>
          <a:endParaRPr lang="en-US"/>
        </a:p>
      </dgm:t>
    </dgm:pt>
    <dgm:pt modelId="{DC9AB895-D6CF-4025-B4FE-F4B353E4F669}">
      <dgm:prSet/>
      <dgm:spPr>
        <a:xfrm>
          <a:off x="2315818" y="3739306"/>
          <a:ext cx="678321" cy="678321"/>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OWWA</a:t>
          </a:r>
        </a:p>
      </dgm:t>
    </dgm:pt>
    <dgm:pt modelId="{0DEC356A-2FD0-4439-890F-B2EF9F138DD9}" type="parTrans" cxnId="{01F9CD0D-CDAC-4EE4-A9C9-353757054296}">
      <dgm:prSet/>
      <dgm:spPr/>
      <dgm:t>
        <a:bodyPr/>
        <a:lstStyle/>
        <a:p>
          <a:endParaRPr lang="en-US"/>
        </a:p>
      </dgm:t>
    </dgm:pt>
    <dgm:pt modelId="{A014D107-BF10-4103-95C5-53EE8BD703B4}" type="sibTrans" cxnId="{01F9CD0D-CDAC-4EE4-A9C9-353757054296}">
      <dgm:prSet/>
      <dgm:spPr/>
      <dgm:t>
        <a:bodyPr/>
        <a:lstStyle/>
        <a:p>
          <a:endParaRPr lang="en-US"/>
        </a:p>
      </dgm:t>
    </dgm:pt>
    <dgm:pt modelId="{46A05D5F-8AFC-46F5-8483-EFC8BAB662AA}">
      <dgm:prSet/>
      <dgm:spPr>
        <a:xfrm>
          <a:off x="1821861" y="3513723"/>
          <a:ext cx="678321" cy="678321"/>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NEDA</a:t>
          </a:r>
        </a:p>
      </dgm:t>
    </dgm:pt>
    <dgm:pt modelId="{340B3FD5-5DCC-4044-AE25-89C16628E483}" type="parTrans" cxnId="{78980819-2D14-4F85-AAA8-565BD67EBF7F}">
      <dgm:prSet/>
      <dgm:spPr/>
      <dgm:t>
        <a:bodyPr/>
        <a:lstStyle/>
        <a:p>
          <a:endParaRPr lang="en-US"/>
        </a:p>
      </dgm:t>
    </dgm:pt>
    <dgm:pt modelId="{B51F4F93-1354-45AB-A158-B5404B41459B}" type="sibTrans" cxnId="{78980819-2D14-4F85-AAA8-565BD67EBF7F}">
      <dgm:prSet/>
      <dgm:spPr/>
      <dgm:t>
        <a:bodyPr/>
        <a:lstStyle/>
        <a:p>
          <a:endParaRPr lang="en-US"/>
        </a:p>
      </dgm:t>
    </dgm:pt>
    <dgm:pt modelId="{88000D44-2F6B-49F5-B1F2-D0CD9E0433DD}">
      <dgm:prSet/>
      <dgm:spPr>
        <a:xfrm>
          <a:off x="1411466" y="3158114"/>
          <a:ext cx="678321" cy="678321"/>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NCIP</a:t>
          </a:r>
        </a:p>
      </dgm:t>
    </dgm:pt>
    <dgm:pt modelId="{92D103B7-69C0-42F7-90CC-D5B77C811565}" type="parTrans" cxnId="{CBD62147-2C15-4DF2-8B16-36AB705038DF}">
      <dgm:prSet/>
      <dgm:spPr/>
      <dgm:t>
        <a:bodyPr/>
        <a:lstStyle/>
        <a:p>
          <a:endParaRPr lang="en-US"/>
        </a:p>
      </dgm:t>
    </dgm:pt>
    <dgm:pt modelId="{CC2F89C5-39C2-4815-8F7E-E0DE03521E5D}" type="sibTrans" cxnId="{CBD62147-2C15-4DF2-8B16-36AB705038DF}">
      <dgm:prSet/>
      <dgm:spPr/>
      <dgm:t>
        <a:bodyPr/>
        <a:lstStyle/>
        <a:p>
          <a:endParaRPr lang="en-US"/>
        </a:p>
      </dgm:t>
    </dgm:pt>
    <dgm:pt modelId="{A3C0D172-3951-4A66-B074-AD103DB34B15}">
      <dgm:prSet/>
      <dgm:spPr>
        <a:xfrm>
          <a:off x="1117881" y="2701288"/>
          <a:ext cx="678321" cy="678321"/>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SSS</a:t>
          </a:r>
        </a:p>
      </dgm:t>
    </dgm:pt>
    <dgm:pt modelId="{175B720E-42D2-4AC5-BD59-C07811063DC9}" type="parTrans" cxnId="{1CB08AA3-22D1-4485-9A8F-F2C6BD397DAA}">
      <dgm:prSet/>
      <dgm:spPr/>
      <dgm:t>
        <a:bodyPr/>
        <a:lstStyle/>
        <a:p>
          <a:endParaRPr lang="en-US"/>
        </a:p>
      </dgm:t>
    </dgm:pt>
    <dgm:pt modelId="{5C22BA52-EF41-49C2-9350-3A999326E275}" type="sibTrans" cxnId="{1CB08AA3-22D1-4485-9A8F-F2C6BD397DAA}">
      <dgm:prSet/>
      <dgm:spPr/>
      <dgm:t>
        <a:bodyPr/>
        <a:lstStyle/>
        <a:p>
          <a:endParaRPr lang="en-US"/>
        </a:p>
      </dgm:t>
    </dgm:pt>
    <dgm:pt modelId="{CDE43395-C28E-429F-8430-5749A1E9669E}">
      <dgm:prSet/>
      <dgm:spPr>
        <a:xfrm>
          <a:off x="964892" y="2180254"/>
          <a:ext cx="678321" cy="678321"/>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ECC</a:t>
          </a:r>
        </a:p>
      </dgm:t>
    </dgm:pt>
    <dgm:pt modelId="{7F022818-4875-4AF5-9EA4-DB3214745687}" type="parTrans" cxnId="{DAEEFA86-850E-4C67-9995-3A05CA122239}">
      <dgm:prSet/>
      <dgm:spPr/>
      <dgm:t>
        <a:bodyPr/>
        <a:lstStyle/>
        <a:p>
          <a:endParaRPr lang="en-US"/>
        </a:p>
      </dgm:t>
    </dgm:pt>
    <dgm:pt modelId="{708F40AF-A7A1-478F-AB8C-28A1224DAF42}" type="sibTrans" cxnId="{DAEEFA86-850E-4C67-9995-3A05CA122239}">
      <dgm:prSet/>
      <dgm:spPr/>
      <dgm:t>
        <a:bodyPr/>
        <a:lstStyle/>
        <a:p>
          <a:endParaRPr lang="en-US"/>
        </a:p>
      </dgm:t>
    </dgm:pt>
    <dgm:pt modelId="{7A4D8848-80AE-4EAC-A464-DA6E6C67C7A5}">
      <dgm:prSet/>
      <dgm:spPr>
        <a:xfrm>
          <a:off x="964892" y="1637224"/>
          <a:ext cx="678321" cy="678321"/>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PHILCAT</a:t>
          </a:r>
        </a:p>
      </dgm:t>
    </dgm:pt>
    <dgm:pt modelId="{7249B8ED-2C2D-448B-81AC-27DF499D26E0}" type="parTrans" cxnId="{0608A7FA-29AC-408E-87C6-7F3BD785E086}">
      <dgm:prSet/>
      <dgm:spPr/>
      <dgm:t>
        <a:bodyPr/>
        <a:lstStyle/>
        <a:p>
          <a:endParaRPr lang="en-US"/>
        </a:p>
      </dgm:t>
    </dgm:pt>
    <dgm:pt modelId="{15716C02-D88A-4C00-B67B-2762FD8F87D2}" type="sibTrans" cxnId="{0608A7FA-29AC-408E-87C6-7F3BD785E086}">
      <dgm:prSet/>
      <dgm:spPr/>
      <dgm:t>
        <a:bodyPr/>
        <a:lstStyle/>
        <a:p>
          <a:endParaRPr lang="en-US"/>
        </a:p>
      </dgm:t>
    </dgm:pt>
    <dgm:pt modelId="{AB0A4638-DB99-4882-8A15-61DD98FA0EE8}">
      <dgm:prSet/>
      <dgm:spPr>
        <a:xfrm>
          <a:off x="1117881" y="1116190"/>
          <a:ext cx="678321" cy="678321"/>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PMA</a:t>
          </a:r>
        </a:p>
      </dgm:t>
    </dgm:pt>
    <dgm:pt modelId="{CC61ACBE-FFE7-4B1C-908D-9B93168D158A}" type="parTrans" cxnId="{AE8043DD-63C6-4B08-A4A4-42849839FC6D}">
      <dgm:prSet/>
      <dgm:spPr/>
      <dgm:t>
        <a:bodyPr/>
        <a:lstStyle/>
        <a:p>
          <a:endParaRPr lang="en-US"/>
        </a:p>
      </dgm:t>
    </dgm:pt>
    <dgm:pt modelId="{A39698A6-B32C-45A3-8D6E-A44FD841E4F1}" type="sibTrans" cxnId="{AE8043DD-63C6-4B08-A4A4-42849839FC6D}">
      <dgm:prSet/>
      <dgm:spPr/>
      <dgm:t>
        <a:bodyPr/>
        <a:lstStyle/>
        <a:p>
          <a:endParaRPr lang="en-US"/>
        </a:p>
      </dgm:t>
    </dgm:pt>
    <dgm:pt modelId="{9EF10FA0-3BF2-40EF-9E9F-F9E1D1D217D2}">
      <dgm:prSet/>
      <dgm:spPr>
        <a:xfrm>
          <a:off x="2315818" y="78172"/>
          <a:ext cx="678321" cy="678321"/>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TUCP</a:t>
          </a:r>
        </a:p>
      </dgm:t>
    </dgm:pt>
    <dgm:pt modelId="{7CF5F54F-862C-4FE2-B0FF-CF6FE773D177}" type="parTrans" cxnId="{9636CE2E-A9DE-4BEE-A3BF-3F93CBAF4894}">
      <dgm:prSet/>
      <dgm:spPr/>
      <dgm:t>
        <a:bodyPr/>
        <a:lstStyle/>
        <a:p>
          <a:endParaRPr lang="en-US"/>
        </a:p>
      </dgm:t>
    </dgm:pt>
    <dgm:pt modelId="{B9413A3D-3E89-4918-993F-2116815E64D5}" type="sibTrans" cxnId="{9636CE2E-A9DE-4BEE-A3BF-3F93CBAF4894}">
      <dgm:prSet/>
      <dgm:spPr/>
      <dgm:t>
        <a:bodyPr/>
        <a:lstStyle/>
        <a:p>
          <a:endParaRPr lang="en-US"/>
        </a:p>
      </dgm:t>
    </dgm:pt>
    <dgm:pt modelId="{701958EA-4595-4794-BF0C-4F877AA73681}">
      <dgm:prSet/>
      <dgm:spPr>
        <a:xfrm>
          <a:off x="1411466" y="659364"/>
          <a:ext cx="678321" cy="678321"/>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ECP</a:t>
          </a:r>
        </a:p>
      </dgm:t>
    </dgm:pt>
    <dgm:pt modelId="{DBB914FE-3990-4516-BA64-6914F2178A8A}" type="parTrans" cxnId="{93127910-0EAE-4E1F-8B2D-73DB2062C5A5}">
      <dgm:prSet/>
      <dgm:spPr/>
      <dgm:t>
        <a:bodyPr/>
        <a:lstStyle/>
        <a:p>
          <a:endParaRPr lang="en-US"/>
        </a:p>
      </dgm:t>
    </dgm:pt>
    <dgm:pt modelId="{114FDFF6-D462-485A-9BC8-D1DF420C2D3E}" type="sibTrans" cxnId="{93127910-0EAE-4E1F-8B2D-73DB2062C5A5}">
      <dgm:prSet/>
      <dgm:spPr/>
      <dgm:t>
        <a:bodyPr/>
        <a:lstStyle/>
        <a:p>
          <a:endParaRPr lang="en-US"/>
        </a:p>
      </dgm:t>
    </dgm:pt>
    <dgm:pt modelId="{D0D49F11-4A45-4F53-B1C0-26370577007F}">
      <dgm:prSet/>
      <dgm:spPr>
        <a:xfrm>
          <a:off x="1821861" y="303755"/>
          <a:ext cx="678321" cy="678321"/>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AMHOP</a:t>
          </a:r>
        </a:p>
      </dgm:t>
    </dgm:pt>
    <dgm:pt modelId="{C44F189A-DC8B-4172-B6EB-BDFCFF2F3282}" type="parTrans" cxnId="{7463C028-C77B-49B8-AD80-57C5430B36C5}">
      <dgm:prSet/>
      <dgm:spPr/>
      <dgm:t>
        <a:bodyPr/>
        <a:lstStyle/>
        <a:p>
          <a:endParaRPr lang="en-US"/>
        </a:p>
      </dgm:t>
    </dgm:pt>
    <dgm:pt modelId="{1EE208FB-B26F-47C3-AC68-19F15EA535C6}" type="sibTrans" cxnId="{7463C028-C77B-49B8-AD80-57C5430B36C5}">
      <dgm:prSet/>
      <dgm:spPr/>
      <dgm:t>
        <a:bodyPr/>
        <a:lstStyle/>
        <a:p>
          <a:endParaRPr lang="en-US"/>
        </a:p>
      </dgm:t>
    </dgm:pt>
    <dgm:pt modelId="{91473184-3957-4B67-87B4-6DD0E12B0B26}" type="pres">
      <dgm:prSet presAssocID="{2D850990-163F-4919-9B6D-7617328E0D89}" presName="composite" presStyleCnt="0">
        <dgm:presLayoutVars>
          <dgm:chMax val="1"/>
          <dgm:dir/>
          <dgm:resizeHandles val="exact"/>
        </dgm:presLayoutVars>
      </dgm:prSet>
      <dgm:spPr/>
    </dgm:pt>
    <dgm:pt modelId="{8A5EA288-0831-4450-B801-748F4C5AFAD5}" type="pres">
      <dgm:prSet presAssocID="{2D850990-163F-4919-9B6D-7617328E0D89}" presName="radial" presStyleCnt="0">
        <dgm:presLayoutVars>
          <dgm:animLvl val="ctr"/>
        </dgm:presLayoutVars>
      </dgm:prSet>
      <dgm:spPr/>
    </dgm:pt>
    <dgm:pt modelId="{4675F31C-1372-408A-8B4E-C65C08E88157}" type="pres">
      <dgm:prSet presAssocID="{9240DFFD-6988-48B0-9AE8-B882059DC53D}" presName="centerShape" presStyleLbl="vennNode1" presStyleIdx="0" presStyleCnt="23"/>
      <dgm:spPr/>
    </dgm:pt>
    <dgm:pt modelId="{44E9823D-5E1E-4752-BF72-297666D711D9}" type="pres">
      <dgm:prSet presAssocID="{CE526230-9905-45F2-8E87-B8DC06142B5B}" presName="node" presStyleLbl="vennNode1" presStyleIdx="1" presStyleCnt="23">
        <dgm:presLayoutVars>
          <dgm:bulletEnabled val="1"/>
        </dgm:presLayoutVars>
      </dgm:prSet>
      <dgm:spPr/>
    </dgm:pt>
    <dgm:pt modelId="{DC0E43D6-38CC-420D-8321-87AA8F44A1AF}" type="pres">
      <dgm:prSet presAssocID="{E1B64F8A-409E-4C2B-902E-69750A43F071}" presName="node" presStyleLbl="vennNode1" presStyleIdx="2" presStyleCnt="23">
        <dgm:presLayoutVars>
          <dgm:bulletEnabled val="1"/>
        </dgm:presLayoutVars>
      </dgm:prSet>
      <dgm:spPr/>
    </dgm:pt>
    <dgm:pt modelId="{C5C3A97C-16E7-43AB-BE2C-8925D7356AD0}" type="pres">
      <dgm:prSet presAssocID="{0202193F-3D4D-420B-8558-42E9BDF9079F}" presName="node" presStyleLbl="vennNode1" presStyleIdx="3" presStyleCnt="23">
        <dgm:presLayoutVars>
          <dgm:bulletEnabled val="1"/>
        </dgm:presLayoutVars>
      </dgm:prSet>
      <dgm:spPr/>
    </dgm:pt>
    <dgm:pt modelId="{065FC9F2-2BDC-412B-8BBE-01F6EF474A61}" type="pres">
      <dgm:prSet presAssocID="{FD48AA36-D584-4131-8F37-B3462ADB1B4F}" presName="node" presStyleLbl="vennNode1" presStyleIdx="4" presStyleCnt="23">
        <dgm:presLayoutVars>
          <dgm:bulletEnabled val="1"/>
        </dgm:presLayoutVars>
      </dgm:prSet>
      <dgm:spPr/>
    </dgm:pt>
    <dgm:pt modelId="{77481022-A95A-4309-988F-B73F0DB365E5}" type="pres">
      <dgm:prSet presAssocID="{BFB9E5DD-787D-4FEE-8BA7-868409F2F6B4}" presName="node" presStyleLbl="vennNode1" presStyleIdx="5" presStyleCnt="23">
        <dgm:presLayoutVars>
          <dgm:bulletEnabled val="1"/>
        </dgm:presLayoutVars>
      </dgm:prSet>
      <dgm:spPr/>
    </dgm:pt>
    <dgm:pt modelId="{5FFA31FD-2C57-4B1F-9E0A-5DE3D582BC28}" type="pres">
      <dgm:prSet presAssocID="{8C3598C6-AD99-4792-905F-DD039FF852CD}" presName="node" presStyleLbl="vennNode1" presStyleIdx="6" presStyleCnt="23">
        <dgm:presLayoutVars>
          <dgm:bulletEnabled val="1"/>
        </dgm:presLayoutVars>
      </dgm:prSet>
      <dgm:spPr/>
    </dgm:pt>
    <dgm:pt modelId="{30F294C8-C24B-4C16-A7D2-DE52E3B7B0F6}" type="pres">
      <dgm:prSet presAssocID="{63CCA04E-2C39-4E71-A74C-04B9347732B3}" presName="node" presStyleLbl="vennNode1" presStyleIdx="7" presStyleCnt="23">
        <dgm:presLayoutVars>
          <dgm:bulletEnabled val="1"/>
        </dgm:presLayoutVars>
      </dgm:prSet>
      <dgm:spPr/>
    </dgm:pt>
    <dgm:pt modelId="{3087593E-CB34-4726-BBDE-3D907714589B}" type="pres">
      <dgm:prSet presAssocID="{EE5EA23D-CEE9-4379-9FEC-EC60E5EC4F1E}" presName="node" presStyleLbl="vennNode1" presStyleIdx="8" presStyleCnt="23">
        <dgm:presLayoutVars>
          <dgm:bulletEnabled val="1"/>
        </dgm:presLayoutVars>
      </dgm:prSet>
      <dgm:spPr/>
    </dgm:pt>
    <dgm:pt modelId="{4A82AC5A-0ADB-4279-877E-940A05D7E8A5}" type="pres">
      <dgm:prSet presAssocID="{53B20853-B515-4F9C-AF3E-A5E1CA786883}" presName="node" presStyleLbl="vennNode1" presStyleIdx="9" presStyleCnt="23">
        <dgm:presLayoutVars>
          <dgm:bulletEnabled val="1"/>
        </dgm:presLayoutVars>
      </dgm:prSet>
      <dgm:spPr/>
    </dgm:pt>
    <dgm:pt modelId="{DB53A138-ACC9-45FB-87BD-DB1A3EF31687}" type="pres">
      <dgm:prSet presAssocID="{93AA808B-A8F4-406D-B134-FF4AC55F786D}" presName="node" presStyleLbl="vennNode1" presStyleIdx="10" presStyleCnt="23">
        <dgm:presLayoutVars>
          <dgm:bulletEnabled val="1"/>
        </dgm:presLayoutVars>
      </dgm:prSet>
      <dgm:spPr/>
    </dgm:pt>
    <dgm:pt modelId="{BAF04D18-86A4-4B68-AC8A-1749DD1FC2F6}" type="pres">
      <dgm:prSet presAssocID="{A55BEBE7-E237-487C-AA5A-BE64BE725D49}" presName="node" presStyleLbl="vennNode1" presStyleIdx="11" presStyleCnt="23">
        <dgm:presLayoutVars>
          <dgm:bulletEnabled val="1"/>
        </dgm:presLayoutVars>
      </dgm:prSet>
      <dgm:spPr/>
    </dgm:pt>
    <dgm:pt modelId="{EB235642-C572-4248-8583-2422DB8D8589}" type="pres">
      <dgm:prSet presAssocID="{53F89873-59A4-429F-A7EF-2A7489639A1F}" presName="node" presStyleLbl="vennNode1" presStyleIdx="12" presStyleCnt="23" custRadScaleRad="101105" custRadScaleInc="-12603">
        <dgm:presLayoutVars>
          <dgm:bulletEnabled val="1"/>
        </dgm:presLayoutVars>
      </dgm:prSet>
      <dgm:spPr/>
    </dgm:pt>
    <dgm:pt modelId="{EE2D9CC4-06BC-4AF5-BF19-F86ECE54026A}" type="pres">
      <dgm:prSet presAssocID="{DC9AB895-D6CF-4025-B4FE-F4B353E4F669}" presName="node" presStyleLbl="vennNode1" presStyleIdx="13" presStyleCnt="23">
        <dgm:presLayoutVars>
          <dgm:bulletEnabled val="1"/>
        </dgm:presLayoutVars>
      </dgm:prSet>
      <dgm:spPr/>
    </dgm:pt>
    <dgm:pt modelId="{19F57DDB-9F4F-4317-BE39-081E40735541}" type="pres">
      <dgm:prSet presAssocID="{46A05D5F-8AFC-46F5-8483-EFC8BAB662AA}" presName="node" presStyleLbl="vennNode1" presStyleIdx="14" presStyleCnt="23">
        <dgm:presLayoutVars>
          <dgm:bulletEnabled val="1"/>
        </dgm:presLayoutVars>
      </dgm:prSet>
      <dgm:spPr/>
    </dgm:pt>
    <dgm:pt modelId="{8EFD61D3-0761-477D-8724-3F13B2CF70FD}" type="pres">
      <dgm:prSet presAssocID="{88000D44-2F6B-49F5-B1F2-D0CD9E0433DD}" presName="node" presStyleLbl="vennNode1" presStyleIdx="15" presStyleCnt="23">
        <dgm:presLayoutVars>
          <dgm:bulletEnabled val="1"/>
        </dgm:presLayoutVars>
      </dgm:prSet>
      <dgm:spPr/>
    </dgm:pt>
    <dgm:pt modelId="{1FE89611-719F-4B21-B034-A478FF060171}" type="pres">
      <dgm:prSet presAssocID="{A3C0D172-3951-4A66-B074-AD103DB34B15}" presName="node" presStyleLbl="vennNode1" presStyleIdx="16" presStyleCnt="23">
        <dgm:presLayoutVars>
          <dgm:bulletEnabled val="1"/>
        </dgm:presLayoutVars>
      </dgm:prSet>
      <dgm:spPr/>
    </dgm:pt>
    <dgm:pt modelId="{52A61719-4643-448E-9E20-FC6F7A503893}" type="pres">
      <dgm:prSet presAssocID="{CDE43395-C28E-429F-8430-5749A1E9669E}" presName="node" presStyleLbl="vennNode1" presStyleIdx="17" presStyleCnt="23">
        <dgm:presLayoutVars>
          <dgm:bulletEnabled val="1"/>
        </dgm:presLayoutVars>
      </dgm:prSet>
      <dgm:spPr/>
    </dgm:pt>
    <dgm:pt modelId="{044ADBF1-EEC5-4D4A-9EA0-609C5A34E0DF}" type="pres">
      <dgm:prSet presAssocID="{7A4D8848-80AE-4EAC-A464-DA6E6C67C7A5}" presName="node" presStyleLbl="vennNode1" presStyleIdx="18" presStyleCnt="23">
        <dgm:presLayoutVars>
          <dgm:bulletEnabled val="1"/>
        </dgm:presLayoutVars>
      </dgm:prSet>
      <dgm:spPr/>
    </dgm:pt>
    <dgm:pt modelId="{85B5F5B5-7753-4514-9681-3F22108489E1}" type="pres">
      <dgm:prSet presAssocID="{AB0A4638-DB99-4882-8A15-61DD98FA0EE8}" presName="node" presStyleLbl="vennNode1" presStyleIdx="19" presStyleCnt="23">
        <dgm:presLayoutVars>
          <dgm:bulletEnabled val="1"/>
        </dgm:presLayoutVars>
      </dgm:prSet>
      <dgm:spPr/>
    </dgm:pt>
    <dgm:pt modelId="{F47A3A0D-CFEA-41D4-AE38-339FA46AF8DD}" type="pres">
      <dgm:prSet presAssocID="{701958EA-4595-4794-BF0C-4F877AA73681}" presName="node" presStyleLbl="vennNode1" presStyleIdx="20" presStyleCnt="23">
        <dgm:presLayoutVars>
          <dgm:bulletEnabled val="1"/>
        </dgm:presLayoutVars>
      </dgm:prSet>
      <dgm:spPr/>
    </dgm:pt>
    <dgm:pt modelId="{6B891E94-0A89-4FD0-8DE1-4E428B6EFDF1}" type="pres">
      <dgm:prSet presAssocID="{D0D49F11-4A45-4F53-B1C0-26370577007F}" presName="node" presStyleLbl="vennNode1" presStyleIdx="21" presStyleCnt="23">
        <dgm:presLayoutVars>
          <dgm:bulletEnabled val="1"/>
        </dgm:presLayoutVars>
      </dgm:prSet>
      <dgm:spPr/>
    </dgm:pt>
    <dgm:pt modelId="{2361DDA5-6004-42BF-836A-B759FA14699A}" type="pres">
      <dgm:prSet presAssocID="{9EF10FA0-3BF2-40EF-9E9F-F9E1D1D217D2}" presName="node" presStyleLbl="vennNode1" presStyleIdx="22" presStyleCnt="23">
        <dgm:presLayoutVars>
          <dgm:bulletEnabled val="1"/>
        </dgm:presLayoutVars>
      </dgm:prSet>
      <dgm:spPr/>
    </dgm:pt>
  </dgm:ptLst>
  <dgm:cxnLst>
    <dgm:cxn modelId="{1BD2BC01-71C4-403B-B0BB-8BA7690BAC27}" type="presOf" srcId="{AB0A4638-DB99-4882-8A15-61DD98FA0EE8}" destId="{85B5F5B5-7753-4514-9681-3F22108489E1}" srcOrd="0" destOrd="0" presId="urn:microsoft.com/office/officeart/2005/8/layout/radial3"/>
    <dgm:cxn modelId="{FDA46004-7E5F-4C43-85D1-55A059973C71}" type="presOf" srcId="{2D850990-163F-4919-9B6D-7617328E0D89}" destId="{91473184-3957-4B67-87B4-6DD0E12B0B26}" srcOrd="0" destOrd="0" presId="urn:microsoft.com/office/officeart/2005/8/layout/radial3"/>
    <dgm:cxn modelId="{2C5CBE06-9A48-4471-86CB-D6D27D3D6B53}" type="presOf" srcId="{D0D49F11-4A45-4F53-B1C0-26370577007F}" destId="{6B891E94-0A89-4FD0-8DE1-4E428B6EFDF1}" srcOrd="0" destOrd="0" presId="urn:microsoft.com/office/officeart/2005/8/layout/radial3"/>
    <dgm:cxn modelId="{24898E08-A6E5-40C5-AAD8-EEF94046D5B2}" type="presOf" srcId="{53F89873-59A4-429F-A7EF-2A7489639A1F}" destId="{EB235642-C572-4248-8583-2422DB8D8589}" srcOrd="0" destOrd="0" presId="urn:microsoft.com/office/officeart/2005/8/layout/radial3"/>
    <dgm:cxn modelId="{01F9CD0D-CDAC-4EE4-A9C9-353757054296}" srcId="{9240DFFD-6988-48B0-9AE8-B882059DC53D}" destId="{DC9AB895-D6CF-4025-B4FE-F4B353E4F669}" srcOrd="12" destOrd="0" parTransId="{0DEC356A-2FD0-4439-890F-B2EF9F138DD9}" sibTransId="{A014D107-BF10-4103-95C5-53EE8BD703B4}"/>
    <dgm:cxn modelId="{93127910-0EAE-4E1F-8B2D-73DB2062C5A5}" srcId="{9240DFFD-6988-48B0-9AE8-B882059DC53D}" destId="{701958EA-4595-4794-BF0C-4F877AA73681}" srcOrd="19" destOrd="0" parTransId="{DBB914FE-3990-4516-BA64-6914F2178A8A}" sibTransId="{114FDFF6-D462-485A-9BC8-D1DF420C2D3E}"/>
    <dgm:cxn modelId="{78980819-2D14-4F85-AAA8-565BD67EBF7F}" srcId="{9240DFFD-6988-48B0-9AE8-B882059DC53D}" destId="{46A05D5F-8AFC-46F5-8483-EFC8BAB662AA}" srcOrd="13" destOrd="0" parTransId="{340B3FD5-5DCC-4044-AE25-89C16628E483}" sibTransId="{B51F4F93-1354-45AB-A158-B5404B41459B}"/>
    <dgm:cxn modelId="{6CBDD419-EBCD-4585-8D30-3349F10610E3}" type="presOf" srcId="{9EF10FA0-3BF2-40EF-9E9F-F9E1D1D217D2}" destId="{2361DDA5-6004-42BF-836A-B759FA14699A}" srcOrd="0" destOrd="0" presId="urn:microsoft.com/office/officeart/2005/8/layout/radial3"/>
    <dgm:cxn modelId="{70C52E1A-31CB-4F8F-AF6F-A3147BE89F0A}" srcId="{9240DFFD-6988-48B0-9AE8-B882059DC53D}" destId="{63CCA04E-2C39-4E71-A74C-04B9347732B3}" srcOrd="6" destOrd="0" parTransId="{37440346-4A2A-434F-AC9D-6D6ED3223B0A}" sibTransId="{F3303942-85BD-48B1-B0C7-1319C60A1A95}"/>
    <dgm:cxn modelId="{654EC51B-B978-4876-AAD7-07982EAB56C9}" type="presOf" srcId="{DC9AB895-D6CF-4025-B4FE-F4B353E4F669}" destId="{EE2D9CC4-06BC-4AF5-BF19-F86ECE54026A}" srcOrd="0" destOrd="0" presId="urn:microsoft.com/office/officeart/2005/8/layout/radial3"/>
    <dgm:cxn modelId="{95CF991E-4CA9-428B-86F9-09A156285FA2}" type="presOf" srcId="{7A4D8848-80AE-4EAC-A464-DA6E6C67C7A5}" destId="{044ADBF1-EEC5-4D4A-9EA0-609C5A34E0DF}" srcOrd="0" destOrd="0" presId="urn:microsoft.com/office/officeart/2005/8/layout/radial3"/>
    <dgm:cxn modelId="{7463C028-C77B-49B8-AD80-57C5430B36C5}" srcId="{9240DFFD-6988-48B0-9AE8-B882059DC53D}" destId="{D0D49F11-4A45-4F53-B1C0-26370577007F}" srcOrd="20" destOrd="0" parTransId="{C44F189A-DC8B-4172-B6EB-BDFCFF2F3282}" sibTransId="{1EE208FB-B26F-47C3-AC68-19F15EA535C6}"/>
    <dgm:cxn modelId="{9636CE2E-A9DE-4BEE-A3BF-3F93CBAF4894}" srcId="{9240DFFD-6988-48B0-9AE8-B882059DC53D}" destId="{9EF10FA0-3BF2-40EF-9E9F-F9E1D1D217D2}" srcOrd="21" destOrd="0" parTransId="{7CF5F54F-862C-4FE2-B0FF-CF6FE773D177}" sibTransId="{B9413A3D-3E89-4918-993F-2116815E64D5}"/>
    <dgm:cxn modelId="{2F9E8E3A-72A5-4447-BD61-8C6450F76C41}" type="presOf" srcId="{0202193F-3D4D-420B-8558-42E9BDF9079F}" destId="{C5C3A97C-16E7-43AB-BE2C-8925D7356AD0}" srcOrd="0" destOrd="0" presId="urn:microsoft.com/office/officeart/2005/8/layout/radial3"/>
    <dgm:cxn modelId="{1AE2E85F-96C4-42A4-8248-B7F99FC71225}" type="presOf" srcId="{BFB9E5DD-787D-4FEE-8BA7-868409F2F6B4}" destId="{77481022-A95A-4309-988F-B73F0DB365E5}" srcOrd="0" destOrd="0" presId="urn:microsoft.com/office/officeart/2005/8/layout/radial3"/>
    <dgm:cxn modelId="{54BAAE43-91C1-4ACC-8354-BBA897DFE075}" srcId="{9240DFFD-6988-48B0-9AE8-B882059DC53D}" destId="{53B20853-B515-4F9C-AF3E-A5E1CA786883}" srcOrd="8" destOrd="0" parTransId="{6461D02C-3B39-4584-B5EA-29A34B3069C6}" sibTransId="{8036AE21-B531-4340-A8BB-9611A0E2540D}"/>
    <dgm:cxn modelId="{CBD62147-2C15-4DF2-8B16-36AB705038DF}" srcId="{9240DFFD-6988-48B0-9AE8-B882059DC53D}" destId="{88000D44-2F6B-49F5-B1F2-D0CD9E0433DD}" srcOrd="14" destOrd="0" parTransId="{92D103B7-69C0-42F7-90CC-D5B77C811565}" sibTransId="{CC2F89C5-39C2-4815-8F7E-E0DE03521E5D}"/>
    <dgm:cxn modelId="{2217C967-3085-486B-83CF-AAD0482E485E}" type="presOf" srcId="{EE5EA23D-CEE9-4379-9FEC-EC60E5EC4F1E}" destId="{3087593E-CB34-4726-BBDE-3D907714589B}" srcOrd="0" destOrd="0" presId="urn:microsoft.com/office/officeart/2005/8/layout/radial3"/>
    <dgm:cxn modelId="{76FB496C-31B4-4346-9BCB-0A0DECA7318D}" srcId="{9240DFFD-6988-48B0-9AE8-B882059DC53D}" destId="{93AA808B-A8F4-406D-B134-FF4AC55F786D}" srcOrd="9" destOrd="0" parTransId="{29859EAF-412F-4B77-99B5-3B08765DD253}" sibTransId="{610B9551-4E90-4822-9482-7103AF1BC267}"/>
    <dgm:cxn modelId="{9F5F2D6F-CF3F-4A79-9C66-E18A7E975090}" type="presOf" srcId="{FD48AA36-D584-4131-8F37-B3462ADB1B4F}" destId="{065FC9F2-2BDC-412B-8BBE-01F6EF474A61}" srcOrd="0" destOrd="0" presId="urn:microsoft.com/office/officeart/2005/8/layout/radial3"/>
    <dgm:cxn modelId="{8DDAE653-D586-4164-957B-0EC7B12D7F0C}" srcId="{9240DFFD-6988-48B0-9AE8-B882059DC53D}" destId="{EE5EA23D-CEE9-4379-9FEC-EC60E5EC4F1E}" srcOrd="7" destOrd="0" parTransId="{3E10F178-3E76-4727-9E58-00ABB4946DA3}" sibTransId="{E820F64F-7306-4C2D-B209-D29F371148B5}"/>
    <dgm:cxn modelId="{AA247755-5A34-4A62-80E8-C04F223E2B41}" type="presOf" srcId="{CE526230-9905-45F2-8E87-B8DC06142B5B}" destId="{44E9823D-5E1E-4752-BF72-297666D711D9}" srcOrd="0" destOrd="0" presId="urn:microsoft.com/office/officeart/2005/8/layout/radial3"/>
    <dgm:cxn modelId="{91955284-DF1E-412E-9630-511801D75936}" type="presOf" srcId="{93AA808B-A8F4-406D-B134-FF4AC55F786D}" destId="{DB53A138-ACC9-45FB-87BD-DB1A3EF31687}" srcOrd="0" destOrd="0" presId="urn:microsoft.com/office/officeart/2005/8/layout/radial3"/>
    <dgm:cxn modelId="{DAEEFA86-850E-4C67-9995-3A05CA122239}" srcId="{9240DFFD-6988-48B0-9AE8-B882059DC53D}" destId="{CDE43395-C28E-429F-8430-5749A1E9669E}" srcOrd="16" destOrd="0" parTransId="{7F022818-4875-4AF5-9EA4-DB3214745687}" sibTransId="{708F40AF-A7A1-478F-AB8C-28A1224DAF42}"/>
    <dgm:cxn modelId="{3BA5718F-94DA-4B6B-AF14-135ABFED2B36}" srcId="{9240DFFD-6988-48B0-9AE8-B882059DC53D}" destId="{8C3598C6-AD99-4792-905F-DD039FF852CD}" srcOrd="5" destOrd="0" parTransId="{8DF4F771-AB63-4FBF-B566-848E9131342A}" sibTransId="{A3F5D255-9118-4AFD-A345-4EC54C49FDBA}"/>
    <dgm:cxn modelId="{1CB08AA3-22D1-4485-9A8F-F2C6BD397DAA}" srcId="{9240DFFD-6988-48B0-9AE8-B882059DC53D}" destId="{A3C0D172-3951-4A66-B074-AD103DB34B15}" srcOrd="15" destOrd="0" parTransId="{175B720E-42D2-4AC5-BD59-C07811063DC9}" sibTransId="{5C22BA52-EF41-49C2-9350-3A999326E275}"/>
    <dgm:cxn modelId="{33867AA8-7AC5-416A-8DF0-DC5781DA6F9E}" srcId="{9240DFFD-6988-48B0-9AE8-B882059DC53D}" destId="{53F89873-59A4-429F-A7EF-2A7489639A1F}" srcOrd="11" destOrd="0" parTransId="{036E1096-28F9-4C39-9F23-8BAC0277CB8F}" sibTransId="{5A0B2CE8-CDFA-426E-8604-9527126F8132}"/>
    <dgm:cxn modelId="{7FC548A9-EACA-4F9C-BEC0-FF821058DBD0}" type="presOf" srcId="{9240DFFD-6988-48B0-9AE8-B882059DC53D}" destId="{4675F31C-1372-408A-8B4E-C65C08E88157}" srcOrd="0" destOrd="0" presId="urn:microsoft.com/office/officeart/2005/8/layout/radial3"/>
    <dgm:cxn modelId="{608674B1-356D-4FEE-B2C0-DA6DF9CA1EDF}" srcId="{2D850990-163F-4919-9B6D-7617328E0D89}" destId="{9240DFFD-6988-48B0-9AE8-B882059DC53D}" srcOrd="0" destOrd="0" parTransId="{A862E47E-8B68-4753-B986-B21BB88C8645}" sibTransId="{D774BBB6-3D6C-4DB1-BB46-5972B4160ED6}"/>
    <dgm:cxn modelId="{A465EBBC-3E3B-49F9-86BF-61A820CDFA97}" type="presOf" srcId="{701958EA-4595-4794-BF0C-4F877AA73681}" destId="{F47A3A0D-CFEA-41D4-AE38-339FA46AF8DD}" srcOrd="0" destOrd="0" presId="urn:microsoft.com/office/officeart/2005/8/layout/radial3"/>
    <dgm:cxn modelId="{901095C0-4293-4E97-9D9B-6E4A4FBCEFAE}" type="presOf" srcId="{63CCA04E-2C39-4E71-A74C-04B9347732B3}" destId="{30F294C8-C24B-4C16-A7D2-DE52E3B7B0F6}" srcOrd="0" destOrd="0" presId="urn:microsoft.com/office/officeart/2005/8/layout/radial3"/>
    <dgm:cxn modelId="{2A07FCC4-4315-4410-90CE-DC609F5FDF57}" type="presOf" srcId="{53B20853-B515-4F9C-AF3E-A5E1CA786883}" destId="{4A82AC5A-0ADB-4279-877E-940A05D7E8A5}" srcOrd="0" destOrd="0" presId="urn:microsoft.com/office/officeart/2005/8/layout/radial3"/>
    <dgm:cxn modelId="{DE0DFEC5-12B1-4D90-BDA2-83AD3F073EB7}" type="presOf" srcId="{46A05D5F-8AFC-46F5-8483-EFC8BAB662AA}" destId="{19F57DDB-9F4F-4317-BE39-081E40735541}" srcOrd="0" destOrd="0" presId="urn:microsoft.com/office/officeart/2005/8/layout/radial3"/>
    <dgm:cxn modelId="{674C17C9-3793-4198-8F81-CFEF272040EC}" srcId="{9240DFFD-6988-48B0-9AE8-B882059DC53D}" destId="{E1B64F8A-409E-4C2B-902E-69750A43F071}" srcOrd="1" destOrd="0" parTransId="{41C8E123-7EB8-4D36-B2ED-598776049FC8}" sibTransId="{60FC0CB2-7346-4445-B525-FC0103B59BF6}"/>
    <dgm:cxn modelId="{6B774BD2-7DA6-4FEB-A8E5-CF218CFCB528}" type="presOf" srcId="{8C3598C6-AD99-4792-905F-DD039FF852CD}" destId="{5FFA31FD-2C57-4B1F-9E0A-5DE3D582BC28}" srcOrd="0" destOrd="0" presId="urn:microsoft.com/office/officeart/2005/8/layout/radial3"/>
    <dgm:cxn modelId="{6A5B4AD5-A231-4FCB-8738-11472A3F8A2C}" srcId="{9240DFFD-6988-48B0-9AE8-B882059DC53D}" destId="{0202193F-3D4D-420B-8558-42E9BDF9079F}" srcOrd="2" destOrd="0" parTransId="{BBDF3D4D-6072-4769-88A6-6CF54DB3A691}" sibTransId="{E215DD22-40D9-42DE-ABA9-3E900B32E666}"/>
    <dgm:cxn modelId="{8ED630D9-0371-4C11-8703-14D57899BB0D}" type="presOf" srcId="{E1B64F8A-409E-4C2B-902E-69750A43F071}" destId="{DC0E43D6-38CC-420D-8321-87AA8F44A1AF}" srcOrd="0" destOrd="0" presId="urn:microsoft.com/office/officeart/2005/8/layout/radial3"/>
    <dgm:cxn modelId="{AE8043DD-63C6-4B08-A4A4-42849839FC6D}" srcId="{9240DFFD-6988-48B0-9AE8-B882059DC53D}" destId="{AB0A4638-DB99-4882-8A15-61DD98FA0EE8}" srcOrd="18" destOrd="0" parTransId="{CC61ACBE-FFE7-4B1C-908D-9B93168D158A}" sibTransId="{A39698A6-B32C-45A3-8D6E-A44FD841E4F1}"/>
    <dgm:cxn modelId="{1BECBCDD-5006-45C4-B887-831ECAFFCD4B}" type="presOf" srcId="{CDE43395-C28E-429F-8430-5749A1E9669E}" destId="{52A61719-4643-448E-9E20-FC6F7A503893}" srcOrd="0" destOrd="0" presId="urn:microsoft.com/office/officeart/2005/8/layout/radial3"/>
    <dgm:cxn modelId="{4CBCB7DF-DC22-4D4A-941C-31F70A15522D}" srcId="{9240DFFD-6988-48B0-9AE8-B882059DC53D}" destId="{CE526230-9905-45F2-8E87-B8DC06142B5B}" srcOrd="0" destOrd="0" parTransId="{8CD21702-F1F1-46CD-BCF7-951A5224E4B1}" sibTransId="{9172112A-D90C-4140-97A7-5BFE2A81E3E7}"/>
    <dgm:cxn modelId="{4CFFBBE0-49D9-4945-AFC2-E9B32512A2E1}" type="presOf" srcId="{88000D44-2F6B-49F5-B1F2-D0CD9E0433DD}" destId="{8EFD61D3-0761-477D-8724-3F13B2CF70FD}" srcOrd="0" destOrd="0" presId="urn:microsoft.com/office/officeart/2005/8/layout/radial3"/>
    <dgm:cxn modelId="{5BBFE5E6-004A-4D12-ACE6-8AE59A4CF414}" srcId="{9240DFFD-6988-48B0-9AE8-B882059DC53D}" destId="{A55BEBE7-E237-487C-AA5A-BE64BE725D49}" srcOrd="10" destOrd="0" parTransId="{DCA116B5-19CD-4D11-B3D7-DEBB6A241E52}" sibTransId="{6BC877F3-9770-4AA5-80DB-FBC00835A64F}"/>
    <dgm:cxn modelId="{B3868FE9-C4D2-48F9-B5D3-5BF183359BED}" srcId="{9240DFFD-6988-48B0-9AE8-B882059DC53D}" destId="{BFB9E5DD-787D-4FEE-8BA7-868409F2F6B4}" srcOrd="4" destOrd="0" parTransId="{10501506-551A-485A-A64D-6106630E6D0C}" sibTransId="{3BD080A3-3926-4C5F-8147-972B64494CB4}"/>
    <dgm:cxn modelId="{70CF24EE-298E-45D7-9429-9661111EC934}" type="presOf" srcId="{A55BEBE7-E237-487C-AA5A-BE64BE725D49}" destId="{BAF04D18-86A4-4B68-AC8A-1749DD1FC2F6}" srcOrd="0" destOrd="0" presId="urn:microsoft.com/office/officeart/2005/8/layout/radial3"/>
    <dgm:cxn modelId="{26FBA5F0-5A98-43A8-86D4-9BA8C12EDF8E}" srcId="{9240DFFD-6988-48B0-9AE8-B882059DC53D}" destId="{FD48AA36-D584-4131-8F37-B3462ADB1B4F}" srcOrd="3" destOrd="0" parTransId="{EAD44583-883B-4B55-881F-807D9DBFDE5D}" sibTransId="{3D9AA280-967B-4429-8D04-C13767E272F8}"/>
    <dgm:cxn modelId="{734B0BF7-80AE-40BA-9AC0-D1CD5F64D997}" type="presOf" srcId="{A3C0D172-3951-4A66-B074-AD103DB34B15}" destId="{1FE89611-719F-4B21-B034-A478FF060171}" srcOrd="0" destOrd="0" presId="urn:microsoft.com/office/officeart/2005/8/layout/radial3"/>
    <dgm:cxn modelId="{0608A7FA-29AC-408E-87C6-7F3BD785E086}" srcId="{9240DFFD-6988-48B0-9AE8-B882059DC53D}" destId="{7A4D8848-80AE-4EAC-A464-DA6E6C67C7A5}" srcOrd="17" destOrd="0" parTransId="{7249B8ED-2C2D-448B-81AC-27DF499D26E0}" sibTransId="{15716C02-D88A-4C00-B67B-2762FD8F87D2}"/>
    <dgm:cxn modelId="{3CCB2FEB-BAD9-4364-8914-115F5E58E6DF}" type="presParOf" srcId="{91473184-3957-4B67-87B4-6DD0E12B0B26}" destId="{8A5EA288-0831-4450-B801-748F4C5AFAD5}" srcOrd="0" destOrd="0" presId="urn:microsoft.com/office/officeart/2005/8/layout/radial3"/>
    <dgm:cxn modelId="{84F8C6DB-CCDE-41AF-8107-447AA7DCED53}" type="presParOf" srcId="{8A5EA288-0831-4450-B801-748F4C5AFAD5}" destId="{4675F31C-1372-408A-8B4E-C65C08E88157}" srcOrd="0" destOrd="0" presId="urn:microsoft.com/office/officeart/2005/8/layout/radial3"/>
    <dgm:cxn modelId="{A7858D58-FADE-4FF7-BDA8-350B51EE5172}" type="presParOf" srcId="{8A5EA288-0831-4450-B801-748F4C5AFAD5}" destId="{44E9823D-5E1E-4752-BF72-297666D711D9}" srcOrd="1" destOrd="0" presId="urn:microsoft.com/office/officeart/2005/8/layout/radial3"/>
    <dgm:cxn modelId="{18AED622-B26A-4360-ACC8-FF896B25C3DA}" type="presParOf" srcId="{8A5EA288-0831-4450-B801-748F4C5AFAD5}" destId="{DC0E43D6-38CC-420D-8321-87AA8F44A1AF}" srcOrd="2" destOrd="0" presId="urn:microsoft.com/office/officeart/2005/8/layout/radial3"/>
    <dgm:cxn modelId="{EB779DA1-3544-4261-99A4-8F536680D5C9}" type="presParOf" srcId="{8A5EA288-0831-4450-B801-748F4C5AFAD5}" destId="{C5C3A97C-16E7-43AB-BE2C-8925D7356AD0}" srcOrd="3" destOrd="0" presId="urn:microsoft.com/office/officeart/2005/8/layout/radial3"/>
    <dgm:cxn modelId="{D01A92FC-5E39-46DA-90BA-4775308254B0}" type="presParOf" srcId="{8A5EA288-0831-4450-B801-748F4C5AFAD5}" destId="{065FC9F2-2BDC-412B-8BBE-01F6EF474A61}" srcOrd="4" destOrd="0" presId="urn:microsoft.com/office/officeart/2005/8/layout/radial3"/>
    <dgm:cxn modelId="{CC7E6CF2-A297-47C1-9836-155D118C9DFD}" type="presParOf" srcId="{8A5EA288-0831-4450-B801-748F4C5AFAD5}" destId="{77481022-A95A-4309-988F-B73F0DB365E5}" srcOrd="5" destOrd="0" presId="urn:microsoft.com/office/officeart/2005/8/layout/radial3"/>
    <dgm:cxn modelId="{C825F747-0FDC-4A71-8054-2CF6DC463584}" type="presParOf" srcId="{8A5EA288-0831-4450-B801-748F4C5AFAD5}" destId="{5FFA31FD-2C57-4B1F-9E0A-5DE3D582BC28}" srcOrd="6" destOrd="0" presId="urn:microsoft.com/office/officeart/2005/8/layout/radial3"/>
    <dgm:cxn modelId="{78E42138-4191-4A98-8799-5EF95F432199}" type="presParOf" srcId="{8A5EA288-0831-4450-B801-748F4C5AFAD5}" destId="{30F294C8-C24B-4C16-A7D2-DE52E3B7B0F6}" srcOrd="7" destOrd="0" presId="urn:microsoft.com/office/officeart/2005/8/layout/radial3"/>
    <dgm:cxn modelId="{BB73A60E-FB69-4D5F-B5AA-DF458AFB9974}" type="presParOf" srcId="{8A5EA288-0831-4450-B801-748F4C5AFAD5}" destId="{3087593E-CB34-4726-BBDE-3D907714589B}" srcOrd="8" destOrd="0" presId="urn:microsoft.com/office/officeart/2005/8/layout/radial3"/>
    <dgm:cxn modelId="{A942CF5C-500A-4535-A413-93D4041F171A}" type="presParOf" srcId="{8A5EA288-0831-4450-B801-748F4C5AFAD5}" destId="{4A82AC5A-0ADB-4279-877E-940A05D7E8A5}" srcOrd="9" destOrd="0" presId="urn:microsoft.com/office/officeart/2005/8/layout/radial3"/>
    <dgm:cxn modelId="{1EFAAC39-78D4-4B65-92E0-89BFEBF95251}" type="presParOf" srcId="{8A5EA288-0831-4450-B801-748F4C5AFAD5}" destId="{DB53A138-ACC9-45FB-87BD-DB1A3EF31687}" srcOrd="10" destOrd="0" presId="urn:microsoft.com/office/officeart/2005/8/layout/radial3"/>
    <dgm:cxn modelId="{648CB50A-D0C2-4AED-ACBB-E37F3733E3D3}" type="presParOf" srcId="{8A5EA288-0831-4450-B801-748F4C5AFAD5}" destId="{BAF04D18-86A4-4B68-AC8A-1749DD1FC2F6}" srcOrd="11" destOrd="0" presId="urn:microsoft.com/office/officeart/2005/8/layout/radial3"/>
    <dgm:cxn modelId="{84D05774-B0DD-4020-9C68-2C06E8A18693}" type="presParOf" srcId="{8A5EA288-0831-4450-B801-748F4C5AFAD5}" destId="{EB235642-C572-4248-8583-2422DB8D8589}" srcOrd="12" destOrd="0" presId="urn:microsoft.com/office/officeart/2005/8/layout/radial3"/>
    <dgm:cxn modelId="{5E97287E-12B8-49F8-8BA8-55BBEEA62E14}" type="presParOf" srcId="{8A5EA288-0831-4450-B801-748F4C5AFAD5}" destId="{EE2D9CC4-06BC-4AF5-BF19-F86ECE54026A}" srcOrd="13" destOrd="0" presId="urn:microsoft.com/office/officeart/2005/8/layout/radial3"/>
    <dgm:cxn modelId="{8D2B3932-96FB-44EA-94D3-64121135C5D5}" type="presParOf" srcId="{8A5EA288-0831-4450-B801-748F4C5AFAD5}" destId="{19F57DDB-9F4F-4317-BE39-081E40735541}" srcOrd="14" destOrd="0" presId="urn:microsoft.com/office/officeart/2005/8/layout/radial3"/>
    <dgm:cxn modelId="{87FC3F39-DB6F-46DA-9820-ECE9389FEFC6}" type="presParOf" srcId="{8A5EA288-0831-4450-B801-748F4C5AFAD5}" destId="{8EFD61D3-0761-477D-8724-3F13B2CF70FD}" srcOrd="15" destOrd="0" presId="urn:microsoft.com/office/officeart/2005/8/layout/radial3"/>
    <dgm:cxn modelId="{A3A3DF50-E68F-4E9D-BB99-78154D95E6F9}" type="presParOf" srcId="{8A5EA288-0831-4450-B801-748F4C5AFAD5}" destId="{1FE89611-719F-4B21-B034-A478FF060171}" srcOrd="16" destOrd="0" presId="urn:microsoft.com/office/officeart/2005/8/layout/radial3"/>
    <dgm:cxn modelId="{0ADFED9E-5A40-43FD-ABD4-6E48D438415B}" type="presParOf" srcId="{8A5EA288-0831-4450-B801-748F4C5AFAD5}" destId="{52A61719-4643-448E-9E20-FC6F7A503893}" srcOrd="17" destOrd="0" presId="urn:microsoft.com/office/officeart/2005/8/layout/radial3"/>
    <dgm:cxn modelId="{71FA4564-29FF-4501-BBE6-0FF6D4DBF5C5}" type="presParOf" srcId="{8A5EA288-0831-4450-B801-748F4C5AFAD5}" destId="{044ADBF1-EEC5-4D4A-9EA0-609C5A34E0DF}" srcOrd="18" destOrd="0" presId="urn:microsoft.com/office/officeart/2005/8/layout/radial3"/>
    <dgm:cxn modelId="{867CEAA6-B271-4F41-AF30-40DE8EAD9EB8}" type="presParOf" srcId="{8A5EA288-0831-4450-B801-748F4C5AFAD5}" destId="{85B5F5B5-7753-4514-9681-3F22108489E1}" srcOrd="19" destOrd="0" presId="urn:microsoft.com/office/officeart/2005/8/layout/radial3"/>
    <dgm:cxn modelId="{4F4AD950-8C55-4CF4-A30C-3654016D3389}" type="presParOf" srcId="{8A5EA288-0831-4450-B801-748F4C5AFAD5}" destId="{F47A3A0D-CFEA-41D4-AE38-339FA46AF8DD}" srcOrd="20" destOrd="0" presId="urn:microsoft.com/office/officeart/2005/8/layout/radial3"/>
    <dgm:cxn modelId="{69A92593-C3A7-4C86-8B92-277CCC3EC51E}" type="presParOf" srcId="{8A5EA288-0831-4450-B801-748F4C5AFAD5}" destId="{6B891E94-0A89-4FD0-8DE1-4E428B6EFDF1}" srcOrd="21" destOrd="0" presId="urn:microsoft.com/office/officeart/2005/8/layout/radial3"/>
    <dgm:cxn modelId="{813078E5-82B3-4E43-B2E5-B1057C76EDAE}" type="presParOf" srcId="{8A5EA288-0831-4450-B801-748F4C5AFAD5}" destId="{2361DDA5-6004-42BF-836A-B759FA14699A}" srcOrd="2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5BF2D-5B54-41F8-9C98-94EB39B232D0}">
      <dsp:nvSpPr>
        <dsp:cNvPr id="0" name=""/>
        <dsp:cNvSpPr/>
      </dsp:nvSpPr>
      <dsp:spPr>
        <a:xfrm>
          <a:off x="2261964" y="445864"/>
          <a:ext cx="4010471" cy="4010471"/>
        </a:xfrm>
        <a:prstGeom prst="blockArc">
          <a:avLst>
            <a:gd name="adj1" fmla="val 13500000"/>
            <a:gd name="adj2" fmla="val 16200000"/>
            <a:gd name="adj3" fmla="val 3435"/>
          </a:avLst>
        </a:prstGeom>
        <a:solidFill>
          <a:schemeClr val="accent5">
            <a:hueOff val="-8522608"/>
            <a:satOff val="10158"/>
            <a:lumOff val="8235"/>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095FEAD-126C-4F44-B029-C33A162D6558}">
      <dsp:nvSpPr>
        <dsp:cNvPr id="0" name=""/>
        <dsp:cNvSpPr/>
      </dsp:nvSpPr>
      <dsp:spPr>
        <a:xfrm>
          <a:off x="2261964" y="445864"/>
          <a:ext cx="4010471" cy="4010471"/>
        </a:xfrm>
        <a:prstGeom prst="blockArc">
          <a:avLst>
            <a:gd name="adj1" fmla="val 10800000"/>
            <a:gd name="adj2" fmla="val 13500000"/>
            <a:gd name="adj3" fmla="val 3435"/>
          </a:avLst>
        </a:prstGeom>
        <a:solidFill>
          <a:schemeClr val="accent5">
            <a:hueOff val="-7305093"/>
            <a:satOff val="8707"/>
            <a:lumOff val="7059"/>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5D5031B-2FF0-4A15-A863-2DF1871581A7}">
      <dsp:nvSpPr>
        <dsp:cNvPr id="0" name=""/>
        <dsp:cNvSpPr/>
      </dsp:nvSpPr>
      <dsp:spPr>
        <a:xfrm>
          <a:off x="2261964" y="445864"/>
          <a:ext cx="4010471" cy="4010471"/>
        </a:xfrm>
        <a:prstGeom prst="blockArc">
          <a:avLst>
            <a:gd name="adj1" fmla="val 8100000"/>
            <a:gd name="adj2" fmla="val 10800000"/>
            <a:gd name="adj3" fmla="val 3435"/>
          </a:avLst>
        </a:prstGeom>
        <a:solidFill>
          <a:schemeClr val="accent5">
            <a:hueOff val="-6087578"/>
            <a:satOff val="7256"/>
            <a:lumOff val="5882"/>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8FDEA27-A932-40A7-A10A-2FC4D092FF98}">
      <dsp:nvSpPr>
        <dsp:cNvPr id="0" name=""/>
        <dsp:cNvSpPr/>
      </dsp:nvSpPr>
      <dsp:spPr>
        <a:xfrm>
          <a:off x="2261964" y="445864"/>
          <a:ext cx="4010471" cy="4010471"/>
        </a:xfrm>
        <a:prstGeom prst="blockArc">
          <a:avLst>
            <a:gd name="adj1" fmla="val 5400000"/>
            <a:gd name="adj2" fmla="val 8100000"/>
            <a:gd name="adj3" fmla="val 3435"/>
          </a:avLst>
        </a:prstGeom>
        <a:solidFill>
          <a:schemeClr val="accent5">
            <a:hueOff val="-4870062"/>
            <a:satOff val="5805"/>
            <a:lumOff val="4706"/>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87AF7EA-FDD3-4715-AF32-DF00F4A53C36}">
      <dsp:nvSpPr>
        <dsp:cNvPr id="0" name=""/>
        <dsp:cNvSpPr/>
      </dsp:nvSpPr>
      <dsp:spPr>
        <a:xfrm>
          <a:off x="2261964" y="445864"/>
          <a:ext cx="4010471" cy="4010471"/>
        </a:xfrm>
        <a:prstGeom prst="blockArc">
          <a:avLst>
            <a:gd name="adj1" fmla="val 2700000"/>
            <a:gd name="adj2" fmla="val 5400000"/>
            <a:gd name="adj3" fmla="val 3435"/>
          </a:avLst>
        </a:prstGeom>
        <a:solidFill>
          <a:schemeClr val="accent5">
            <a:hueOff val="-3652546"/>
            <a:satOff val="4353"/>
            <a:lumOff val="3529"/>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F009FB3-FE1D-4689-AB37-7F68D1180124}">
      <dsp:nvSpPr>
        <dsp:cNvPr id="0" name=""/>
        <dsp:cNvSpPr/>
      </dsp:nvSpPr>
      <dsp:spPr>
        <a:xfrm>
          <a:off x="2261964" y="445864"/>
          <a:ext cx="4010471" cy="4010471"/>
        </a:xfrm>
        <a:prstGeom prst="blockArc">
          <a:avLst>
            <a:gd name="adj1" fmla="val 0"/>
            <a:gd name="adj2" fmla="val 2700000"/>
            <a:gd name="adj3" fmla="val 3435"/>
          </a:avLst>
        </a:prstGeom>
        <a:solidFill>
          <a:schemeClr val="accent5">
            <a:hueOff val="-2435031"/>
            <a:satOff val="2902"/>
            <a:lumOff val="2353"/>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579223D-AF4C-4270-B663-CE4CFDE0F87F}">
      <dsp:nvSpPr>
        <dsp:cNvPr id="0" name=""/>
        <dsp:cNvSpPr/>
      </dsp:nvSpPr>
      <dsp:spPr>
        <a:xfrm>
          <a:off x="2261964" y="445864"/>
          <a:ext cx="4010471" cy="4010471"/>
        </a:xfrm>
        <a:prstGeom prst="blockArc">
          <a:avLst>
            <a:gd name="adj1" fmla="val 18900000"/>
            <a:gd name="adj2" fmla="val 0"/>
            <a:gd name="adj3" fmla="val 3435"/>
          </a:avLst>
        </a:prstGeom>
        <a:solidFill>
          <a:schemeClr val="accent5">
            <a:hueOff val="-1217516"/>
            <a:satOff val="1451"/>
            <a:lumOff val="1176"/>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88ACEB-BE0D-4EFF-9E0F-AB8331418D87}">
      <dsp:nvSpPr>
        <dsp:cNvPr id="0" name=""/>
        <dsp:cNvSpPr/>
      </dsp:nvSpPr>
      <dsp:spPr>
        <a:xfrm>
          <a:off x="2261964" y="445864"/>
          <a:ext cx="4010471" cy="4010471"/>
        </a:xfrm>
        <a:prstGeom prst="blockArc">
          <a:avLst>
            <a:gd name="adj1" fmla="val 16200000"/>
            <a:gd name="adj2" fmla="val 18900000"/>
            <a:gd name="adj3" fmla="val 3435"/>
          </a:avLst>
        </a:prstGeom>
        <a:solidFill>
          <a:schemeClr val="accent5">
            <a:hueOff val="0"/>
            <a:satOff val="0"/>
            <a:lumOff val="0"/>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7F4111E-BA09-44D0-BAB5-B7293669751C}">
      <dsp:nvSpPr>
        <dsp:cNvPr id="0" name=""/>
        <dsp:cNvSpPr/>
      </dsp:nvSpPr>
      <dsp:spPr>
        <a:xfrm>
          <a:off x="3583781" y="1767681"/>
          <a:ext cx="1366837" cy="1366837"/>
        </a:xfrm>
        <a:prstGeom prst="ellipse">
          <a:avLst/>
        </a:prstGeom>
        <a:gradFill rotWithShape="0">
          <a:gsLst>
            <a:gs pos="0">
              <a:schemeClr val="accent4">
                <a:hueOff val="0"/>
                <a:satOff val="0"/>
                <a:lumOff val="0"/>
                <a:alphaOff val="0"/>
                <a:shade val="85000"/>
              </a:schemeClr>
            </a:gs>
            <a:gs pos="100000">
              <a:schemeClr val="accent4">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MSCC</a:t>
          </a:r>
          <a:endParaRPr lang="en-US" sz="1800" b="1" kern="1200" dirty="0">
            <a:solidFill>
              <a:schemeClr val="bg1"/>
            </a:solidFill>
          </a:endParaRPr>
        </a:p>
      </dsp:txBody>
      <dsp:txXfrm>
        <a:off x="3783950" y="1967850"/>
        <a:ext cx="966499" cy="966499"/>
      </dsp:txXfrm>
    </dsp:sp>
    <dsp:sp modelId="{EE4F527A-2E31-4284-81C5-E82CD83F505A}">
      <dsp:nvSpPr>
        <dsp:cNvPr id="0" name=""/>
        <dsp:cNvSpPr/>
      </dsp:nvSpPr>
      <dsp:spPr>
        <a:xfrm>
          <a:off x="3788806" y="1915"/>
          <a:ext cx="956786" cy="956786"/>
        </a:xfrm>
        <a:prstGeom prst="ellipse">
          <a:avLst/>
        </a:prstGeom>
        <a:gradFill rotWithShape="0">
          <a:gsLst>
            <a:gs pos="0">
              <a:schemeClr val="accent5">
                <a:hueOff val="0"/>
                <a:satOff val="0"/>
                <a:lumOff val="0"/>
                <a:alphaOff val="0"/>
                <a:shade val="85000"/>
              </a:schemeClr>
            </a:gs>
            <a:gs pos="100000">
              <a:schemeClr val="accent5">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Issue identification</a:t>
          </a:r>
          <a:endParaRPr lang="en-US" sz="1100" kern="1200" dirty="0">
            <a:solidFill>
              <a:schemeClr val="bg1"/>
            </a:solidFill>
          </a:endParaRPr>
        </a:p>
      </dsp:txBody>
      <dsp:txXfrm>
        <a:off x="3928924" y="142033"/>
        <a:ext cx="676550" cy="676550"/>
      </dsp:txXfrm>
    </dsp:sp>
    <dsp:sp modelId="{4AF56466-36E6-452B-B13A-BF132644BC9E}">
      <dsp:nvSpPr>
        <dsp:cNvPr id="0" name=""/>
        <dsp:cNvSpPr/>
      </dsp:nvSpPr>
      <dsp:spPr>
        <a:xfrm>
          <a:off x="5182366" y="579146"/>
          <a:ext cx="956786" cy="956786"/>
        </a:xfrm>
        <a:prstGeom prst="ellipse">
          <a:avLst/>
        </a:prstGeom>
        <a:gradFill rotWithShape="0">
          <a:gsLst>
            <a:gs pos="0">
              <a:schemeClr val="accent5">
                <a:hueOff val="-1217516"/>
                <a:satOff val="1451"/>
                <a:lumOff val="1176"/>
                <a:alphaOff val="0"/>
                <a:shade val="85000"/>
              </a:schemeClr>
            </a:gs>
            <a:gs pos="100000">
              <a:schemeClr val="accent5">
                <a:hueOff val="-1217516"/>
                <a:satOff val="1451"/>
                <a:lumOff val="1176"/>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Environ-mental scan</a:t>
          </a:r>
        </a:p>
      </dsp:txBody>
      <dsp:txXfrm>
        <a:off x="5322484" y="719264"/>
        <a:ext cx="676550" cy="676550"/>
      </dsp:txXfrm>
    </dsp:sp>
    <dsp:sp modelId="{69430F3F-F6DA-4EA6-8499-3B05048BCCC9}">
      <dsp:nvSpPr>
        <dsp:cNvPr id="0" name=""/>
        <dsp:cNvSpPr/>
      </dsp:nvSpPr>
      <dsp:spPr>
        <a:xfrm>
          <a:off x="5759598" y="1972706"/>
          <a:ext cx="956786" cy="956786"/>
        </a:xfrm>
        <a:prstGeom prst="ellipse">
          <a:avLst/>
        </a:prstGeom>
        <a:gradFill rotWithShape="0">
          <a:gsLst>
            <a:gs pos="0">
              <a:schemeClr val="accent5">
                <a:hueOff val="-2435031"/>
                <a:satOff val="2902"/>
                <a:lumOff val="2353"/>
                <a:alphaOff val="0"/>
                <a:shade val="85000"/>
              </a:schemeClr>
            </a:gs>
            <a:gs pos="100000">
              <a:schemeClr val="accent5">
                <a:hueOff val="-2435031"/>
                <a:satOff val="2902"/>
                <a:lumOff val="2353"/>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Strategy develop-</a:t>
          </a:r>
          <a:r>
            <a:rPr lang="en-US" sz="1100" kern="1200" dirty="0" err="1">
              <a:solidFill>
                <a:schemeClr val="bg1"/>
              </a:solidFill>
            </a:rPr>
            <a:t>ment</a:t>
          </a:r>
          <a:endParaRPr lang="en-US" sz="1100" kern="1200" dirty="0">
            <a:solidFill>
              <a:schemeClr val="bg1"/>
            </a:solidFill>
          </a:endParaRPr>
        </a:p>
      </dsp:txBody>
      <dsp:txXfrm>
        <a:off x="5899716" y="2112824"/>
        <a:ext cx="676550" cy="676550"/>
      </dsp:txXfrm>
    </dsp:sp>
    <dsp:sp modelId="{2934F947-762A-4B57-9830-741ADB771533}">
      <dsp:nvSpPr>
        <dsp:cNvPr id="0" name=""/>
        <dsp:cNvSpPr/>
      </dsp:nvSpPr>
      <dsp:spPr>
        <a:xfrm>
          <a:off x="5182366" y="3366266"/>
          <a:ext cx="956786" cy="956786"/>
        </a:xfrm>
        <a:prstGeom prst="ellipse">
          <a:avLst/>
        </a:prstGeom>
        <a:gradFill rotWithShape="0">
          <a:gsLst>
            <a:gs pos="0">
              <a:schemeClr val="accent5">
                <a:hueOff val="-3652546"/>
                <a:satOff val="4353"/>
                <a:lumOff val="3529"/>
                <a:alphaOff val="0"/>
                <a:shade val="85000"/>
              </a:schemeClr>
            </a:gs>
            <a:gs pos="100000">
              <a:schemeClr val="accent5">
                <a:hueOff val="-3652546"/>
                <a:satOff val="4353"/>
                <a:lumOff val="3529"/>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Consultation</a:t>
          </a:r>
          <a:endParaRPr lang="en-US" sz="1100" kern="1200" dirty="0">
            <a:solidFill>
              <a:schemeClr val="bg1"/>
            </a:solidFill>
          </a:endParaRPr>
        </a:p>
      </dsp:txBody>
      <dsp:txXfrm>
        <a:off x="5322484" y="3506384"/>
        <a:ext cx="676550" cy="676550"/>
      </dsp:txXfrm>
    </dsp:sp>
    <dsp:sp modelId="{087A05D1-0BDF-4EB9-844D-7B2994779A4E}">
      <dsp:nvSpPr>
        <dsp:cNvPr id="0" name=""/>
        <dsp:cNvSpPr/>
      </dsp:nvSpPr>
      <dsp:spPr>
        <a:xfrm>
          <a:off x="3788806" y="3943498"/>
          <a:ext cx="956786" cy="956786"/>
        </a:xfrm>
        <a:prstGeom prst="ellipse">
          <a:avLst/>
        </a:prstGeom>
        <a:gradFill rotWithShape="0">
          <a:gsLst>
            <a:gs pos="0">
              <a:schemeClr val="accent5">
                <a:hueOff val="-4870062"/>
                <a:satOff val="5805"/>
                <a:lumOff val="4706"/>
                <a:alphaOff val="0"/>
                <a:shade val="85000"/>
              </a:schemeClr>
            </a:gs>
            <a:gs pos="100000">
              <a:schemeClr val="accent5">
                <a:hueOff val="-4870062"/>
                <a:satOff val="5805"/>
                <a:lumOff val="4706"/>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bg1"/>
              </a:solidFill>
            </a:rPr>
            <a:t>Coordin-ation</a:t>
          </a:r>
          <a:endParaRPr lang="en-US" sz="1100" kern="1200" dirty="0">
            <a:solidFill>
              <a:schemeClr val="bg1"/>
            </a:solidFill>
          </a:endParaRPr>
        </a:p>
      </dsp:txBody>
      <dsp:txXfrm>
        <a:off x="3928924" y="4083616"/>
        <a:ext cx="676550" cy="676550"/>
      </dsp:txXfrm>
    </dsp:sp>
    <dsp:sp modelId="{0BADF22D-1F6E-44E5-8222-D4F6DD591E5D}">
      <dsp:nvSpPr>
        <dsp:cNvPr id="0" name=""/>
        <dsp:cNvSpPr/>
      </dsp:nvSpPr>
      <dsp:spPr>
        <a:xfrm>
          <a:off x="2395246" y="3366266"/>
          <a:ext cx="956786" cy="956786"/>
        </a:xfrm>
        <a:prstGeom prst="ellipse">
          <a:avLst/>
        </a:prstGeom>
        <a:gradFill rotWithShape="0">
          <a:gsLst>
            <a:gs pos="0">
              <a:schemeClr val="accent5">
                <a:hueOff val="-6087578"/>
                <a:satOff val="7256"/>
                <a:lumOff val="5882"/>
                <a:alphaOff val="0"/>
                <a:shade val="85000"/>
              </a:schemeClr>
            </a:gs>
            <a:gs pos="100000">
              <a:schemeClr val="accent5">
                <a:hueOff val="-6087578"/>
                <a:satOff val="7256"/>
                <a:lumOff val="5882"/>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Decision</a:t>
          </a:r>
          <a:endParaRPr lang="en-US" sz="1100" kern="1200" dirty="0">
            <a:solidFill>
              <a:schemeClr val="bg1"/>
            </a:solidFill>
          </a:endParaRPr>
        </a:p>
      </dsp:txBody>
      <dsp:txXfrm>
        <a:off x="2535364" y="3506384"/>
        <a:ext cx="676550" cy="676550"/>
      </dsp:txXfrm>
    </dsp:sp>
    <dsp:sp modelId="{406B0771-15BB-4B2D-84C5-35890AAEF6A6}">
      <dsp:nvSpPr>
        <dsp:cNvPr id="0" name=""/>
        <dsp:cNvSpPr/>
      </dsp:nvSpPr>
      <dsp:spPr>
        <a:xfrm>
          <a:off x="1818015" y="1972706"/>
          <a:ext cx="956786" cy="956786"/>
        </a:xfrm>
        <a:prstGeom prst="ellipse">
          <a:avLst/>
        </a:prstGeom>
        <a:gradFill rotWithShape="0">
          <a:gsLst>
            <a:gs pos="0">
              <a:schemeClr val="accent5">
                <a:hueOff val="-7305093"/>
                <a:satOff val="8707"/>
                <a:lumOff val="7059"/>
                <a:alphaOff val="0"/>
                <a:shade val="85000"/>
              </a:schemeClr>
            </a:gs>
            <a:gs pos="100000">
              <a:schemeClr val="accent5">
                <a:hueOff val="-7305093"/>
                <a:satOff val="8707"/>
                <a:lumOff val="7059"/>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Implement-</a:t>
          </a:r>
          <a:r>
            <a:rPr lang="en-US" sz="1100" kern="1200" dirty="0" err="1">
              <a:solidFill>
                <a:schemeClr val="bg1"/>
              </a:solidFill>
            </a:rPr>
            <a:t>ation</a:t>
          </a:r>
          <a:endParaRPr lang="en-US" sz="1100" kern="1200" dirty="0">
            <a:solidFill>
              <a:schemeClr val="bg1"/>
            </a:solidFill>
          </a:endParaRPr>
        </a:p>
      </dsp:txBody>
      <dsp:txXfrm>
        <a:off x="1958133" y="2112824"/>
        <a:ext cx="676550" cy="676550"/>
      </dsp:txXfrm>
    </dsp:sp>
    <dsp:sp modelId="{CED1C4AA-8699-4AF6-B717-62E447A85B00}">
      <dsp:nvSpPr>
        <dsp:cNvPr id="0" name=""/>
        <dsp:cNvSpPr/>
      </dsp:nvSpPr>
      <dsp:spPr>
        <a:xfrm>
          <a:off x="2395246" y="579146"/>
          <a:ext cx="956786" cy="956786"/>
        </a:xfrm>
        <a:prstGeom prst="ellipse">
          <a:avLst/>
        </a:prstGeom>
        <a:gradFill rotWithShape="0">
          <a:gsLst>
            <a:gs pos="0">
              <a:schemeClr val="accent5">
                <a:hueOff val="-8522608"/>
                <a:satOff val="10158"/>
                <a:lumOff val="8235"/>
                <a:alphaOff val="0"/>
                <a:shade val="85000"/>
              </a:schemeClr>
            </a:gs>
            <a:gs pos="100000">
              <a:schemeClr val="accent5">
                <a:hueOff val="-8522608"/>
                <a:satOff val="10158"/>
                <a:lumOff val="8235"/>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Evaluation</a:t>
          </a:r>
          <a:endParaRPr lang="en-US" sz="1100" kern="1200" dirty="0">
            <a:solidFill>
              <a:schemeClr val="bg1"/>
            </a:solidFill>
          </a:endParaRPr>
        </a:p>
      </dsp:txBody>
      <dsp:txXfrm>
        <a:off x="2535364" y="719264"/>
        <a:ext cx="676550" cy="676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F31C-1372-408A-8B4E-C65C08E88157}">
      <dsp:nvSpPr>
        <dsp:cNvPr id="0" name=""/>
        <dsp:cNvSpPr/>
      </dsp:nvSpPr>
      <dsp:spPr>
        <a:xfrm>
          <a:off x="2807493" y="1702593"/>
          <a:ext cx="1471612" cy="1471612"/>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ysClr val="windowText" lastClr="000000"/>
              </a:solidFill>
              <a:latin typeface="Calibri"/>
              <a:ea typeface="+mn-ea"/>
              <a:cs typeface="+mn-cs"/>
            </a:rPr>
            <a:t>CUP</a:t>
          </a:r>
        </a:p>
      </dsp:txBody>
      <dsp:txXfrm>
        <a:off x="3023006" y="1918106"/>
        <a:ext cx="1040586" cy="1040586"/>
      </dsp:txXfrm>
    </dsp:sp>
    <dsp:sp modelId="{44E9823D-5E1E-4752-BF72-297666D711D9}">
      <dsp:nvSpPr>
        <dsp:cNvPr id="0" name=""/>
        <dsp:cNvSpPr/>
      </dsp:nvSpPr>
      <dsp:spPr>
        <a:xfrm>
          <a:off x="3175396" y="966"/>
          <a:ext cx="735806" cy="735806"/>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DOH</a:t>
          </a:r>
        </a:p>
      </dsp:txBody>
      <dsp:txXfrm>
        <a:off x="3283152" y="108722"/>
        <a:ext cx="520294" cy="520294"/>
      </dsp:txXfrm>
    </dsp:sp>
    <dsp:sp modelId="{DC0E43D6-38CC-420D-8321-87AA8F44A1AF}">
      <dsp:nvSpPr>
        <dsp:cNvPr id="0" name=""/>
        <dsp:cNvSpPr/>
      </dsp:nvSpPr>
      <dsp:spPr>
        <a:xfrm>
          <a:off x="3758450" y="84797"/>
          <a:ext cx="735806" cy="735806"/>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DILG</a:t>
          </a:r>
        </a:p>
      </dsp:txBody>
      <dsp:txXfrm>
        <a:off x="3866206" y="192553"/>
        <a:ext cx="520294" cy="520294"/>
      </dsp:txXfrm>
    </dsp:sp>
    <dsp:sp modelId="{C5C3A97C-16E7-43AB-BE2C-8925D7356AD0}">
      <dsp:nvSpPr>
        <dsp:cNvPr id="0" name=""/>
        <dsp:cNvSpPr/>
      </dsp:nvSpPr>
      <dsp:spPr>
        <a:xfrm>
          <a:off x="4294269" y="329497"/>
          <a:ext cx="735806" cy="735806"/>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DOJ</a:t>
          </a:r>
        </a:p>
      </dsp:txBody>
      <dsp:txXfrm>
        <a:off x="4402025" y="437253"/>
        <a:ext cx="520294" cy="520294"/>
      </dsp:txXfrm>
    </dsp:sp>
    <dsp:sp modelId="{065FC9F2-2BDC-412B-8BBE-01F6EF474A61}">
      <dsp:nvSpPr>
        <dsp:cNvPr id="0" name=""/>
        <dsp:cNvSpPr/>
      </dsp:nvSpPr>
      <dsp:spPr>
        <a:xfrm>
          <a:off x="4739443" y="715242"/>
          <a:ext cx="735806" cy="735806"/>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DA</a:t>
          </a:r>
        </a:p>
      </dsp:txBody>
      <dsp:txXfrm>
        <a:off x="4847199" y="822998"/>
        <a:ext cx="520294" cy="520294"/>
      </dsp:txXfrm>
    </dsp:sp>
    <dsp:sp modelId="{77481022-A95A-4309-988F-B73F0DB365E5}">
      <dsp:nvSpPr>
        <dsp:cNvPr id="0" name=""/>
        <dsp:cNvSpPr/>
      </dsp:nvSpPr>
      <dsp:spPr>
        <a:xfrm>
          <a:off x="5057907" y="1210782"/>
          <a:ext cx="735806" cy="735806"/>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DOST</a:t>
          </a:r>
        </a:p>
      </dsp:txBody>
      <dsp:txXfrm>
        <a:off x="5165663" y="1318538"/>
        <a:ext cx="520294" cy="520294"/>
      </dsp:txXfrm>
    </dsp:sp>
    <dsp:sp modelId="{5FFA31FD-2C57-4B1F-9E0A-5DE3D582BC28}">
      <dsp:nvSpPr>
        <dsp:cNvPr id="0" name=""/>
        <dsp:cNvSpPr/>
      </dsp:nvSpPr>
      <dsp:spPr>
        <a:xfrm>
          <a:off x="5223862" y="1775971"/>
          <a:ext cx="735806" cy="735806"/>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DOLE</a:t>
          </a:r>
        </a:p>
      </dsp:txBody>
      <dsp:txXfrm>
        <a:off x="5331618" y="1883727"/>
        <a:ext cx="520294" cy="520294"/>
      </dsp:txXfrm>
    </dsp:sp>
    <dsp:sp modelId="{30F294C8-C24B-4C16-A7D2-DE52E3B7B0F6}">
      <dsp:nvSpPr>
        <dsp:cNvPr id="0" name=""/>
        <dsp:cNvSpPr/>
      </dsp:nvSpPr>
      <dsp:spPr>
        <a:xfrm>
          <a:off x="5223862" y="2365021"/>
          <a:ext cx="735806" cy="735806"/>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DEPED</a:t>
          </a:r>
        </a:p>
      </dsp:txBody>
      <dsp:txXfrm>
        <a:off x="5331618" y="2472777"/>
        <a:ext cx="520294" cy="520294"/>
      </dsp:txXfrm>
    </dsp:sp>
    <dsp:sp modelId="{3087593E-CB34-4726-BBDE-3D907714589B}">
      <dsp:nvSpPr>
        <dsp:cNvPr id="0" name=""/>
        <dsp:cNvSpPr/>
      </dsp:nvSpPr>
      <dsp:spPr>
        <a:xfrm>
          <a:off x="5057907" y="2930210"/>
          <a:ext cx="735806" cy="735806"/>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DND</a:t>
          </a:r>
        </a:p>
      </dsp:txBody>
      <dsp:txXfrm>
        <a:off x="5165663" y="3037966"/>
        <a:ext cx="520294" cy="520294"/>
      </dsp:txXfrm>
    </dsp:sp>
    <dsp:sp modelId="{4A82AC5A-0ADB-4279-877E-940A05D7E8A5}">
      <dsp:nvSpPr>
        <dsp:cNvPr id="0" name=""/>
        <dsp:cNvSpPr/>
      </dsp:nvSpPr>
      <dsp:spPr>
        <a:xfrm>
          <a:off x="4739443" y="3425751"/>
          <a:ext cx="735806" cy="735806"/>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DAR</a:t>
          </a:r>
        </a:p>
      </dsp:txBody>
      <dsp:txXfrm>
        <a:off x="4847199" y="3533507"/>
        <a:ext cx="520294" cy="520294"/>
      </dsp:txXfrm>
    </dsp:sp>
    <dsp:sp modelId="{DB53A138-ACC9-45FB-87BD-DB1A3EF31687}">
      <dsp:nvSpPr>
        <dsp:cNvPr id="0" name=""/>
        <dsp:cNvSpPr/>
      </dsp:nvSpPr>
      <dsp:spPr>
        <a:xfrm>
          <a:off x="4294269" y="3811496"/>
          <a:ext cx="735806" cy="735806"/>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PHIC</a:t>
          </a:r>
        </a:p>
      </dsp:txBody>
      <dsp:txXfrm>
        <a:off x="4402025" y="3919252"/>
        <a:ext cx="520294" cy="520294"/>
      </dsp:txXfrm>
    </dsp:sp>
    <dsp:sp modelId="{BAF04D18-86A4-4B68-AC8A-1749DD1FC2F6}">
      <dsp:nvSpPr>
        <dsp:cNvPr id="0" name=""/>
        <dsp:cNvSpPr/>
      </dsp:nvSpPr>
      <dsp:spPr>
        <a:xfrm>
          <a:off x="3758450" y="4056196"/>
          <a:ext cx="735806" cy="735806"/>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GSIS</a:t>
          </a:r>
        </a:p>
      </dsp:txBody>
      <dsp:txXfrm>
        <a:off x="3866206" y="4163952"/>
        <a:ext cx="520294" cy="520294"/>
      </dsp:txXfrm>
    </dsp:sp>
    <dsp:sp modelId="{EB235642-C572-4248-8583-2422DB8D8589}">
      <dsp:nvSpPr>
        <dsp:cNvPr id="0" name=""/>
        <dsp:cNvSpPr/>
      </dsp:nvSpPr>
      <dsp:spPr>
        <a:xfrm>
          <a:off x="3250694" y="4140993"/>
          <a:ext cx="735806" cy="735806"/>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DSWD</a:t>
          </a:r>
        </a:p>
      </dsp:txBody>
      <dsp:txXfrm>
        <a:off x="3358450" y="4248749"/>
        <a:ext cx="520294" cy="520294"/>
      </dsp:txXfrm>
    </dsp:sp>
    <dsp:sp modelId="{EE2D9CC4-06BC-4AF5-BF19-F86ECE54026A}">
      <dsp:nvSpPr>
        <dsp:cNvPr id="0" name=""/>
        <dsp:cNvSpPr/>
      </dsp:nvSpPr>
      <dsp:spPr>
        <a:xfrm>
          <a:off x="2592342" y="4056196"/>
          <a:ext cx="735806" cy="735806"/>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OWWA</a:t>
          </a:r>
        </a:p>
      </dsp:txBody>
      <dsp:txXfrm>
        <a:off x="2700098" y="4163952"/>
        <a:ext cx="520294" cy="520294"/>
      </dsp:txXfrm>
    </dsp:sp>
    <dsp:sp modelId="{19F57DDB-9F4F-4317-BE39-081E40735541}">
      <dsp:nvSpPr>
        <dsp:cNvPr id="0" name=""/>
        <dsp:cNvSpPr/>
      </dsp:nvSpPr>
      <dsp:spPr>
        <a:xfrm>
          <a:off x="2056524" y="3811496"/>
          <a:ext cx="735806" cy="735806"/>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NEDA</a:t>
          </a:r>
        </a:p>
      </dsp:txBody>
      <dsp:txXfrm>
        <a:off x="2164280" y="3919252"/>
        <a:ext cx="520294" cy="520294"/>
      </dsp:txXfrm>
    </dsp:sp>
    <dsp:sp modelId="{8EFD61D3-0761-477D-8724-3F13B2CF70FD}">
      <dsp:nvSpPr>
        <dsp:cNvPr id="0" name=""/>
        <dsp:cNvSpPr/>
      </dsp:nvSpPr>
      <dsp:spPr>
        <a:xfrm>
          <a:off x="1611350" y="3425751"/>
          <a:ext cx="735806" cy="735806"/>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NCIP</a:t>
          </a:r>
        </a:p>
      </dsp:txBody>
      <dsp:txXfrm>
        <a:off x="1719106" y="3533507"/>
        <a:ext cx="520294" cy="520294"/>
      </dsp:txXfrm>
    </dsp:sp>
    <dsp:sp modelId="{1FE89611-719F-4B21-B034-A478FF060171}">
      <dsp:nvSpPr>
        <dsp:cNvPr id="0" name=""/>
        <dsp:cNvSpPr/>
      </dsp:nvSpPr>
      <dsp:spPr>
        <a:xfrm>
          <a:off x="1292885" y="2930210"/>
          <a:ext cx="735806" cy="735806"/>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SSS</a:t>
          </a:r>
        </a:p>
      </dsp:txBody>
      <dsp:txXfrm>
        <a:off x="1400641" y="3037966"/>
        <a:ext cx="520294" cy="520294"/>
      </dsp:txXfrm>
    </dsp:sp>
    <dsp:sp modelId="{52A61719-4643-448E-9E20-FC6F7A503893}">
      <dsp:nvSpPr>
        <dsp:cNvPr id="0" name=""/>
        <dsp:cNvSpPr/>
      </dsp:nvSpPr>
      <dsp:spPr>
        <a:xfrm>
          <a:off x="1126931" y="2365021"/>
          <a:ext cx="735806" cy="735806"/>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ECC</a:t>
          </a:r>
        </a:p>
      </dsp:txBody>
      <dsp:txXfrm>
        <a:off x="1234687" y="2472777"/>
        <a:ext cx="520294" cy="520294"/>
      </dsp:txXfrm>
    </dsp:sp>
    <dsp:sp modelId="{044ADBF1-EEC5-4D4A-9EA0-609C5A34E0DF}">
      <dsp:nvSpPr>
        <dsp:cNvPr id="0" name=""/>
        <dsp:cNvSpPr/>
      </dsp:nvSpPr>
      <dsp:spPr>
        <a:xfrm>
          <a:off x="1126931" y="1775971"/>
          <a:ext cx="735806" cy="735806"/>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PHILCAT</a:t>
          </a:r>
        </a:p>
      </dsp:txBody>
      <dsp:txXfrm>
        <a:off x="1234687" y="1883727"/>
        <a:ext cx="520294" cy="520294"/>
      </dsp:txXfrm>
    </dsp:sp>
    <dsp:sp modelId="{85B5F5B5-7753-4514-9681-3F22108489E1}">
      <dsp:nvSpPr>
        <dsp:cNvPr id="0" name=""/>
        <dsp:cNvSpPr/>
      </dsp:nvSpPr>
      <dsp:spPr>
        <a:xfrm>
          <a:off x="1292885" y="1210782"/>
          <a:ext cx="735806" cy="735806"/>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PMA</a:t>
          </a:r>
        </a:p>
      </dsp:txBody>
      <dsp:txXfrm>
        <a:off x="1400641" y="1318538"/>
        <a:ext cx="520294" cy="520294"/>
      </dsp:txXfrm>
    </dsp:sp>
    <dsp:sp modelId="{F47A3A0D-CFEA-41D4-AE38-339FA46AF8DD}">
      <dsp:nvSpPr>
        <dsp:cNvPr id="0" name=""/>
        <dsp:cNvSpPr/>
      </dsp:nvSpPr>
      <dsp:spPr>
        <a:xfrm>
          <a:off x="1611350" y="715242"/>
          <a:ext cx="735806" cy="735806"/>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ECP</a:t>
          </a:r>
        </a:p>
      </dsp:txBody>
      <dsp:txXfrm>
        <a:off x="1719106" y="822998"/>
        <a:ext cx="520294" cy="520294"/>
      </dsp:txXfrm>
    </dsp:sp>
    <dsp:sp modelId="{6B891E94-0A89-4FD0-8DE1-4E428B6EFDF1}">
      <dsp:nvSpPr>
        <dsp:cNvPr id="0" name=""/>
        <dsp:cNvSpPr/>
      </dsp:nvSpPr>
      <dsp:spPr>
        <a:xfrm>
          <a:off x="2056524" y="329497"/>
          <a:ext cx="735806" cy="735806"/>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AMHOP</a:t>
          </a:r>
        </a:p>
      </dsp:txBody>
      <dsp:txXfrm>
        <a:off x="2164280" y="437253"/>
        <a:ext cx="520294" cy="520294"/>
      </dsp:txXfrm>
    </dsp:sp>
    <dsp:sp modelId="{2361DDA5-6004-42BF-836A-B759FA14699A}">
      <dsp:nvSpPr>
        <dsp:cNvPr id="0" name=""/>
        <dsp:cNvSpPr/>
      </dsp:nvSpPr>
      <dsp:spPr>
        <a:xfrm>
          <a:off x="2592342" y="84797"/>
          <a:ext cx="735806" cy="735806"/>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TUCP</a:t>
          </a:r>
        </a:p>
      </dsp:txBody>
      <dsp:txXfrm>
        <a:off x="2700098" y="192553"/>
        <a:ext cx="520294" cy="52029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E884A5-FC87-4929-8595-7458EAFB96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1002DD-E155-4314-BA39-B126B80B6785}" type="slidenum">
              <a:rPr lang="en-PH" smtClean="0"/>
              <a:t>‹#›</a:t>
            </a:fld>
            <a:endParaRPr lang="en-PH"/>
          </a:p>
        </p:txBody>
      </p:sp>
    </p:spTree>
    <p:extLst>
      <p:ext uri="{BB962C8B-B14F-4D97-AF65-F5344CB8AC3E}">
        <p14:creationId xmlns:p14="http://schemas.microsoft.com/office/powerpoint/2010/main" val="1878811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D6416-B8D7-4BF2-98EE-A0275CF22687}" type="datetimeFigureOut">
              <a:rPr lang="en-US" smtClean="0"/>
              <a:t>4/9/2018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CD254D-351D-4A4C-B6B0-8194CD095EF3}" type="slidenum">
              <a:rPr lang="en-US" smtClean="0"/>
              <a:t>‹#›</a:t>
            </a:fld>
            <a:endParaRPr lang="en-US"/>
          </a:p>
        </p:txBody>
      </p:sp>
    </p:spTree>
    <p:extLst>
      <p:ext uri="{BB962C8B-B14F-4D97-AF65-F5344CB8AC3E}">
        <p14:creationId xmlns:p14="http://schemas.microsoft.com/office/powerpoint/2010/main" val="44034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7CD254D-351D-4A4C-B6B0-8194CD095EF3}" type="slidenum">
              <a:rPr lang="en-US" smtClean="0"/>
              <a:t>1</a:t>
            </a:fld>
            <a:endParaRPr lang="en-US"/>
          </a:p>
        </p:txBody>
      </p:sp>
    </p:spTree>
    <p:extLst>
      <p:ext uri="{BB962C8B-B14F-4D97-AF65-F5344CB8AC3E}">
        <p14:creationId xmlns:p14="http://schemas.microsoft.com/office/powerpoint/2010/main" val="78954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10</a:t>
            </a:fld>
            <a:endParaRPr lang="en-US"/>
          </a:p>
        </p:txBody>
      </p:sp>
    </p:spTree>
    <p:extLst>
      <p:ext uri="{BB962C8B-B14F-4D97-AF65-F5344CB8AC3E}">
        <p14:creationId xmlns:p14="http://schemas.microsoft.com/office/powerpoint/2010/main" val="46570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11</a:t>
            </a:fld>
            <a:endParaRPr lang="en-US"/>
          </a:p>
        </p:txBody>
      </p:sp>
    </p:spTree>
    <p:extLst>
      <p:ext uri="{BB962C8B-B14F-4D97-AF65-F5344CB8AC3E}">
        <p14:creationId xmlns:p14="http://schemas.microsoft.com/office/powerpoint/2010/main" val="259464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12</a:t>
            </a:fld>
            <a:endParaRPr lang="en-US"/>
          </a:p>
        </p:txBody>
      </p:sp>
    </p:spTree>
    <p:extLst>
      <p:ext uri="{BB962C8B-B14F-4D97-AF65-F5344CB8AC3E}">
        <p14:creationId xmlns:p14="http://schemas.microsoft.com/office/powerpoint/2010/main" val="3387137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B7CD254D-351D-4A4C-B6B0-8194CD095EF3}" type="slidenum">
              <a:rPr lang="en-US" smtClean="0"/>
              <a:t>13</a:t>
            </a:fld>
            <a:endParaRPr lang="en-US"/>
          </a:p>
        </p:txBody>
      </p:sp>
    </p:spTree>
    <p:extLst>
      <p:ext uri="{BB962C8B-B14F-4D97-AF65-F5344CB8AC3E}">
        <p14:creationId xmlns:p14="http://schemas.microsoft.com/office/powerpoint/2010/main" val="42293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14</a:t>
            </a:fld>
            <a:endParaRPr lang="en-US"/>
          </a:p>
        </p:txBody>
      </p:sp>
    </p:spTree>
    <p:extLst>
      <p:ext uri="{BB962C8B-B14F-4D97-AF65-F5344CB8AC3E}">
        <p14:creationId xmlns:p14="http://schemas.microsoft.com/office/powerpoint/2010/main" val="2714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15</a:t>
            </a:fld>
            <a:endParaRPr lang="en-US"/>
          </a:p>
        </p:txBody>
      </p:sp>
    </p:spTree>
    <p:extLst>
      <p:ext uri="{BB962C8B-B14F-4D97-AF65-F5344CB8AC3E}">
        <p14:creationId xmlns:p14="http://schemas.microsoft.com/office/powerpoint/2010/main" val="338615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16</a:t>
            </a:fld>
            <a:endParaRPr lang="en-US"/>
          </a:p>
        </p:txBody>
      </p:sp>
    </p:spTree>
    <p:extLst>
      <p:ext uri="{BB962C8B-B14F-4D97-AF65-F5344CB8AC3E}">
        <p14:creationId xmlns:p14="http://schemas.microsoft.com/office/powerpoint/2010/main" val="2354417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CUP’s key goal is to harmonize and unify TB control efforts in the Philippines. It also provides for NTP to be the basis of implementation of TB among all stakeholders.</a:t>
            </a:r>
            <a:endParaRPr lang="en-US" dirty="0"/>
          </a:p>
        </p:txBody>
      </p:sp>
      <p:sp>
        <p:nvSpPr>
          <p:cNvPr id="4" name="Slide Number Placeholder 3"/>
          <p:cNvSpPr>
            <a:spLocks noGrp="1"/>
          </p:cNvSpPr>
          <p:nvPr>
            <p:ph type="sldNum" sz="quarter" idx="10"/>
          </p:nvPr>
        </p:nvSpPr>
        <p:spPr/>
        <p:txBody>
          <a:bodyPr/>
          <a:lstStyle/>
          <a:p>
            <a:fld id="{B7CD254D-351D-4A4C-B6B0-8194CD095EF3}" type="slidenum">
              <a:rPr lang="en-US" smtClean="0"/>
              <a:t>17</a:t>
            </a:fld>
            <a:endParaRPr lang="en-US"/>
          </a:p>
        </p:txBody>
      </p:sp>
    </p:spTree>
    <p:extLst>
      <p:ext uri="{BB962C8B-B14F-4D97-AF65-F5344CB8AC3E}">
        <p14:creationId xmlns:p14="http://schemas.microsoft.com/office/powerpoint/2010/main" val="1579708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18</a:t>
            </a:fld>
            <a:endParaRPr lang="en-US"/>
          </a:p>
        </p:txBody>
      </p:sp>
    </p:spTree>
    <p:extLst>
      <p:ext uri="{BB962C8B-B14F-4D97-AF65-F5344CB8AC3E}">
        <p14:creationId xmlns:p14="http://schemas.microsoft.com/office/powerpoint/2010/main" val="4145611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19</a:t>
            </a:fld>
            <a:endParaRPr lang="en-US"/>
          </a:p>
        </p:txBody>
      </p:sp>
    </p:spTree>
    <p:extLst>
      <p:ext uri="{BB962C8B-B14F-4D97-AF65-F5344CB8AC3E}">
        <p14:creationId xmlns:p14="http://schemas.microsoft.com/office/powerpoint/2010/main" val="127236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4572000" cy="3429000"/>
          </a:xfrm>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a:t>
            </a:fld>
            <a:endParaRPr lang="en-US"/>
          </a:p>
        </p:txBody>
      </p:sp>
    </p:spTree>
    <p:extLst>
      <p:ext uri="{BB962C8B-B14F-4D97-AF65-F5344CB8AC3E}">
        <p14:creationId xmlns:p14="http://schemas.microsoft.com/office/powerpoint/2010/main" val="4097427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20</a:t>
            </a:fld>
            <a:endParaRPr lang="en-US"/>
          </a:p>
        </p:txBody>
      </p:sp>
    </p:spTree>
    <p:extLst>
      <p:ext uri="{BB962C8B-B14F-4D97-AF65-F5344CB8AC3E}">
        <p14:creationId xmlns:p14="http://schemas.microsoft.com/office/powerpoint/2010/main" val="310917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B7CD254D-351D-4A4C-B6B0-8194CD095EF3}" type="slidenum">
              <a:rPr lang="en-US" smtClean="0"/>
              <a:t>21</a:t>
            </a:fld>
            <a:endParaRPr lang="en-US"/>
          </a:p>
        </p:txBody>
      </p:sp>
    </p:spTree>
    <p:extLst>
      <p:ext uri="{BB962C8B-B14F-4D97-AF65-F5344CB8AC3E}">
        <p14:creationId xmlns:p14="http://schemas.microsoft.com/office/powerpoint/2010/main" val="2411769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22</a:t>
            </a:fld>
            <a:endParaRPr lang="en-US"/>
          </a:p>
        </p:txBody>
      </p:sp>
    </p:spTree>
    <p:extLst>
      <p:ext uri="{BB962C8B-B14F-4D97-AF65-F5344CB8AC3E}">
        <p14:creationId xmlns:p14="http://schemas.microsoft.com/office/powerpoint/2010/main" val="3440214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23</a:t>
            </a:fld>
            <a:endParaRPr lang="en-US"/>
          </a:p>
        </p:txBody>
      </p:sp>
    </p:spTree>
    <p:extLst>
      <p:ext uri="{BB962C8B-B14F-4D97-AF65-F5344CB8AC3E}">
        <p14:creationId xmlns:p14="http://schemas.microsoft.com/office/powerpoint/2010/main" val="4183425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24</a:t>
            </a:fld>
            <a:endParaRPr lang="en-US"/>
          </a:p>
        </p:txBody>
      </p:sp>
    </p:spTree>
    <p:extLst>
      <p:ext uri="{BB962C8B-B14F-4D97-AF65-F5344CB8AC3E}">
        <p14:creationId xmlns:p14="http://schemas.microsoft.com/office/powerpoint/2010/main" val="1479187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25</a:t>
            </a:fld>
            <a:endParaRPr lang="en-US"/>
          </a:p>
        </p:txBody>
      </p:sp>
    </p:spTree>
    <p:extLst>
      <p:ext uri="{BB962C8B-B14F-4D97-AF65-F5344CB8AC3E}">
        <p14:creationId xmlns:p14="http://schemas.microsoft.com/office/powerpoint/2010/main" val="1033849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26</a:t>
            </a:fld>
            <a:endParaRPr lang="en-US"/>
          </a:p>
        </p:txBody>
      </p:sp>
    </p:spTree>
    <p:extLst>
      <p:ext uri="{BB962C8B-B14F-4D97-AF65-F5344CB8AC3E}">
        <p14:creationId xmlns:p14="http://schemas.microsoft.com/office/powerpoint/2010/main" val="3534430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27</a:t>
            </a:fld>
            <a:endParaRPr lang="en-US"/>
          </a:p>
        </p:txBody>
      </p:sp>
    </p:spTree>
    <p:extLst>
      <p:ext uri="{BB962C8B-B14F-4D97-AF65-F5344CB8AC3E}">
        <p14:creationId xmlns:p14="http://schemas.microsoft.com/office/powerpoint/2010/main" val="3101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organizational chart is only a recommendation. The LGU can opt to shuffle the members depending on their stakeholder</a:t>
            </a:r>
            <a:r>
              <a:rPr lang="en-US" baseline="0" dirty="0"/>
              <a:t> analysis and what the organizations/ agencies have agreed to commit. If the membership of the MSCC is too large, you may organize them into sub-committees and assign them to tasks depending on their office’s mandate or on their commitments.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7CD254D-351D-4A4C-B6B0-8194CD095EF3}" type="slidenum">
              <a:rPr lang="en-US" smtClean="0"/>
              <a:t>28</a:t>
            </a:fld>
            <a:endParaRPr lang="en-US"/>
          </a:p>
        </p:txBody>
      </p:sp>
    </p:spTree>
    <p:extLst>
      <p:ext uri="{BB962C8B-B14F-4D97-AF65-F5344CB8AC3E}">
        <p14:creationId xmlns:p14="http://schemas.microsoft.com/office/powerpoint/2010/main" val="2000468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29</a:t>
            </a:fld>
            <a:endParaRPr lang="en-US"/>
          </a:p>
        </p:txBody>
      </p:sp>
    </p:spTree>
    <p:extLst>
      <p:ext uri="{BB962C8B-B14F-4D97-AF65-F5344CB8AC3E}">
        <p14:creationId xmlns:p14="http://schemas.microsoft.com/office/powerpoint/2010/main" val="82391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a:t>
            </a:fld>
            <a:endParaRPr lang="en-US"/>
          </a:p>
        </p:txBody>
      </p:sp>
    </p:spTree>
    <p:extLst>
      <p:ext uri="{BB962C8B-B14F-4D97-AF65-F5344CB8AC3E}">
        <p14:creationId xmlns:p14="http://schemas.microsoft.com/office/powerpoint/2010/main" val="948275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30</a:t>
            </a:fld>
            <a:endParaRPr lang="en-US"/>
          </a:p>
        </p:txBody>
      </p:sp>
    </p:spTree>
    <p:extLst>
      <p:ext uri="{BB962C8B-B14F-4D97-AF65-F5344CB8AC3E}">
        <p14:creationId xmlns:p14="http://schemas.microsoft.com/office/powerpoint/2010/main" val="925627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31</a:t>
            </a:fld>
            <a:endParaRPr lang="en-US"/>
          </a:p>
        </p:txBody>
      </p:sp>
    </p:spTree>
    <p:extLst>
      <p:ext uri="{BB962C8B-B14F-4D97-AF65-F5344CB8AC3E}">
        <p14:creationId xmlns:p14="http://schemas.microsoft.com/office/powerpoint/2010/main" val="331655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32</a:t>
            </a:fld>
            <a:endParaRPr lang="en-US"/>
          </a:p>
        </p:txBody>
      </p:sp>
    </p:spTree>
    <p:extLst>
      <p:ext uri="{BB962C8B-B14F-4D97-AF65-F5344CB8AC3E}">
        <p14:creationId xmlns:p14="http://schemas.microsoft.com/office/powerpoint/2010/main" val="2855778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33</a:t>
            </a:fld>
            <a:endParaRPr lang="en-US"/>
          </a:p>
        </p:txBody>
      </p:sp>
    </p:spTree>
    <p:extLst>
      <p:ext uri="{BB962C8B-B14F-4D97-AF65-F5344CB8AC3E}">
        <p14:creationId xmlns:p14="http://schemas.microsoft.com/office/powerpoint/2010/main" val="3987008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34</a:t>
            </a:fld>
            <a:endParaRPr lang="en-US"/>
          </a:p>
        </p:txBody>
      </p:sp>
    </p:spTree>
    <p:extLst>
      <p:ext uri="{BB962C8B-B14F-4D97-AF65-F5344CB8AC3E}">
        <p14:creationId xmlns:p14="http://schemas.microsoft.com/office/powerpoint/2010/main" val="1864427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35</a:t>
            </a:fld>
            <a:endParaRPr lang="en-US"/>
          </a:p>
        </p:txBody>
      </p:sp>
    </p:spTree>
    <p:extLst>
      <p:ext uri="{BB962C8B-B14F-4D97-AF65-F5344CB8AC3E}">
        <p14:creationId xmlns:p14="http://schemas.microsoft.com/office/powerpoint/2010/main" val="1889874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36</a:t>
            </a:fld>
            <a:endParaRPr lang="en-US"/>
          </a:p>
        </p:txBody>
      </p:sp>
    </p:spTree>
    <p:extLst>
      <p:ext uri="{BB962C8B-B14F-4D97-AF65-F5344CB8AC3E}">
        <p14:creationId xmlns:p14="http://schemas.microsoft.com/office/powerpoint/2010/main" val="2558242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37</a:t>
            </a:fld>
            <a:endParaRPr lang="en-US"/>
          </a:p>
        </p:txBody>
      </p:sp>
    </p:spTree>
    <p:extLst>
      <p:ext uri="{BB962C8B-B14F-4D97-AF65-F5344CB8AC3E}">
        <p14:creationId xmlns:p14="http://schemas.microsoft.com/office/powerpoint/2010/main" val="4083614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38</a:t>
            </a:fld>
            <a:endParaRPr lang="en-US"/>
          </a:p>
        </p:txBody>
      </p:sp>
    </p:spTree>
    <p:extLst>
      <p:ext uri="{BB962C8B-B14F-4D97-AF65-F5344CB8AC3E}">
        <p14:creationId xmlns:p14="http://schemas.microsoft.com/office/powerpoint/2010/main" val="1593736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39</a:t>
            </a:fld>
            <a:endParaRPr lang="en-US"/>
          </a:p>
        </p:txBody>
      </p:sp>
    </p:spTree>
    <p:extLst>
      <p:ext uri="{BB962C8B-B14F-4D97-AF65-F5344CB8AC3E}">
        <p14:creationId xmlns:p14="http://schemas.microsoft.com/office/powerpoint/2010/main" val="406934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4</a:t>
            </a:fld>
            <a:endParaRPr lang="en-US"/>
          </a:p>
        </p:txBody>
      </p:sp>
    </p:spTree>
    <p:extLst>
      <p:ext uri="{BB962C8B-B14F-4D97-AF65-F5344CB8AC3E}">
        <p14:creationId xmlns:p14="http://schemas.microsoft.com/office/powerpoint/2010/main" val="2791076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40</a:t>
            </a:fld>
            <a:endParaRPr lang="en-US"/>
          </a:p>
        </p:txBody>
      </p:sp>
    </p:spTree>
    <p:extLst>
      <p:ext uri="{BB962C8B-B14F-4D97-AF65-F5344CB8AC3E}">
        <p14:creationId xmlns:p14="http://schemas.microsoft.com/office/powerpoint/2010/main" val="2237909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41</a:t>
            </a:fld>
            <a:endParaRPr lang="en-US"/>
          </a:p>
        </p:txBody>
      </p:sp>
    </p:spTree>
    <p:extLst>
      <p:ext uri="{BB962C8B-B14F-4D97-AF65-F5344CB8AC3E}">
        <p14:creationId xmlns:p14="http://schemas.microsoft.com/office/powerpoint/2010/main" val="1686511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42</a:t>
            </a:fld>
            <a:endParaRPr lang="en-US"/>
          </a:p>
        </p:txBody>
      </p:sp>
    </p:spTree>
    <p:extLst>
      <p:ext uri="{BB962C8B-B14F-4D97-AF65-F5344CB8AC3E}">
        <p14:creationId xmlns:p14="http://schemas.microsoft.com/office/powerpoint/2010/main" val="3323935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43</a:t>
            </a:fld>
            <a:endParaRPr lang="en-US"/>
          </a:p>
        </p:txBody>
      </p:sp>
    </p:spTree>
    <p:extLst>
      <p:ext uri="{BB962C8B-B14F-4D97-AF65-F5344CB8AC3E}">
        <p14:creationId xmlns:p14="http://schemas.microsoft.com/office/powerpoint/2010/main" val="156545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a:t>
            </a:r>
            <a:r>
              <a:rPr lang="en-US" baseline="0" dirty="0"/>
              <a:t> presents the policy development cycle that the MSCC is expected to undergo when initiating new policies at the LGU level</a:t>
            </a:r>
            <a:endParaRPr lang="en-US" dirty="0"/>
          </a:p>
        </p:txBody>
      </p:sp>
      <p:sp>
        <p:nvSpPr>
          <p:cNvPr id="4" name="Slide Number Placeholder 3"/>
          <p:cNvSpPr>
            <a:spLocks noGrp="1"/>
          </p:cNvSpPr>
          <p:nvPr>
            <p:ph type="sldNum" sz="quarter" idx="10"/>
          </p:nvPr>
        </p:nvSpPr>
        <p:spPr/>
        <p:txBody>
          <a:bodyPr/>
          <a:lstStyle/>
          <a:p>
            <a:fld id="{B7CD254D-351D-4A4C-B6B0-8194CD095EF3}" type="slidenum">
              <a:rPr lang="en-US" smtClean="0"/>
              <a:t>5</a:t>
            </a:fld>
            <a:endParaRPr lang="en-US"/>
          </a:p>
        </p:txBody>
      </p:sp>
    </p:spTree>
    <p:extLst>
      <p:ext uri="{BB962C8B-B14F-4D97-AF65-F5344CB8AC3E}">
        <p14:creationId xmlns:p14="http://schemas.microsoft.com/office/powerpoint/2010/main" val="397897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6</a:t>
            </a:fld>
            <a:endParaRPr lang="en-US"/>
          </a:p>
        </p:txBody>
      </p:sp>
    </p:spTree>
    <p:extLst>
      <p:ext uri="{BB962C8B-B14F-4D97-AF65-F5344CB8AC3E}">
        <p14:creationId xmlns:p14="http://schemas.microsoft.com/office/powerpoint/2010/main" val="139669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7</a:t>
            </a:fld>
            <a:endParaRPr lang="en-US"/>
          </a:p>
        </p:txBody>
      </p:sp>
    </p:spTree>
    <p:extLst>
      <p:ext uri="{BB962C8B-B14F-4D97-AF65-F5344CB8AC3E}">
        <p14:creationId xmlns:p14="http://schemas.microsoft.com/office/powerpoint/2010/main" val="200297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8</a:t>
            </a:fld>
            <a:endParaRPr lang="en-US"/>
          </a:p>
        </p:txBody>
      </p:sp>
    </p:spTree>
    <p:extLst>
      <p:ext uri="{BB962C8B-B14F-4D97-AF65-F5344CB8AC3E}">
        <p14:creationId xmlns:p14="http://schemas.microsoft.com/office/powerpoint/2010/main" val="77882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9</a:t>
            </a:fld>
            <a:endParaRPr lang="en-US"/>
          </a:p>
        </p:txBody>
      </p:sp>
    </p:spTree>
    <p:extLst>
      <p:ext uri="{BB962C8B-B14F-4D97-AF65-F5344CB8AC3E}">
        <p14:creationId xmlns:p14="http://schemas.microsoft.com/office/powerpoint/2010/main" val="913930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71207E2-D9CE-4D15-9D02-DD928D499A1F}"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E0A1-F268-4412-A9AF-A77F47CDFD68}"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1207E2-D9CE-4D15-9D02-DD928D499A1F}"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1207E2-D9CE-4D15-9D02-DD928D499A1F}"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71207E2-D9CE-4D15-9D02-DD928D499A1F}"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E0A1-F268-4412-A9AF-A77F47CDFD68}"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1207E2-D9CE-4D15-9D02-DD928D499A1F}"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C71207E2-D9CE-4D15-9D02-DD928D499A1F}"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71207E2-D9CE-4D15-9D02-DD928D499A1F}"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1207E2-D9CE-4D15-9D02-DD928D499A1F}"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207E2-D9CE-4D15-9D02-DD928D499A1F}"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1207E2-D9CE-4D15-9D02-DD928D499A1F}"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1207E2-D9CE-4D15-9D02-DD928D499A1F}"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71207E2-D9CE-4D15-9D02-DD928D499A1F}" type="datetimeFigureOut">
              <a:rPr lang="en-US" smtClean="0"/>
              <a:t>4/9/2018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FB5E0A1-F268-4412-A9AF-A77F47CDFD6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Name of Presenter</a:t>
            </a:r>
          </a:p>
          <a:p>
            <a:r>
              <a:rPr lang="en-US" dirty="0"/>
              <a:t>Name of Province or City</a:t>
            </a:r>
          </a:p>
          <a:p>
            <a:r>
              <a:rPr lang="en-US" dirty="0"/>
              <a:t>Date: ______</a:t>
            </a:r>
          </a:p>
          <a:p>
            <a:r>
              <a:rPr lang="en-US" dirty="0"/>
              <a:t>Venue___________</a:t>
            </a:r>
          </a:p>
        </p:txBody>
      </p:sp>
      <p:sp>
        <p:nvSpPr>
          <p:cNvPr id="2" name="Title 1"/>
          <p:cNvSpPr>
            <a:spLocks noGrp="1"/>
          </p:cNvSpPr>
          <p:nvPr>
            <p:ph type="ctrTitle"/>
          </p:nvPr>
        </p:nvSpPr>
        <p:spPr/>
        <p:txBody>
          <a:bodyPr/>
          <a:lstStyle/>
          <a:p>
            <a:r>
              <a:rPr lang="en-US" dirty="0"/>
              <a:t>Multisectoral coordinating committee for </a:t>
            </a:r>
            <a:r>
              <a:rPr lang="en-US" dirty="0" err="1"/>
              <a:t>tb</a:t>
            </a:r>
            <a:r>
              <a:rPr lang="en-US" dirty="0"/>
              <a:t> elimination</a:t>
            </a:r>
          </a:p>
        </p:txBody>
      </p:sp>
      <p:pic>
        <p:nvPicPr>
          <p:cNvPr id="6" name="Picture 5" descr="PBSPlogo-transparent.png">
            <a:extLst>
              <a:ext uri="{FF2B5EF4-FFF2-40B4-BE49-F238E27FC236}">
                <a16:creationId xmlns:a16="http://schemas.microsoft.com/office/drawing/2014/main" id="{44E45B74-30D7-4DE0-A9E7-BD1C6F17613A}"/>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bwMode="auto">
          <a:xfrm>
            <a:off x="7312416" y="321380"/>
            <a:ext cx="1145784" cy="1004037"/>
          </a:xfrm>
          <a:prstGeom prst="rect">
            <a:avLst/>
          </a:prstGeom>
          <a:noFill/>
          <a:ln w="9525">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1" y="325154"/>
            <a:ext cx="2515250" cy="89404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160491"/>
            <a:ext cx="3376706" cy="1291590"/>
          </a:xfrm>
          <a:prstGeom prst="rect">
            <a:avLst/>
          </a:prstGeom>
        </p:spPr>
      </p:pic>
    </p:spTree>
    <p:extLst>
      <p:ext uri="{BB962C8B-B14F-4D97-AF65-F5344CB8AC3E}">
        <p14:creationId xmlns:p14="http://schemas.microsoft.com/office/powerpoint/2010/main" val="77825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Core Members of provincial/city </a:t>
            </a:r>
            <a:r>
              <a:rPr lang="en-US" dirty="0" err="1"/>
              <a:t>mscc</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13025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a:t>PMA and its component societies</a:t>
            </a:r>
          </a:p>
          <a:p>
            <a:r>
              <a:rPr lang="en-US" dirty="0"/>
              <a:t>Private companies (TB in the Workplace)</a:t>
            </a:r>
          </a:p>
          <a:p>
            <a:r>
              <a:rPr lang="en-US" dirty="0"/>
              <a:t>Pharmacies</a:t>
            </a:r>
          </a:p>
          <a:p>
            <a:r>
              <a:rPr lang="en-US" dirty="0"/>
              <a:t>Informal Sector</a:t>
            </a:r>
          </a:p>
          <a:p>
            <a:pPr lvl="1"/>
            <a:r>
              <a:rPr lang="en-US" dirty="0"/>
              <a:t>TODA</a:t>
            </a:r>
          </a:p>
          <a:p>
            <a:pPr lvl="1"/>
            <a:r>
              <a:rPr lang="en-US" dirty="0"/>
              <a:t>JODA</a:t>
            </a:r>
          </a:p>
          <a:p>
            <a:pPr lvl="1"/>
            <a:r>
              <a:rPr lang="en-US" dirty="0"/>
              <a:t>Fisher folk</a:t>
            </a:r>
          </a:p>
          <a:p>
            <a:pPr lvl="1"/>
            <a:r>
              <a:rPr lang="en-US" dirty="0"/>
              <a:t>Farmers </a:t>
            </a:r>
          </a:p>
          <a:p>
            <a:pPr marL="457200" lvl="1" indent="0">
              <a:buNone/>
            </a:pPr>
            <a:endParaRPr lang="en-US" dirty="0"/>
          </a:p>
        </p:txBody>
      </p:sp>
      <p:sp>
        <p:nvSpPr>
          <p:cNvPr id="5" name="Content Placeholder 4"/>
          <p:cNvSpPr>
            <a:spLocks noGrp="1"/>
          </p:cNvSpPr>
          <p:nvPr>
            <p:ph sz="quarter" idx="13"/>
          </p:nvPr>
        </p:nvSpPr>
        <p:spPr/>
        <p:txBody>
          <a:bodyPr/>
          <a:lstStyle/>
          <a:p>
            <a:r>
              <a:rPr lang="en-US" dirty="0"/>
              <a:t>Department of Education</a:t>
            </a:r>
          </a:p>
          <a:p>
            <a:r>
              <a:rPr lang="en-US" dirty="0"/>
              <a:t>Department of Interior and Local Government</a:t>
            </a:r>
          </a:p>
          <a:p>
            <a:r>
              <a:rPr lang="en-US" dirty="0"/>
              <a:t>Department of Social Welfare</a:t>
            </a:r>
          </a:p>
          <a:p>
            <a:r>
              <a:rPr lang="en-US" dirty="0"/>
              <a:t>Bureau of Jail Management and Penology</a:t>
            </a:r>
          </a:p>
          <a:p>
            <a:r>
              <a:rPr lang="en-US" dirty="0"/>
              <a:t>PhilHealth</a:t>
            </a:r>
          </a:p>
          <a:p>
            <a:r>
              <a:rPr lang="en-US" dirty="0"/>
              <a:t>Department of Labor and Employment</a:t>
            </a:r>
          </a:p>
          <a:p>
            <a:r>
              <a:rPr lang="en-US" dirty="0"/>
              <a:t>National Commission on Indigenous Peoples</a:t>
            </a:r>
          </a:p>
        </p:txBody>
      </p:sp>
      <p:sp>
        <p:nvSpPr>
          <p:cNvPr id="4" name="Title 3"/>
          <p:cNvSpPr>
            <a:spLocks noGrp="1"/>
          </p:cNvSpPr>
          <p:nvPr>
            <p:ph type="title"/>
          </p:nvPr>
        </p:nvSpPr>
        <p:spPr/>
        <p:txBody>
          <a:bodyPr/>
          <a:lstStyle/>
          <a:p>
            <a:r>
              <a:rPr lang="en-US" dirty="0"/>
              <a:t>Core members</a:t>
            </a:r>
          </a:p>
        </p:txBody>
      </p:sp>
      <p:sp>
        <p:nvSpPr>
          <p:cNvPr id="6" name="Text Placeholder 5"/>
          <p:cNvSpPr>
            <a:spLocks noGrp="1"/>
          </p:cNvSpPr>
          <p:nvPr>
            <p:ph type="body" idx="1"/>
          </p:nvPr>
        </p:nvSpPr>
        <p:spPr/>
        <p:txBody>
          <a:bodyPr>
            <a:normAutofit/>
          </a:bodyPr>
          <a:lstStyle/>
          <a:p>
            <a:r>
              <a:rPr lang="en-US" sz="1800" dirty="0"/>
              <a:t>Government Sector</a:t>
            </a:r>
          </a:p>
        </p:txBody>
      </p:sp>
      <p:sp>
        <p:nvSpPr>
          <p:cNvPr id="7" name="Text Placeholder 6"/>
          <p:cNvSpPr>
            <a:spLocks noGrp="1"/>
          </p:cNvSpPr>
          <p:nvPr>
            <p:ph type="body" sz="quarter" idx="3"/>
          </p:nvPr>
        </p:nvSpPr>
        <p:spPr/>
        <p:txBody>
          <a:bodyPr>
            <a:normAutofit/>
          </a:bodyPr>
          <a:lstStyle/>
          <a:p>
            <a:r>
              <a:rPr lang="en-US" sz="1800" dirty="0"/>
              <a:t>Private Sector</a:t>
            </a:r>
          </a:p>
        </p:txBody>
      </p:sp>
    </p:spTree>
    <p:extLst>
      <p:ext uri="{BB962C8B-B14F-4D97-AF65-F5344CB8AC3E}">
        <p14:creationId xmlns:p14="http://schemas.microsoft.com/office/powerpoint/2010/main" val="3911653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 do we need you?</a:t>
            </a:r>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254027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lvl="0">
              <a:spcBef>
                <a:spcPts val="0"/>
              </a:spcBef>
              <a:spcAft>
                <a:spcPts val="0"/>
              </a:spcAft>
              <a:buClr>
                <a:schemeClr val="dk1"/>
              </a:buClr>
              <a:buSzPts val="3200"/>
              <a:buFont typeface="Arial"/>
              <a:buChar char="•"/>
            </a:pPr>
            <a:r>
              <a:rPr lang="en-US" sz="2400" dirty="0"/>
              <a:t>To an individual</a:t>
            </a:r>
          </a:p>
          <a:p>
            <a:pPr lvl="1">
              <a:spcBef>
                <a:spcPts val="0"/>
              </a:spcBef>
              <a:spcAft>
                <a:spcPts val="0"/>
              </a:spcAft>
              <a:buSzPts val="2800"/>
              <a:buChar char="–"/>
            </a:pPr>
            <a:r>
              <a:rPr lang="en-US" sz="2400" dirty="0"/>
              <a:t>illness </a:t>
            </a:r>
            <a:r>
              <a:rPr lang="en-US" sz="2400" dirty="0">
                <a:sym typeface="Symbol" panose="05050102010706020507" pitchFamily="18" charset="2"/>
              </a:rPr>
              <a:t></a:t>
            </a:r>
            <a:r>
              <a:rPr lang="en-US" sz="2400" dirty="0"/>
              <a:t> 3</a:t>
            </a:r>
            <a:r>
              <a:rPr lang="en-US" sz="2400" dirty="0">
                <a:sym typeface="Symbol" panose="05050102010706020507" pitchFamily="18" charset="2"/>
              </a:rPr>
              <a:t></a:t>
            </a:r>
            <a:r>
              <a:rPr lang="en-US" sz="2400" dirty="0"/>
              <a:t>4 months absence from work </a:t>
            </a:r>
            <a:r>
              <a:rPr lang="en-US" sz="2400" dirty="0">
                <a:sym typeface="Symbol" panose="05050102010706020507" pitchFamily="18" charset="2"/>
              </a:rPr>
              <a:t></a:t>
            </a:r>
            <a:r>
              <a:rPr lang="en-US" sz="2400" dirty="0"/>
              <a:t> loss of income = PhP33,792 (PhP11,264 x 3 mo) [min. wage = 512] = </a:t>
            </a:r>
            <a:r>
              <a:rPr lang="en-US" sz="2400" b="1" u="sng" dirty="0"/>
              <a:t>30% loss in household income</a:t>
            </a:r>
          </a:p>
          <a:p>
            <a:pPr lvl="1">
              <a:spcBef>
                <a:spcPts val="0"/>
              </a:spcBef>
              <a:spcAft>
                <a:spcPts val="0"/>
              </a:spcAft>
              <a:buSzPts val="2800"/>
              <a:buChar char="–"/>
            </a:pPr>
            <a:r>
              <a:rPr lang="en-US" sz="2400" dirty="0"/>
              <a:t>death due to TB </a:t>
            </a:r>
            <a:r>
              <a:rPr lang="en-US" sz="2400" dirty="0">
                <a:sym typeface="Symbol" panose="05050102010706020507" pitchFamily="18" charset="2"/>
              </a:rPr>
              <a:t></a:t>
            </a:r>
            <a:r>
              <a:rPr lang="en-US" sz="2400" dirty="0"/>
              <a:t> </a:t>
            </a:r>
            <a:r>
              <a:rPr lang="en-US" sz="2400" dirty="0" err="1"/>
              <a:t>approx</a:t>
            </a:r>
            <a:r>
              <a:rPr lang="en-US" sz="2400" dirty="0"/>
              <a:t> </a:t>
            </a:r>
            <a:r>
              <a:rPr lang="en-US" sz="2400" b="1" u="sng" dirty="0"/>
              <a:t>15 productive years lost</a:t>
            </a:r>
          </a:p>
          <a:p>
            <a:endParaRPr lang="en-US" sz="2400" dirty="0"/>
          </a:p>
        </p:txBody>
      </p:sp>
      <p:sp>
        <p:nvSpPr>
          <p:cNvPr id="4" name="Title 3"/>
          <p:cNvSpPr>
            <a:spLocks noGrp="1"/>
          </p:cNvSpPr>
          <p:nvPr>
            <p:ph type="title"/>
          </p:nvPr>
        </p:nvSpPr>
        <p:spPr/>
        <p:txBody>
          <a:bodyPr/>
          <a:lstStyle/>
          <a:p>
            <a:r>
              <a:rPr lang="en-US" dirty="0"/>
              <a:t>Burden of TB</a:t>
            </a:r>
          </a:p>
        </p:txBody>
      </p:sp>
      <p:sp>
        <p:nvSpPr>
          <p:cNvPr id="7" name="Content Placeholder 6"/>
          <p:cNvSpPr>
            <a:spLocks noGrp="1"/>
          </p:cNvSpPr>
          <p:nvPr>
            <p:ph sz="quarter" idx="14"/>
          </p:nvPr>
        </p:nvSpPr>
        <p:spPr/>
        <p:txBody>
          <a:bodyPr/>
          <a:lstStyle/>
          <a:p>
            <a:endParaRPr lang="en-US" dirty="0"/>
          </a:p>
        </p:txBody>
      </p:sp>
      <p:grpSp>
        <p:nvGrpSpPr>
          <p:cNvPr id="9" name="Group 8"/>
          <p:cNvGrpSpPr/>
          <p:nvPr/>
        </p:nvGrpSpPr>
        <p:grpSpPr>
          <a:xfrm>
            <a:off x="4800600" y="1600200"/>
            <a:ext cx="3733800" cy="4114800"/>
            <a:chOff x="4800600" y="1600200"/>
            <a:chExt cx="3733800" cy="4114800"/>
          </a:xfrm>
        </p:grpSpPr>
        <p:sp>
          <p:nvSpPr>
            <p:cNvPr id="8" name="Rectangle 7"/>
            <p:cNvSpPr/>
            <p:nvPr/>
          </p:nvSpPr>
          <p:spPr>
            <a:xfrm>
              <a:off x="4800600" y="1600200"/>
              <a:ext cx="3733800" cy="411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80" r="21829"/>
            <a:stretch/>
          </p:blipFill>
          <p:spPr bwMode="auto">
            <a:xfrm>
              <a:off x="4953000" y="2057400"/>
              <a:ext cx="3442448"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7752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Burden of TB</a:t>
            </a:r>
          </a:p>
        </p:txBody>
      </p:sp>
      <p:pic>
        <p:nvPicPr>
          <p:cNvPr id="2050"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414414" y="1819365"/>
            <a:ext cx="631988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lowchart: Predefined Process 23"/>
          <p:cNvSpPr/>
          <p:nvPr/>
        </p:nvSpPr>
        <p:spPr>
          <a:xfrm>
            <a:off x="1447800" y="1752600"/>
            <a:ext cx="6324600" cy="914400"/>
          </a:xfrm>
          <a:prstGeom prst="flowChartPredefinedProcess">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ysClr val="windowText" lastClr="000000"/>
                </a:solidFill>
                <a:latin typeface="Chiller" panose="04020404031007020602" pitchFamily="82" charset="0"/>
              </a:rPr>
              <a:t>TUBERCULOSIS</a:t>
            </a:r>
          </a:p>
        </p:txBody>
      </p:sp>
      <p:sp>
        <p:nvSpPr>
          <p:cNvPr id="25" name="Rectangle 24"/>
          <p:cNvSpPr/>
          <p:nvPr/>
        </p:nvSpPr>
        <p:spPr>
          <a:xfrm>
            <a:off x="228600" y="4191000"/>
            <a:ext cx="8534400" cy="1815882"/>
          </a:xfrm>
          <a:prstGeom prst="rect">
            <a:avLst/>
          </a:prstGeom>
        </p:spPr>
        <p:txBody>
          <a:bodyPr wrap="square">
            <a:spAutoFit/>
          </a:bodyPr>
          <a:lstStyle/>
          <a:p>
            <a:pPr marL="342900" lvl="0" indent="-342900">
              <a:buClr>
                <a:schemeClr val="dk1"/>
              </a:buClr>
              <a:buSzPts val="3200"/>
              <a:buFont typeface="Arial"/>
              <a:buChar char="•"/>
            </a:pPr>
            <a:r>
              <a:rPr lang="en-US" sz="2800" dirty="0"/>
              <a:t>Province/City</a:t>
            </a:r>
          </a:p>
          <a:p>
            <a:pPr marL="742950" lvl="1" indent="-285750">
              <a:buSzPts val="2800"/>
              <a:buChar char="–"/>
            </a:pPr>
            <a:r>
              <a:rPr lang="en-US" sz="2800" dirty="0"/>
              <a:t>people with TB </a:t>
            </a:r>
            <a:r>
              <a:rPr lang="en-US" sz="2800" dirty="0">
                <a:sym typeface="Symbol" panose="05050102010706020507" pitchFamily="18" charset="2"/>
              </a:rPr>
              <a:t></a:t>
            </a:r>
            <a:r>
              <a:rPr lang="en-US" sz="2800" dirty="0"/>
              <a:t> spread the disease </a:t>
            </a:r>
            <a:r>
              <a:rPr lang="en-US" sz="2800" dirty="0">
                <a:sym typeface="Symbol" panose="05050102010706020507" pitchFamily="18" charset="2"/>
              </a:rPr>
              <a:t></a:t>
            </a:r>
            <a:r>
              <a:rPr lang="en-US" sz="2800" dirty="0"/>
              <a:t> poor people get the disease </a:t>
            </a:r>
            <a:r>
              <a:rPr lang="en-US" sz="2800" dirty="0">
                <a:sym typeface="Symbol" panose="05050102010706020507" pitchFamily="18" charset="2"/>
              </a:rPr>
              <a:t></a:t>
            </a:r>
            <a:r>
              <a:rPr lang="en-US" sz="2800" dirty="0"/>
              <a:t> they get poorer </a:t>
            </a:r>
            <a:r>
              <a:rPr lang="en-US" sz="2800" dirty="0">
                <a:sym typeface="Symbol" panose="05050102010706020507" pitchFamily="18" charset="2"/>
              </a:rPr>
              <a:t></a:t>
            </a:r>
            <a:r>
              <a:rPr lang="en-US" sz="2800" dirty="0"/>
              <a:t> increased pressure on LGU budget</a:t>
            </a:r>
          </a:p>
        </p:txBody>
      </p:sp>
    </p:spTree>
    <p:extLst>
      <p:ext uri="{BB962C8B-B14F-4D97-AF65-F5344CB8AC3E}">
        <p14:creationId xmlns:p14="http://schemas.microsoft.com/office/powerpoint/2010/main" val="19590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mage result for PHILIPP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4814" y="185617"/>
            <a:ext cx="3789586" cy="65199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Burden of TB</a:t>
            </a:r>
          </a:p>
        </p:txBody>
      </p:sp>
      <p:pic>
        <p:nvPicPr>
          <p:cNvPr id="3074"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9333" y1="76399" x2="29333" y2="76399"/>
                        <a14:foregroundMark x1="30667" y1="86618" x2="30667" y2="86618"/>
                        <a14:foregroundMark x1="27778" y1="86131" x2="27778" y2="86131"/>
                        <a14:foregroundMark x1="25556" y1="79319" x2="25556" y2="79319"/>
                        <a14:foregroundMark x1="32222" y1="80535" x2="32222" y2="80535"/>
                        <a14:foregroundMark x1="32667" y1="77616" x2="32667" y2="77616"/>
                        <a14:foregroundMark x1="38444" y1="79319" x2="38444" y2="79319"/>
                        <a14:foregroundMark x1="38222" y1="90754" x2="38222" y2="90754"/>
                        <a14:foregroundMark x1="40000" y1="91484" x2="40000" y2="91484"/>
                        <a14:foregroundMark x1="87111" y1="76886" x2="87111" y2="76886"/>
                        <a14:foregroundMark x1="96667" y1="60584" x2="96667" y2="60584"/>
                        <a14:foregroundMark x1="96667" y1="53771" x2="96667" y2="53771"/>
                        <a14:foregroundMark x1="87333" y1="50608" x2="87333" y2="50608"/>
                        <a14:foregroundMark x1="84444" y1="50608" x2="84444" y2="50608"/>
                        <a14:foregroundMark x1="85556" y1="43552" x2="85556" y2="43552"/>
                        <a14:foregroundMark x1="88889" y1="42336" x2="88889" y2="42336"/>
                        <a14:foregroundMark x1="92222" y1="32603" x2="92222" y2="32603"/>
                        <a14:foregroundMark x1="91556" y1="27494" x2="91556" y2="27494"/>
                        <a14:foregroundMark x1="70000" y1="15572" x2="70000" y2="15572"/>
                        <a14:foregroundMark x1="70667" y1="6326" x2="70667" y2="6326"/>
                        <a14:foregroundMark x1="79333" y1="3163" x2="79333" y2="3163"/>
                        <a14:foregroundMark x1="79333" y1="7056" x2="79333" y2="7056"/>
                        <a14:foregroundMark x1="79333" y1="1460" x2="79333" y2="1460"/>
                        <a14:foregroundMark x1="32667" y1="7543" x2="32667" y2="7543"/>
                        <a14:foregroundMark x1="40000" y1="54988" x2="40000" y2="54988"/>
                        <a14:foregroundMark x1="51556" y1="61071" x2="51556" y2="61071"/>
                        <a14:foregroundMark x1="53333" y1="58637" x2="53333" y2="58637"/>
                        <a14:foregroundMark x1="50000" y1="57421" x2="50000" y2="57421"/>
                        <a14:foregroundMark x1="53778" y1="68370" x2="53778" y2="68370"/>
                        <a14:foregroundMark x1="13333" y1="29440" x2="13333" y2="29440"/>
                      </a14:backgroundRemoval>
                    </a14:imgEffect>
                  </a14:imgLayer>
                </a14:imgProps>
              </a:ext>
              <a:ext uri="{28A0092B-C50C-407E-A947-70E740481C1C}">
                <a14:useLocalDpi xmlns:a14="http://schemas.microsoft.com/office/drawing/2010/main" val="0"/>
              </a:ext>
            </a:extLst>
          </a:blip>
          <a:srcRect/>
          <a:stretch>
            <a:fillRect/>
          </a:stretch>
        </p:blipFill>
        <p:spPr bwMode="auto">
          <a:xfrm>
            <a:off x="5058401" y="2514600"/>
            <a:ext cx="3399799"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Image result for PHILIPP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PHILIPPI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609600" y="1600200"/>
            <a:ext cx="4572000" cy="4401205"/>
          </a:xfrm>
          <a:prstGeom prst="rect">
            <a:avLst/>
          </a:prstGeom>
        </p:spPr>
        <p:txBody>
          <a:bodyPr>
            <a:spAutoFit/>
          </a:bodyPr>
          <a:lstStyle/>
          <a:p>
            <a:pPr marL="25400" lvl="0">
              <a:spcBef>
                <a:spcPts val="640"/>
              </a:spcBef>
              <a:buSzPts val="3200"/>
            </a:pPr>
            <a:r>
              <a:rPr lang="en-US" sz="2800" dirty="0"/>
              <a:t>National</a:t>
            </a:r>
          </a:p>
          <a:p>
            <a:pPr marL="914400" lvl="1" indent="-406400">
              <a:spcBef>
                <a:spcPts val="0"/>
              </a:spcBef>
              <a:spcAft>
                <a:spcPts val="0"/>
              </a:spcAft>
              <a:buSzPts val="2800"/>
              <a:buChar char="–"/>
            </a:pPr>
            <a:r>
              <a:rPr lang="en-US" sz="2800" dirty="0"/>
              <a:t>increased pressure on LGU budget </a:t>
            </a:r>
            <a:r>
              <a:rPr lang="en-US" sz="2800" dirty="0">
                <a:sym typeface="Symbol" panose="05050102010706020507" pitchFamily="18" charset="2"/>
              </a:rPr>
              <a:t></a:t>
            </a:r>
            <a:r>
              <a:rPr lang="en-US" sz="2800" dirty="0"/>
              <a:t> LGUs become poor </a:t>
            </a:r>
            <a:r>
              <a:rPr lang="en-US" sz="2800" dirty="0">
                <a:sym typeface="Symbol" panose="05050102010706020507" pitchFamily="18" charset="2"/>
              </a:rPr>
              <a:t></a:t>
            </a:r>
            <a:r>
              <a:rPr lang="en-US" sz="2800" dirty="0"/>
              <a:t>  increased pressure on national budget </a:t>
            </a:r>
            <a:r>
              <a:rPr lang="en-US" sz="2800" dirty="0">
                <a:sym typeface="Symbol" panose="05050102010706020507" pitchFamily="18" charset="2"/>
              </a:rPr>
              <a:t></a:t>
            </a:r>
            <a:r>
              <a:rPr lang="en-US" sz="2800" dirty="0"/>
              <a:t> more budget allocated for TB program </a:t>
            </a:r>
            <a:r>
              <a:rPr lang="en-US" sz="2800" dirty="0">
                <a:sym typeface="Symbol" panose="05050102010706020507" pitchFamily="18" charset="2"/>
              </a:rPr>
              <a:t></a:t>
            </a:r>
            <a:r>
              <a:rPr lang="en-US" sz="2800" dirty="0"/>
              <a:t> less budget for other national projects </a:t>
            </a:r>
            <a:r>
              <a:rPr lang="en-US" sz="2800" dirty="0">
                <a:sym typeface="Symbol" panose="05050102010706020507" pitchFamily="18" charset="2"/>
              </a:rPr>
              <a:t></a:t>
            </a:r>
            <a:r>
              <a:rPr lang="en-US" sz="2800" dirty="0"/>
              <a:t> country becomes poor</a:t>
            </a:r>
          </a:p>
        </p:txBody>
      </p:sp>
    </p:spTree>
    <p:extLst>
      <p:ext uri="{BB962C8B-B14F-4D97-AF65-F5344CB8AC3E}">
        <p14:creationId xmlns:p14="http://schemas.microsoft.com/office/powerpoint/2010/main" val="248810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basis for organizing the </a:t>
            </a:r>
            <a:r>
              <a:rPr lang="en-US" dirty="0" err="1"/>
              <a:t>mscc</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55569"/>
            <a:ext cx="337185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Image result for PARCHMENT WITH PEN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PARCHMENT WITH PE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PARCHMENT WITH PEN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PARCHMENT WITH PEN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483136" y="2741715"/>
            <a:ext cx="1895475" cy="2419351"/>
            <a:chOff x="483136" y="2741715"/>
            <a:chExt cx="1895475" cy="2419351"/>
          </a:xfrm>
        </p:grpSpPr>
        <p:pic>
          <p:nvPicPr>
            <p:cNvPr id="4108" name="Picture 12" descr="Related imag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0553" y1="15748" x2="10553" y2="15748"/>
                          <a14:foregroundMark x1="12563" y1="91339" x2="12563" y2="91339"/>
                          <a14:foregroundMark x1="6030" y1="78740" x2="6030" y2="78740"/>
                        </a14:backgroundRemoval>
                      </a14:imgEffect>
                    </a14:imgLayer>
                  </a14:imgProps>
                </a:ext>
                <a:ext uri="{28A0092B-C50C-407E-A947-70E740481C1C}">
                  <a14:useLocalDpi xmlns:a14="http://schemas.microsoft.com/office/drawing/2010/main" val="0"/>
                </a:ext>
              </a:extLst>
            </a:blip>
            <a:srcRect/>
            <a:stretch>
              <a:fillRect/>
            </a:stretch>
          </p:blipFill>
          <p:spPr bwMode="auto">
            <a:xfrm rot="21145940">
              <a:off x="483136" y="2741715"/>
              <a:ext cx="1895475" cy="24193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694983">
              <a:off x="834683" y="3489426"/>
              <a:ext cx="1286792" cy="954107"/>
            </a:xfrm>
            <a:prstGeom prst="rect">
              <a:avLst/>
            </a:prstGeom>
            <a:noFill/>
          </p:spPr>
          <p:txBody>
            <a:bodyPr wrap="square" rtlCol="0">
              <a:spAutoFit/>
            </a:bodyPr>
            <a:lstStyle/>
            <a:p>
              <a:pPr algn="ctr"/>
              <a:r>
                <a:rPr lang="en-US" sz="1400" dirty="0">
                  <a:solidFill>
                    <a:schemeClr val="bg1"/>
                  </a:solidFill>
                </a:rPr>
                <a:t>Comprehensive Unified Policy for TB Control in the Philippines</a:t>
              </a:r>
            </a:p>
          </p:txBody>
        </p:sp>
      </p:grpSp>
      <p:grpSp>
        <p:nvGrpSpPr>
          <p:cNvPr id="9" name="Group 8"/>
          <p:cNvGrpSpPr/>
          <p:nvPr/>
        </p:nvGrpSpPr>
        <p:grpSpPr>
          <a:xfrm>
            <a:off x="6487869" y="2800371"/>
            <a:ext cx="1895475" cy="2419351"/>
            <a:chOff x="6487869" y="2800371"/>
            <a:chExt cx="1895475" cy="2419351"/>
          </a:xfrm>
        </p:grpSpPr>
        <p:pic>
          <p:nvPicPr>
            <p:cNvPr id="10" name="Picture 12" descr="Related imag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0553" y1="15748" x2="10553" y2="15748"/>
                          <a14:foregroundMark x1="12563" y1="91339" x2="12563" y2="91339"/>
                          <a14:foregroundMark x1="6030" y1="78740" x2="6030" y2="78740"/>
                        </a14:backgroundRemoval>
                      </a14:imgEffect>
                    </a14:imgLayer>
                  </a14:imgProps>
                </a:ext>
                <a:ext uri="{28A0092B-C50C-407E-A947-70E740481C1C}">
                  <a14:useLocalDpi xmlns:a14="http://schemas.microsoft.com/office/drawing/2010/main" val="0"/>
                </a:ext>
              </a:extLst>
            </a:blip>
            <a:srcRect/>
            <a:stretch>
              <a:fillRect/>
            </a:stretch>
          </p:blipFill>
          <p:spPr bwMode="auto">
            <a:xfrm rot="454060" flipH="1">
              <a:off x="6487869" y="2800371"/>
              <a:ext cx="1895475" cy="24193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458181">
              <a:off x="6711914" y="3640715"/>
              <a:ext cx="1286792" cy="738664"/>
            </a:xfrm>
            <a:prstGeom prst="rect">
              <a:avLst/>
            </a:prstGeom>
            <a:noFill/>
          </p:spPr>
          <p:txBody>
            <a:bodyPr wrap="square" rtlCol="0">
              <a:spAutoFit/>
            </a:bodyPr>
            <a:lstStyle/>
            <a:p>
              <a:pPr algn="ctr"/>
              <a:r>
                <a:rPr lang="en-US" sz="1400" dirty="0">
                  <a:solidFill>
                    <a:schemeClr val="bg1"/>
                  </a:solidFill>
                </a:rPr>
                <a:t>Philippine Strategic TB Elimination Plan</a:t>
              </a:r>
            </a:p>
          </p:txBody>
        </p:sp>
      </p:grpSp>
    </p:spTree>
    <p:extLst>
      <p:ext uri="{BB962C8B-B14F-4D97-AF65-F5344CB8AC3E}">
        <p14:creationId xmlns:p14="http://schemas.microsoft.com/office/powerpoint/2010/main" val="223440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500" fill="hold"/>
                                        <p:tgtEl>
                                          <p:spTgt spid="4098"/>
                                        </p:tgtEl>
                                        <p:attrNameLst>
                                          <p:attrName>ppt_w</p:attrName>
                                        </p:attrNameLst>
                                      </p:cBhvr>
                                      <p:tavLst>
                                        <p:tav tm="0">
                                          <p:val>
                                            <p:fltVal val="0"/>
                                          </p:val>
                                        </p:tav>
                                        <p:tav tm="100000">
                                          <p:val>
                                            <p:strVal val="#ppt_w"/>
                                          </p:val>
                                        </p:tav>
                                      </p:tavLst>
                                    </p:anim>
                                    <p:anim calcmode="lin" valueType="num">
                                      <p:cBhvr>
                                        <p:cTn id="20" dur="500" fill="hold"/>
                                        <p:tgtEl>
                                          <p:spTgt spid="4098"/>
                                        </p:tgtEl>
                                        <p:attrNameLst>
                                          <p:attrName>ppt_h</p:attrName>
                                        </p:attrNameLst>
                                      </p:cBhvr>
                                      <p:tavLst>
                                        <p:tav tm="0">
                                          <p:val>
                                            <p:fltVal val="0"/>
                                          </p:val>
                                        </p:tav>
                                        <p:tav tm="100000">
                                          <p:val>
                                            <p:strVal val="#ppt_h"/>
                                          </p:val>
                                        </p:tav>
                                      </p:tavLst>
                                    </p:anim>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Comprehensive Unified policy for </a:t>
            </a:r>
            <a:r>
              <a:rPr lang="en-US" dirty="0" err="1"/>
              <a:t>tb</a:t>
            </a:r>
            <a:r>
              <a:rPr lang="en-US" dirty="0"/>
              <a:t> control in the Philippines</a:t>
            </a:r>
          </a:p>
        </p:txBody>
      </p:sp>
      <p:graphicFrame>
        <p:nvGraphicFramePr>
          <p:cNvPr id="5" name="Diagram 4"/>
          <p:cNvGraphicFramePr/>
          <p:nvPr>
            <p:extLst>
              <p:ext uri="{D42A27DB-BD31-4B8C-83A1-F6EECF244321}">
                <p14:modId xmlns:p14="http://schemas.microsoft.com/office/powerpoint/2010/main" val="3474795210"/>
              </p:ext>
            </p:extLst>
          </p:nvPr>
        </p:nvGraphicFramePr>
        <p:xfrm>
          <a:off x="2362200" y="1524000"/>
          <a:ext cx="7086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81000" y="2228671"/>
            <a:ext cx="3276600" cy="3539430"/>
          </a:xfrm>
          <a:prstGeom prst="rect">
            <a:avLst/>
          </a:prstGeom>
        </p:spPr>
        <p:txBody>
          <a:bodyPr wrap="square">
            <a:spAutoFit/>
          </a:bodyPr>
          <a:lstStyle/>
          <a:p>
            <a:r>
              <a:rPr lang="en-US" sz="2800" dirty="0"/>
              <a:t>The CUP’s key goal is to harmonize and unify TB control efforts in the Philippines. It also provides for NTP to be the basis for implementation of TB among all stakeholders.</a:t>
            </a:r>
          </a:p>
        </p:txBody>
      </p:sp>
    </p:spTree>
    <p:extLst>
      <p:ext uri="{BB962C8B-B14F-4D97-AF65-F5344CB8AC3E}">
        <p14:creationId xmlns:p14="http://schemas.microsoft.com/office/powerpoint/2010/main" val="196636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Philippine strategic </a:t>
            </a:r>
            <a:r>
              <a:rPr lang="en-US" dirty="0" err="1"/>
              <a:t>tb</a:t>
            </a:r>
            <a:r>
              <a:rPr lang="en-US" dirty="0"/>
              <a:t> elimination plan</a:t>
            </a:r>
          </a:p>
        </p:txBody>
      </p:sp>
      <p:grpSp>
        <p:nvGrpSpPr>
          <p:cNvPr id="2" name="Group 1"/>
          <p:cNvGrpSpPr/>
          <p:nvPr/>
        </p:nvGrpSpPr>
        <p:grpSpPr>
          <a:xfrm>
            <a:off x="533400" y="1676400"/>
            <a:ext cx="8018585" cy="4343400"/>
            <a:chOff x="533400" y="1676400"/>
            <a:chExt cx="8018585" cy="434340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022" t="21518" r="15700" b="10774"/>
            <a:stretch/>
          </p:blipFill>
          <p:spPr bwMode="auto">
            <a:xfrm>
              <a:off x="533400" y="1676400"/>
              <a:ext cx="801858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0" y="5522812"/>
              <a:ext cx="2514600" cy="40075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7 ENGAGED STRATEGIES</a:t>
              </a:r>
            </a:p>
          </p:txBody>
        </p:sp>
      </p:grpSp>
    </p:spTree>
    <p:extLst>
      <p:ext uri="{BB962C8B-B14F-4D97-AF65-F5344CB8AC3E}">
        <p14:creationId xmlns:p14="http://schemas.microsoft.com/office/powerpoint/2010/main" val="293599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Areas for collaboration</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89630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multisectoral coordinating committee (MSCC)?</a:t>
            </a:r>
          </a:p>
        </p:txBody>
      </p:sp>
      <p:sp>
        <p:nvSpPr>
          <p:cNvPr id="3" name="Content Placeholder 2"/>
          <p:cNvSpPr>
            <a:spLocks noGrp="1"/>
          </p:cNvSpPr>
          <p:nvPr>
            <p:ph sz="quarter" idx="13"/>
          </p:nvPr>
        </p:nvSpPr>
        <p:spPr/>
        <p:txBody>
          <a:bodyPr>
            <a:normAutofit/>
          </a:bodyPr>
          <a:lstStyle/>
          <a:p>
            <a:r>
              <a:rPr lang="en-US" sz="1800" dirty="0"/>
              <a:t>An organized partnership between LGUs and other sectors, both public and private, working for TB elimination that includes ensuring a functional and comprehensive delivery of TB services in the province or city </a:t>
            </a:r>
          </a:p>
          <a:p>
            <a:r>
              <a:rPr lang="en-US" sz="1800" dirty="0"/>
              <a:t>This organizational body can be called by different names:</a:t>
            </a:r>
          </a:p>
          <a:p>
            <a:pPr lvl="1"/>
            <a:r>
              <a:rPr lang="en-US" sz="1800" dirty="0"/>
              <a:t>Provincial/City Coordinating Committee (PCC/CCC), </a:t>
            </a:r>
          </a:p>
          <a:p>
            <a:pPr lvl="1"/>
            <a:r>
              <a:rPr lang="en-US" sz="1800" dirty="0"/>
              <a:t>Multisectoral Stakeholders’ Alliance (MSA), </a:t>
            </a:r>
          </a:p>
          <a:p>
            <a:pPr lvl="1"/>
            <a:r>
              <a:rPr lang="en-US" sz="1800" dirty="0"/>
              <a:t>Local TB council or local coalition, </a:t>
            </a:r>
          </a:p>
          <a:p>
            <a:pPr lvl="1"/>
            <a:r>
              <a:rPr lang="en-US" sz="1800" dirty="0"/>
              <a:t>Or any equivalent. </a:t>
            </a:r>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138" l="0" r="100000"/>
                    </a14:imgEffect>
                  </a14:imgLayer>
                </a14:imgProps>
              </a:ext>
              <a:ext uri="{28A0092B-C50C-407E-A947-70E740481C1C}">
                <a14:useLocalDpi xmlns:a14="http://schemas.microsoft.com/office/drawing/2010/main" val="0"/>
              </a:ext>
            </a:extLst>
          </a:blip>
          <a:srcRect/>
          <a:stretch>
            <a:fillRect/>
          </a:stretch>
        </p:blipFill>
        <p:spPr bwMode="auto">
          <a:xfrm>
            <a:off x="4667250" y="3636264"/>
            <a:ext cx="4400550" cy="291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4894156"/>
            <a:ext cx="2160896" cy="400110"/>
          </a:xfrm>
          <a:prstGeom prst="rect">
            <a:avLst/>
          </a:prstGeom>
          <a:noFill/>
        </p:spPr>
        <p:txBody>
          <a:bodyPr wrap="square" rtlCol="0">
            <a:spAutoFit/>
          </a:bodyPr>
          <a:lstStyle/>
          <a:p>
            <a:pPr algn="ctr"/>
            <a:r>
              <a:rPr lang="en-US" sz="2000" dirty="0">
                <a:latin typeface="Aharoni" panose="02010803020104030203" pitchFamily="2" charset="-79"/>
                <a:cs typeface="Aharoni" panose="02010803020104030203" pitchFamily="2" charset="-79"/>
              </a:rPr>
              <a:t>TB ELIMINATION</a:t>
            </a:r>
          </a:p>
        </p:txBody>
      </p:sp>
    </p:spTree>
    <p:extLst>
      <p:ext uri="{BB962C8B-B14F-4D97-AF65-F5344CB8AC3E}">
        <p14:creationId xmlns:p14="http://schemas.microsoft.com/office/powerpoint/2010/main" val="117725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PH" b="1" i="1" dirty="0"/>
              <a:t>Department of the Interior and Local Government</a:t>
            </a:r>
            <a:endParaRPr lang="en-US" dirty="0"/>
          </a:p>
        </p:txBody>
      </p:sp>
      <p:sp>
        <p:nvSpPr>
          <p:cNvPr id="5" name="Content Placeholder 4"/>
          <p:cNvSpPr>
            <a:spLocks noGrp="1"/>
          </p:cNvSpPr>
          <p:nvPr>
            <p:ph sz="quarter" idx="13"/>
          </p:nvPr>
        </p:nvSpPr>
        <p:spPr/>
        <p:txBody>
          <a:bodyPr/>
          <a:lstStyle/>
          <a:p>
            <a:pPr lvl="1"/>
            <a:r>
              <a:rPr lang="en-PH" sz="1800" dirty="0"/>
              <a:t>Assist the LGU or local NTP Core Team in drafting a TB ordinance with the following provisions: </a:t>
            </a:r>
            <a:endParaRPr lang="en-US" sz="1600" dirty="0"/>
          </a:p>
          <a:p>
            <a:pPr lvl="2"/>
            <a:r>
              <a:rPr lang="en-PH" sz="1800" dirty="0"/>
              <a:t>Mandating the MSCC as the coordinating body to oversee the SDN and the public-private partnerships established in the LGU</a:t>
            </a:r>
            <a:endParaRPr lang="en-US" sz="1600" dirty="0"/>
          </a:p>
          <a:p>
            <a:pPr lvl="2"/>
            <a:r>
              <a:rPr lang="en-PH" sz="1800" dirty="0"/>
              <a:t>Requiring the private partners to do the following:</a:t>
            </a:r>
            <a:endParaRPr lang="en-US" sz="1600" dirty="0"/>
          </a:p>
          <a:p>
            <a:pPr lvl="3"/>
            <a:r>
              <a:rPr lang="en-PH" sz="1800" dirty="0"/>
              <a:t>Notify any TB case diagnosed or managed</a:t>
            </a:r>
            <a:endParaRPr lang="en-US" sz="1600" dirty="0"/>
          </a:p>
          <a:p>
            <a:pPr lvl="3"/>
            <a:r>
              <a:rPr lang="en-PH" sz="1800" dirty="0"/>
              <a:t>Avail of NTP trainings/orientation to standardize all NTP protocols</a:t>
            </a:r>
            <a:endParaRPr lang="en-US" sz="1600" dirty="0"/>
          </a:p>
          <a:p>
            <a:pPr lvl="3"/>
            <a:r>
              <a:rPr lang="en-PH" sz="1800" dirty="0"/>
              <a:t>Follow the NTP protocols once trained</a:t>
            </a:r>
            <a:endParaRPr lang="en-US" sz="1600" dirty="0"/>
          </a:p>
          <a:p>
            <a:pPr lvl="3"/>
            <a:r>
              <a:rPr lang="en-PH" sz="1800" dirty="0"/>
              <a:t>Follow the referral protocols and procedures established by local government for TB and other health programs</a:t>
            </a:r>
            <a:endParaRPr lang="en-US" sz="1600" dirty="0"/>
          </a:p>
          <a:p>
            <a:pPr lvl="1"/>
            <a:r>
              <a:rPr lang="en-PH" sz="1800" dirty="0"/>
              <a:t>Implement TB in the Workplace in their office</a:t>
            </a:r>
            <a:endParaRPr lang="en-US" sz="1600" dirty="0"/>
          </a:p>
          <a:p>
            <a:endParaRPr lang="en-US" dirty="0"/>
          </a:p>
        </p:txBody>
      </p:sp>
    </p:spTree>
    <p:extLst>
      <p:ext uri="{BB962C8B-B14F-4D97-AF65-F5344CB8AC3E}">
        <p14:creationId xmlns:p14="http://schemas.microsoft.com/office/powerpoint/2010/main" val="83506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PH" b="1" i="1" dirty="0"/>
              <a:t>Department of Education</a:t>
            </a:r>
            <a:endParaRPr lang="en-US" dirty="0"/>
          </a:p>
        </p:txBody>
      </p:sp>
      <p:sp>
        <p:nvSpPr>
          <p:cNvPr id="3" name="Content Placeholder 2"/>
          <p:cNvSpPr>
            <a:spLocks noGrp="1"/>
          </p:cNvSpPr>
          <p:nvPr>
            <p:ph sz="quarter" idx="13"/>
          </p:nvPr>
        </p:nvSpPr>
        <p:spPr/>
        <p:txBody>
          <a:bodyPr>
            <a:noAutofit/>
          </a:bodyPr>
          <a:lstStyle/>
          <a:p>
            <a:pPr lvl="0"/>
            <a:r>
              <a:rPr lang="en-PH" sz="1800" dirty="0"/>
              <a:t>Incorporate TB topics in the curriculum of elementary and secondary levels of public and private schools</a:t>
            </a:r>
            <a:endParaRPr lang="en-US" sz="1800" dirty="0"/>
          </a:p>
          <a:p>
            <a:pPr lvl="0"/>
            <a:r>
              <a:rPr lang="en-PH" sz="1800" dirty="0"/>
              <a:t>Conduct mass screening among children aged 14 years old and below for all public schools</a:t>
            </a:r>
            <a:endParaRPr lang="en-US" sz="1800" dirty="0"/>
          </a:p>
          <a:p>
            <a:pPr lvl="0"/>
            <a:r>
              <a:rPr lang="en-PH" sz="1800" dirty="0"/>
              <a:t>Coordinate similar activities in private schools</a:t>
            </a:r>
            <a:endParaRPr lang="en-US" sz="1800" dirty="0"/>
          </a:p>
          <a:p>
            <a:pPr lvl="0"/>
            <a:r>
              <a:rPr lang="en-PH" sz="1800" dirty="0"/>
              <a:t>Establish referral system between schools and TB service providers in the service delivery network, either public or private</a:t>
            </a:r>
            <a:endParaRPr lang="en-US" sz="1800" dirty="0"/>
          </a:p>
          <a:p>
            <a:pPr lvl="0"/>
            <a:r>
              <a:rPr lang="en-PH" sz="1800" dirty="0"/>
              <a:t>Engage the clinic teachers and school nurses as treatment partners for school children diagnosed with TB</a:t>
            </a:r>
            <a:endParaRPr lang="en-US" sz="1800" dirty="0"/>
          </a:p>
          <a:p>
            <a:pPr lvl="0"/>
            <a:r>
              <a:rPr lang="en-PH" sz="1800" dirty="0"/>
              <a:t>Implement TB in the Workplace in their offices and in schools</a:t>
            </a:r>
            <a:endParaRPr lang="en-US" sz="1800" dirty="0"/>
          </a:p>
          <a:p>
            <a:pPr lvl="0"/>
            <a:r>
              <a:rPr lang="en-PH" sz="1800" dirty="0"/>
              <a:t>Assist PHO/CHO conduct TB information drive among teachers and non-teaching staff in schools</a:t>
            </a:r>
            <a:endParaRPr lang="en-US" sz="1800" dirty="0"/>
          </a:p>
          <a:p>
            <a:pPr lvl="0"/>
            <a:r>
              <a:rPr lang="en-PH" sz="1800" dirty="0"/>
              <a:t>Monitor TB Program implementation in DepEd and report to PHO/CHO during MSCC meetings</a:t>
            </a:r>
            <a:endParaRPr lang="en-US" sz="1800" dirty="0"/>
          </a:p>
          <a:p>
            <a:endParaRPr lang="en-US" sz="1800" dirty="0"/>
          </a:p>
        </p:txBody>
      </p:sp>
    </p:spTree>
    <p:extLst>
      <p:ext uri="{BB962C8B-B14F-4D97-AF65-F5344CB8AC3E}">
        <p14:creationId xmlns:p14="http://schemas.microsoft.com/office/powerpoint/2010/main" val="408276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PH" b="1" i="1" dirty="0"/>
              <a:t>Department of Social Welfare and Development</a:t>
            </a:r>
            <a:endParaRPr lang="en-US" dirty="0"/>
          </a:p>
        </p:txBody>
      </p:sp>
      <p:sp>
        <p:nvSpPr>
          <p:cNvPr id="3" name="Content Placeholder 2"/>
          <p:cNvSpPr>
            <a:spLocks noGrp="1"/>
          </p:cNvSpPr>
          <p:nvPr>
            <p:ph sz="quarter" idx="13"/>
          </p:nvPr>
        </p:nvSpPr>
        <p:spPr/>
        <p:txBody>
          <a:bodyPr>
            <a:noAutofit/>
          </a:bodyPr>
          <a:lstStyle/>
          <a:p>
            <a:pPr lvl="0"/>
            <a:r>
              <a:rPr lang="en-PH" sz="1800" dirty="0"/>
              <a:t>Revise policy on 4Ps to include additional benefits for poor families affected by TB</a:t>
            </a:r>
            <a:endParaRPr lang="en-US" sz="1800" dirty="0"/>
          </a:p>
          <a:p>
            <a:pPr lvl="0"/>
            <a:r>
              <a:rPr lang="en-PH" sz="1800" dirty="0"/>
              <a:t>Conduct IEC and BCC among high-risk groups such as the urban and rural poor, children, senior citizens </a:t>
            </a:r>
            <a:endParaRPr lang="en-US" sz="1800" dirty="0"/>
          </a:p>
          <a:p>
            <a:pPr lvl="0"/>
            <a:r>
              <a:rPr lang="en-PH" sz="1800" dirty="0"/>
              <a:t>Implement TB in the Workplace in their offices</a:t>
            </a:r>
            <a:endParaRPr lang="en-US" sz="1800" dirty="0"/>
          </a:p>
          <a:p>
            <a:pPr lvl="0"/>
            <a:r>
              <a:rPr lang="en-PH" sz="1800" dirty="0"/>
              <a:t>Conduct mass screening in day care centers</a:t>
            </a:r>
            <a:endParaRPr lang="en-US" sz="1800" dirty="0"/>
          </a:p>
          <a:p>
            <a:pPr lvl="0"/>
            <a:r>
              <a:rPr lang="en-PH" sz="1800" dirty="0"/>
              <a:t>Establish referral systems between day care centers, orphanages, other shelters and TB service providers in the SDN</a:t>
            </a:r>
            <a:endParaRPr lang="en-US" sz="1800" dirty="0"/>
          </a:p>
          <a:p>
            <a:pPr lvl="0"/>
            <a:r>
              <a:rPr lang="en-PH" sz="1800" dirty="0"/>
              <a:t>Engage parent leaders, social workers and day care workers as treatment partners for clients with TB</a:t>
            </a:r>
            <a:endParaRPr lang="en-US" sz="1800" dirty="0"/>
          </a:p>
          <a:p>
            <a:pPr lvl="0"/>
            <a:r>
              <a:rPr lang="en-PH" sz="1800" dirty="0"/>
              <a:t>Create sustainable livelihood programs for patients and families affected by TB</a:t>
            </a:r>
            <a:endParaRPr lang="en-US" sz="1800" dirty="0"/>
          </a:p>
          <a:p>
            <a:pPr lvl="0"/>
            <a:r>
              <a:rPr lang="en-PH" sz="1800" dirty="0"/>
              <a:t>Coordinate with National Nutrition Council for supplementary feeding program for TB patients who are underweight and malnourished </a:t>
            </a:r>
            <a:endParaRPr lang="en-US" sz="1800" dirty="0"/>
          </a:p>
          <a:p>
            <a:pPr lvl="0"/>
            <a:r>
              <a:rPr lang="en-PH" sz="1800" dirty="0"/>
              <a:t>Monitor TB program implementation in their department and report to PHO/CHO during MSCC meetings</a:t>
            </a:r>
            <a:endParaRPr lang="en-US" sz="1800" dirty="0"/>
          </a:p>
        </p:txBody>
      </p:sp>
    </p:spTree>
    <p:extLst>
      <p:ext uri="{BB962C8B-B14F-4D97-AF65-F5344CB8AC3E}">
        <p14:creationId xmlns:p14="http://schemas.microsoft.com/office/powerpoint/2010/main" val="221081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PH" b="1" i="1" dirty="0"/>
              <a:t>Department of Labor and Employment</a:t>
            </a:r>
            <a:endParaRPr lang="en-US" dirty="0"/>
          </a:p>
        </p:txBody>
      </p:sp>
      <p:sp>
        <p:nvSpPr>
          <p:cNvPr id="3" name="Content Placeholder 2"/>
          <p:cNvSpPr>
            <a:spLocks noGrp="1"/>
          </p:cNvSpPr>
          <p:nvPr>
            <p:ph sz="quarter" idx="13"/>
          </p:nvPr>
        </p:nvSpPr>
        <p:spPr/>
        <p:txBody>
          <a:bodyPr>
            <a:normAutofit/>
          </a:bodyPr>
          <a:lstStyle/>
          <a:p>
            <a:pPr lvl="0"/>
            <a:r>
              <a:rPr lang="en-PH" sz="1800" dirty="0"/>
              <a:t>Monitor the implementation of Department Order No. 73-05: Guidelines for the Implementation of Policy and Program on Tuberculosis Prevention and Control in the Workplace and submit a report to PHO/CHO through NTP coordinators</a:t>
            </a:r>
            <a:endParaRPr lang="en-US" sz="1800" dirty="0"/>
          </a:p>
          <a:p>
            <a:pPr lvl="0"/>
            <a:r>
              <a:rPr lang="en-PH" sz="1800" dirty="0"/>
              <a:t>Monitor status of employees with TB and ensure nondiscrimination and fair treatment from employers</a:t>
            </a:r>
            <a:endParaRPr lang="en-US" sz="1800" dirty="0"/>
          </a:p>
          <a:p>
            <a:pPr lvl="0"/>
            <a:r>
              <a:rPr lang="en-PH" sz="1800" dirty="0"/>
              <a:t>Assist workplaces in crafting their workplace TB policies</a:t>
            </a:r>
            <a:endParaRPr lang="en-US" sz="1800" dirty="0"/>
          </a:p>
          <a:p>
            <a:pPr lvl="0"/>
            <a:r>
              <a:rPr lang="en-PH" sz="1800" dirty="0"/>
              <a:t>Monitor implementation of workplace TB policies and report to PHO/CHO the status of all workplaces identified in the area</a:t>
            </a:r>
            <a:endParaRPr lang="en-US" sz="1800" dirty="0"/>
          </a:p>
          <a:p>
            <a:pPr lvl="0"/>
            <a:r>
              <a:rPr lang="en-PH" sz="1800" dirty="0"/>
              <a:t>Assist PHO/CHO in TB orientation of company employees and establish referral mechanisms between the company and the RHUs/health center</a:t>
            </a:r>
            <a:endParaRPr lang="en-US" sz="1800" dirty="0"/>
          </a:p>
          <a:p>
            <a:pPr lvl="0"/>
            <a:r>
              <a:rPr lang="en-PH" sz="1800" dirty="0"/>
              <a:t>In coordination with Employees’ Compensation Commission, run an information drive on employee’s benefits and compensation if TB is acquired in the workplace</a:t>
            </a:r>
            <a:endParaRPr lang="en-US" sz="1800" dirty="0"/>
          </a:p>
          <a:p>
            <a:endParaRPr lang="en-US" sz="1800" dirty="0"/>
          </a:p>
        </p:txBody>
      </p:sp>
    </p:spTree>
    <p:extLst>
      <p:ext uri="{BB962C8B-B14F-4D97-AF65-F5344CB8AC3E}">
        <p14:creationId xmlns:p14="http://schemas.microsoft.com/office/powerpoint/2010/main" val="14114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PH" b="1" i="1" dirty="0"/>
              <a:t>National Commission on Indigenous Peoples</a:t>
            </a:r>
            <a:endParaRPr lang="en-US" dirty="0"/>
          </a:p>
        </p:txBody>
      </p:sp>
      <p:sp>
        <p:nvSpPr>
          <p:cNvPr id="3" name="Content Placeholder 2"/>
          <p:cNvSpPr>
            <a:spLocks noGrp="1"/>
          </p:cNvSpPr>
          <p:nvPr>
            <p:ph sz="quarter" idx="13"/>
          </p:nvPr>
        </p:nvSpPr>
        <p:spPr/>
        <p:txBody>
          <a:bodyPr>
            <a:normAutofit/>
          </a:bodyPr>
          <a:lstStyle/>
          <a:p>
            <a:pPr lvl="0"/>
            <a:r>
              <a:rPr lang="en-PH" sz="1800" dirty="0"/>
              <a:t>Assist the PHOs of provinces where IPs are found in conducting TB orientation among IPs</a:t>
            </a:r>
            <a:endParaRPr lang="en-US" sz="1800" dirty="0"/>
          </a:p>
          <a:p>
            <a:pPr lvl="0"/>
            <a:r>
              <a:rPr lang="en-PH" sz="1800" dirty="0"/>
              <a:t>Assist the PHOs in establishing a referral system between the IP groups and the RHUs</a:t>
            </a:r>
            <a:endParaRPr lang="en-US" sz="1800" dirty="0"/>
          </a:p>
          <a:p>
            <a:pPr lvl="0"/>
            <a:r>
              <a:rPr lang="en-PH" sz="1800" dirty="0"/>
              <a:t>Engage the IPs as TB advocates among their peoples</a:t>
            </a:r>
            <a:endParaRPr lang="en-US" sz="1800" dirty="0"/>
          </a:p>
          <a:p>
            <a:pPr lvl="0"/>
            <a:r>
              <a:rPr lang="en-PH" sz="1800" dirty="0"/>
              <a:t>Coordinate with PHOs regarding issues and concerns expressed by IPs regarding TB Program</a:t>
            </a:r>
            <a:endParaRPr lang="en-US" sz="1800" dirty="0"/>
          </a:p>
          <a:p>
            <a:pPr lvl="0"/>
            <a:r>
              <a:rPr lang="en-PH" sz="1800" dirty="0"/>
              <a:t>Monitor TB program implementation among IP groups and report to PHO/CHO during MSCC meetings</a:t>
            </a:r>
            <a:endParaRPr lang="en-US" sz="1800" dirty="0"/>
          </a:p>
          <a:p>
            <a:endParaRPr lang="en-US" sz="1800" dirty="0"/>
          </a:p>
        </p:txBody>
      </p:sp>
    </p:spTree>
    <p:extLst>
      <p:ext uri="{BB962C8B-B14F-4D97-AF65-F5344CB8AC3E}">
        <p14:creationId xmlns:p14="http://schemas.microsoft.com/office/powerpoint/2010/main" val="22570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PH" b="1" i="1" dirty="0"/>
              <a:t>Philippine Health Insurance Corporation</a:t>
            </a:r>
            <a:endParaRPr lang="en-US" dirty="0"/>
          </a:p>
        </p:txBody>
      </p:sp>
      <p:sp>
        <p:nvSpPr>
          <p:cNvPr id="3" name="Content Placeholder 2"/>
          <p:cNvSpPr>
            <a:spLocks noGrp="1"/>
          </p:cNvSpPr>
          <p:nvPr>
            <p:ph sz="quarter" idx="13"/>
          </p:nvPr>
        </p:nvSpPr>
        <p:spPr/>
        <p:txBody>
          <a:bodyPr>
            <a:normAutofit/>
          </a:bodyPr>
          <a:lstStyle/>
          <a:p>
            <a:pPr lvl="0"/>
            <a:r>
              <a:rPr lang="en-PH" sz="1800" dirty="0"/>
              <a:t>Assist the PHO/CHO in identifying PHIC-accredited TB service providers in the province or HUC for mapping purposes</a:t>
            </a:r>
            <a:endParaRPr lang="en-US" sz="1800" dirty="0"/>
          </a:p>
          <a:p>
            <a:pPr lvl="0"/>
            <a:r>
              <a:rPr lang="en-PH" sz="1800" dirty="0"/>
              <a:t>Facilitate accreditation of non-accredited TB service providers in the LGU</a:t>
            </a:r>
            <a:endParaRPr lang="en-US" sz="1800" dirty="0"/>
          </a:p>
          <a:p>
            <a:pPr lvl="0"/>
            <a:r>
              <a:rPr lang="en-PH" sz="1800" dirty="0"/>
              <a:t>Formulate new policies to cover free X-rays and other lab exams (e.g., rapid diagnostic test, DSSM) for TB patients that can be availed of in public and private diagnostic facilities</a:t>
            </a:r>
            <a:endParaRPr lang="en-US" sz="1800" dirty="0"/>
          </a:p>
          <a:p>
            <a:endParaRPr lang="en-US" sz="1800" dirty="0"/>
          </a:p>
        </p:txBody>
      </p:sp>
    </p:spTree>
    <p:extLst>
      <p:ext uri="{BB962C8B-B14F-4D97-AF65-F5344CB8AC3E}">
        <p14:creationId xmlns:p14="http://schemas.microsoft.com/office/powerpoint/2010/main" val="167792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PH" b="1" i="1" dirty="0"/>
              <a:t>PMA and/or its component societies</a:t>
            </a:r>
            <a:endParaRPr lang="en-US" dirty="0"/>
          </a:p>
        </p:txBody>
      </p:sp>
      <p:sp>
        <p:nvSpPr>
          <p:cNvPr id="3" name="Content Placeholder 2"/>
          <p:cNvSpPr>
            <a:spLocks noGrp="1"/>
          </p:cNvSpPr>
          <p:nvPr>
            <p:ph sz="quarter" idx="13"/>
          </p:nvPr>
        </p:nvSpPr>
        <p:spPr/>
        <p:txBody>
          <a:bodyPr>
            <a:normAutofit/>
          </a:bodyPr>
          <a:lstStyle/>
          <a:p>
            <a:r>
              <a:rPr lang="en-US" sz="1800" dirty="0"/>
              <a:t>Implementation of the mandatory notification of diagnosed TB patients </a:t>
            </a:r>
          </a:p>
          <a:p>
            <a:r>
              <a:rPr lang="en-US" sz="1800" dirty="0"/>
              <a:t>Referral of patients between public and private facilities</a:t>
            </a:r>
          </a:p>
        </p:txBody>
      </p:sp>
    </p:spTree>
    <p:extLst>
      <p:ext uri="{BB962C8B-B14F-4D97-AF65-F5344CB8AC3E}">
        <p14:creationId xmlns:p14="http://schemas.microsoft.com/office/powerpoint/2010/main" val="222048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 </a:t>
            </a:r>
            <a:br>
              <a:rPr lang="en-US" dirty="0"/>
            </a:br>
            <a:r>
              <a:rPr lang="en-PH" b="1" i="1" dirty="0"/>
              <a:t>Community-based organizations (CBOs)</a:t>
            </a:r>
            <a:endParaRPr lang="en-US" dirty="0"/>
          </a:p>
        </p:txBody>
      </p:sp>
      <p:sp>
        <p:nvSpPr>
          <p:cNvPr id="3" name="Content Placeholder 2"/>
          <p:cNvSpPr>
            <a:spLocks noGrp="1"/>
          </p:cNvSpPr>
          <p:nvPr>
            <p:ph sz="quarter" idx="13"/>
          </p:nvPr>
        </p:nvSpPr>
        <p:spPr/>
        <p:txBody>
          <a:bodyPr>
            <a:normAutofit/>
          </a:bodyPr>
          <a:lstStyle/>
          <a:p>
            <a:r>
              <a:rPr lang="en-US" sz="1800" dirty="0"/>
              <a:t>Household contact tracing</a:t>
            </a:r>
          </a:p>
          <a:p>
            <a:r>
              <a:rPr lang="en-US" sz="1800" dirty="0"/>
              <a:t>Community education</a:t>
            </a:r>
          </a:p>
          <a:p>
            <a:r>
              <a:rPr lang="en-US" sz="1800" dirty="0"/>
              <a:t>Case finding in the community</a:t>
            </a:r>
          </a:p>
          <a:p>
            <a:r>
              <a:rPr lang="en-US" sz="1800" dirty="0"/>
              <a:t>Treatment partners in the community</a:t>
            </a:r>
          </a:p>
        </p:txBody>
      </p:sp>
    </p:spTree>
    <p:extLst>
      <p:ext uri="{BB962C8B-B14F-4D97-AF65-F5344CB8AC3E}">
        <p14:creationId xmlns:p14="http://schemas.microsoft.com/office/powerpoint/2010/main" val="31774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7924800" cy="487362"/>
          </a:xfrm>
        </p:spPr>
        <p:txBody>
          <a:bodyPr/>
          <a:lstStyle/>
          <a:p>
            <a:r>
              <a:rPr lang="en-US" dirty="0"/>
              <a:t>Suggested organizational chart</a:t>
            </a:r>
          </a:p>
        </p:txBody>
      </p:sp>
      <p:grpSp>
        <p:nvGrpSpPr>
          <p:cNvPr id="1027" name="Group 1026"/>
          <p:cNvGrpSpPr/>
          <p:nvPr/>
        </p:nvGrpSpPr>
        <p:grpSpPr>
          <a:xfrm>
            <a:off x="228600" y="762000"/>
            <a:ext cx="8584955" cy="6146125"/>
            <a:chOff x="457200" y="762000"/>
            <a:chExt cx="8584955" cy="6146125"/>
          </a:xfrm>
        </p:grpSpPr>
        <p:sp>
          <p:nvSpPr>
            <p:cNvPr id="7" name="Oval 6"/>
            <p:cNvSpPr/>
            <p:nvPr/>
          </p:nvSpPr>
          <p:spPr>
            <a:xfrm>
              <a:off x="6019800" y="762000"/>
              <a:ext cx="1524000" cy="9906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Chairman</a:t>
              </a:r>
            </a:p>
          </p:txBody>
        </p:sp>
        <p:sp>
          <p:nvSpPr>
            <p:cNvPr id="8" name="TextBox 7"/>
            <p:cNvSpPr txBox="1"/>
            <p:nvPr/>
          </p:nvSpPr>
          <p:spPr>
            <a:xfrm>
              <a:off x="6096000" y="1777425"/>
              <a:ext cx="2133600" cy="584775"/>
            </a:xfrm>
            <a:prstGeom prst="rect">
              <a:avLst/>
            </a:prstGeom>
            <a:noFill/>
          </p:spPr>
          <p:txBody>
            <a:bodyPr wrap="square" rtlCol="0">
              <a:spAutoFit/>
            </a:bodyPr>
            <a:lstStyle/>
            <a:p>
              <a:pPr algn="ctr"/>
              <a:r>
                <a:rPr lang="en-US" sz="1600" dirty="0"/>
                <a:t>Province – Governor</a:t>
              </a:r>
            </a:p>
            <a:p>
              <a:pPr algn="ctr"/>
              <a:r>
                <a:rPr lang="en-US" sz="1600" dirty="0"/>
                <a:t>HUC - Mayor</a:t>
              </a:r>
            </a:p>
          </p:txBody>
        </p:sp>
        <p:sp>
          <p:nvSpPr>
            <p:cNvPr id="10" name="Oval 9"/>
            <p:cNvSpPr/>
            <p:nvPr/>
          </p:nvSpPr>
          <p:spPr>
            <a:xfrm>
              <a:off x="1371600" y="762000"/>
              <a:ext cx="1524000" cy="9906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Co-chairman</a:t>
              </a:r>
            </a:p>
          </p:txBody>
        </p:sp>
        <p:sp>
          <p:nvSpPr>
            <p:cNvPr id="11" name="TextBox 10"/>
            <p:cNvSpPr txBox="1"/>
            <p:nvPr/>
          </p:nvSpPr>
          <p:spPr>
            <a:xfrm>
              <a:off x="990600" y="1752600"/>
              <a:ext cx="2133600" cy="584775"/>
            </a:xfrm>
            <a:prstGeom prst="rect">
              <a:avLst/>
            </a:prstGeom>
            <a:noFill/>
          </p:spPr>
          <p:txBody>
            <a:bodyPr wrap="square" rtlCol="0">
              <a:spAutoFit/>
            </a:bodyPr>
            <a:lstStyle/>
            <a:p>
              <a:pPr algn="ctr"/>
              <a:r>
                <a:rPr lang="en-US" sz="1600" dirty="0"/>
                <a:t>Province – PHO</a:t>
              </a:r>
            </a:p>
            <a:p>
              <a:pPr algn="ctr"/>
              <a:r>
                <a:rPr lang="en-US" sz="1600" dirty="0"/>
                <a:t>HUC - CHO</a:t>
              </a:r>
            </a:p>
          </p:txBody>
        </p:sp>
        <p:cxnSp>
          <p:nvCxnSpPr>
            <p:cNvPr id="12" name="Straight Connector 11"/>
            <p:cNvCxnSpPr/>
            <p:nvPr/>
          </p:nvCxnSpPr>
          <p:spPr>
            <a:xfrm>
              <a:off x="2895600" y="1237565"/>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57700" y="1257300"/>
              <a:ext cx="0" cy="255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57700" y="2440503"/>
              <a:ext cx="438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952999" y="2133600"/>
              <a:ext cx="1524002" cy="676593"/>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Secretariat</a:t>
              </a:r>
            </a:p>
          </p:txBody>
        </p:sp>
        <p:sp>
          <p:nvSpPr>
            <p:cNvPr id="21" name="TextBox 20"/>
            <p:cNvSpPr txBox="1"/>
            <p:nvPr/>
          </p:nvSpPr>
          <p:spPr>
            <a:xfrm>
              <a:off x="5105400" y="2785646"/>
              <a:ext cx="2133600" cy="338554"/>
            </a:xfrm>
            <a:prstGeom prst="rect">
              <a:avLst/>
            </a:prstGeom>
            <a:noFill/>
          </p:spPr>
          <p:txBody>
            <a:bodyPr wrap="square" rtlCol="0">
              <a:spAutoFit/>
            </a:bodyPr>
            <a:lstStyle/>
            <a:p>
              <a:pPr algn="ctr"/>
              <a:r>
                <a:rPr lang="en-US" sz="1600" dirty="0"/>
                <a:t>NTP Core Team</a:t>
              </a:r>
            </a:p>
          </p:txBody>
        </p:sp>
        <p:sp>
          <p:nvSpPr>
            <p:cNvPr id="22" name="Rounded Rectangle 21"/>
            <p:cNvSpPr/>
            <p:nvPr/>
          </p:nvSpPr>
          <p:spPr>
            <a:xfrm>
              <a:off x="595278" y="4263648"/>
              <a:ext cx="1358211" cy="56677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ACSM</a:t>
              </a:r>
              <a:endParaRPr lang="en-US" sz="1600" dirty="0">
                <a:solidFill>
                  <a:schemeClr val="tx1"/>
                </a:solidFill>
              </a:endParaRPr>
            </a:p>
          </p:txBody>
        </p:sp>
        <p:cxnSp>
          <p:nvCxnSpPr>
            <p:cNvPr id="24" name="Straight Connector 23"/>
            <p:cNvCxnSpPr/>
            <p:nvPr/>
          </p:nvCxnSpPr>
          <p:spPr>
            <a:xfrm>
              <a:off x="1295400" y="3810000"/>
              <a:ext cx="6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2362200" y="4236993"/>
              <a:ext cx="1919452" cy="59343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Black" panose="020B0A04020102020204" pitchFamily="34" charset="0"/>
                </a:rPr>
                <a:t>RESOURCE MOBILIZATION</a:t>
              </a:r>
              <a:endParaRPr lang="en-US" sz="2000" dirty="0">
                <a:solidFill>
                  <a:schemeClr val="tx1"/>
                </a:solidFill>
              </a:endParaRPr>
            </a:p>
          </p:txBody>
        </p:sp>
        <p:sp>
          <p:nvSpPr>
            <p:cNvPr id="30" name="Rounded Rectangle 29"/>
            <p:cNvSpPr/>
            <p:nvPr/>
          </p:nvSpPr>
          <p:spPr>
            <a:xfrm>
              <a:off x="4650828" y="4267200"/>
              <a:ext cx="1807779" cy="56322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CAPACITY BUILDING</a:t>
              </a:r>
            </a:p>
          </p:txBody>
        </p:sp>
        <p:sp>
          <p:nvSpPr>
            <p:cNvPr id="31" name="Rounded Rectangle 30"/>
            <p:cNvSpPr/>
            <p:nvPr/>
          </p:nvSpPr>
          <p:spPr>
            <a:xfrm>
              <a:off x="6854742" y="4298778"/>
              <a:ext cx="2187413" cy="56352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MONITORING &amp; EVALUATION</a:t>
              </a:r>
            </a:p>
          </p:txBody>
        </p:sp>
        <p:cxnSp>
          <p:nvCxnSpPr>
            <p:cNvPr id="1024" name="Straight Connector 1023"/>
            <p:cNvCxnSpPr/>
            <p:nvPr/>
          </p:nvCxnSpPr>
          <p:spPr>
            <a:xfrm>
              <a:off x="1292773" y="3828084"/>
              <a:ext cx="0" cy="426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66090" y="3810000"/>
              <a:ext cx="0" cy="426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78519" y="3823448"/>
              <a:ext cx="0" cy="426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93124" y="3840207"/>
              <a:ext cx="0" cy="426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 name="Rectangle 1024"/>
            <p:cNvSpPr/>
            <p:nvPr/>
          </p:nvSpPr>
          <p:spPr>
            <a:xfrm>
              <a:off x="457200" y="4876800"/>
              <a:ext cx="1676400" cy="1754326"/>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DILG</a:t>
              </a:r>
            </a:p>
            <a:p>
              <a:pPr algn="ctr"/>
              <a:r>
                <a:rPr lang="en-US" b="1" dirty="0">
                  <a:latin typeface="Arial" panose="020B0604020202020204" pitchFamily="34" charset="0"/>
                  <a:cs typeface="Arial" panose="020B0604020202020204" pitchFamily="34" charset="0"/>
                </a:rPr>
                <a:t>DSWD</a:t>
              </a:r>
            </a:p>
            <a:p>
              <a:pPr algn="ctr"/>
              <a:r>
                <a:rPr lang="en-US" b="1" dirty="0">
                  <a:latin typeface="Arial" panose="020B0604020202020204" pitchFamily="34" charset="0"/>
                  <a:cs typeface="Arial" panose="020B0604020202020204" pitchFamily="34" charset="0"/>
                </a:rPr>
                <a:t>CBO</a:t>
              </a:r>
            </a:p>
            <a:p>
              <a:pPr algn="ctr"/>
              <a:r>
                <a:rPr lang="en-US" b="1" dirty="0">
                  <a:latin typeface="Arial" panose="020B0604020202020204" pitchFamily="34" charset="0"/>
                  <a:cs typeface="Arial" panose="020B0604020202020204" pitchFamily="34" charset="0"/>
                </a:rPr>
                <a:t>FBO</a:t>
              </a:r>
            </a:p>
            <a:p>
              <a:pPr algn="ctr"/>
              <a:r>
                <a:rPr lang="en-US" b="1" dirty="0">
                  <a:latin typeface="Arial" panose="020B0604020202020204" pitchFamily="34" charset="0"/>
                  <a:cs typeface="Arial" panose="020B0604020202020204" pitchFamily="34" charset="0"/>
                </a:rPr>
                <a:t>Civil Society</a:t>
              </a:r>
            </a:p>
            <a:p>
              <a:pPr algn="ctr"/>
              <a:r>
                <a:rPr lang="en-US" b="1" dirty="0">
                  <a:latin typeface="Arial" panose="020B0604020202020204" pitchFamily="34" charset="0"/>
                  <a:cs typeface="Arial" panose="020B0604020202020204" pitchFamily="34" charset="0"/>
                </a:rPr>
                <a:t>NCIP</a:t>
              </a:r>
            </a:p>
          </p:txBody>
        </p:sp>
        <p:sp>
          <p:nvSpPr>
            <p:cNvPr id="38" name="Rectangle 37"/>
            <p:cNvSpPr/>
            <p:nvPr/>
          </p:nvSpPr>
          <p:spPr>
            <a:xfrm>
              <a:off x="2514600" y="4876800"/>
              <a:ext cx="1676400" cy="2031325"/>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Private Sector Groups</a:t>
              </a:r>
            </a:p>
            <a:p>
              <a:pPr algn="ctr"/>
              <a:r>
                <a:rPr lang="en-US" b="1" dirty="0">
                  <a:latin typeface="Arial" panose="020B0604020202020204" pitchFamily="34" charset="0"/>
                  <a:cs typeface="Arial" panose="020B0604020202020204" pitchFamily="34" charset="0"/>
                </a:rPr>
                <a:t>Civil Society Groups</a:t>
              </a:r>
            </a:p>
            <a:p>
              <a:pPr algn="ctr"/>
              <a:r>
                <a:rPr lang="en-US" b="1" dirty="0">
                  <a:latin typeface="Arial" panose="020B0604020202020204" pitchFamily="34" charset="0"/>
                  <a:cs typeface="Arial" panose="020B0604020202020204" pitchFamily="34" charset="0"/>
                </a:rPr>
                <a:t>NGOs</a:t>
              </a:r>
            </a:p>
            <a:p>
              <a:pPr algn="ctr"/>
              <a:r>
                <a:rPr lang="en-US" b="1" dirty="0">
                  <a:latin typeface="Arial" panose="020B0604020202020204" pitchFamily="34" charset="0"/>
                  <a:cs typeface="Arial" panose="020B0604020202020204" pitchFamily="34" charset="0"/>
                </a:rPr>
                <a:t>PHIC</a:t>
              </a:r>
            </a:p>
          </p:txBody>
        </p:sp>
        <p:sp>
          <p:nvSpPr>
            <p:cNvPr id="39" name="Rectangle 38"/>
            <p:cNvSpPr/>
            <p:nvPr/>
          </p:nvSpPr>
          <p:spPr>
            <a:xfrm>
              <a:off x="4716517" y="5048071"/>
              <a:ext cx="1676400" cy="1200329"/>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DepEd</a:t>
              </a:r>
            </a:p>
            <a:p>
              <a:pPr algn="ctr"/>
              <a:r>
                <a:rPr lang="en-US" b="1" dirty="0">
                  <a:latin typeface="Arial" panose="020B0604020202020204" pitchFamily="34" charset="0"/>
                  <a:cs typeface="Arial" panose="020B0604020202020204" pitchFamily="34" charset="0"/>
                </a:rPr>
                <a:t>DOLE</a:t>
              </a:r>
            </a:p>
            <a:p>
              <a:pPr algn="ctr"/>
              <a:r>
                <a:rPr lang="en-US" b="1" dirty="0">
                  <a:latin typeface="Arial" panose="020B0604020202020204" pitchFamily="34" charset="0"/>
                  <a:cs typeface="Arial" panose="020B0604020202020204" pitchFamily="34" charset="0"/>
                </a:rPr>
                <a:t>DMOs</a:t>
              </a:r>
            </a:p>
            <a:p>
              <a:pPr algn="ctr"/>
              <a:r>
                <a:rPr lang="en-US" b="1" dirty="0">
                  <a:latin typeface="Arial" panose="020B0604020202020204" pitchFamily="34" charset="0"/>
                  <a:cs typeface="Arial" panose="020B0604020202020204" pitchFamily="34" charset="0"/>
                </a:rPr>
                <a:t>RHU staff</a:t>
              </a:r>
            </a:p>
          </p:txBody>
        </p:sp>
        <p:sp>
          <p:nvSpPr>
            <p:cNvPr id="41" name="Rectangle 40"/>
            <p:cNvSpPr/>
            <p:nvPr/>
          </p:nvSpPr>
          <p:spPr>
            <a:xfrm>
              <a:off x="7110248" y="5015299"/>
              <a:ext cx="1676400" cy="1477328"/>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PHO/CHO</a:t>
              </a:r>
            </a:p>
            <a:p>
              <a:pPr algn="ctr"/>
              <a:r>
                <a:rPr lang="en-US" b="1" dirty="0">
                  <a:latin typeface="Arial" panose="020B0604020202020204" pitchFamily="34" charset="0"/>
                  <a:cs typeface="Arial" panose="020B0604020202020204" pitchFamily="34" charset="0"/>
                </a:rPr>
                <a:t>NTP Core Team</a:t>
              </a:r>
            </a:p>
            <a:p>
              <a:pPr algn="ctr"/>
              <a:r>
                <a:rPr lang="en-US" b="1" dirty="0">
                  <a:latin typeface="Arial" panose="020B0604020202020204" pitchFamily="34" charset="0"/>
                  <a:cs typeface="Arial" panose="020B0604020202020204" pitchFamily="34" charset="0"/>
                </a:rPr>
                <a:t>Private Sector Group</a:t>
              </a:r>
            </a:p>
          </p:txBody>
        </p:sp>
        <p:sp>
          <p:nvSpPr>
            <p:cNvPr id="42" name="Oval 41"/>
            <p:cNvSpPr/>
            <p:nvPr/>
          </p:nvSpPr>
          <p:spPr>
            <a:xfrm>
              <a:off x="3595848" y="2895600"/>
              <a:ext cx="1782820" cy="676593"/>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Sub-Committees</a:t>
              </a:r>
            </a:p>
          </p:txBody>
        </p:sp>
      </p:grpSp>
    </p:spTree>
    <p:extLst>
      <p:ext uri="{BB962C8B-B14F-4D97-AF65-F5344CB8AC3E}">
        <p14:creationId xmlns:p14="http://schemas.microsoft.com/office/powerpoint/2010/main" val="932743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51548"/>
            <a:ext cx="7924800" cy="503238"/>
          </a:xfrm>
        </p:spPr>
        <p:txBody>
          <a:bodyPr/>
          <a:lstStyle/>
          <a:p>
            <a:r>
              <a:rPr lang="en-US" dirty="0"/>
              <a:t>Description of the MSCC positions</a:t>
            </a:r>
          </a:p>
        </p:txBody>
      </p:sp>
      <p:sp>
        <p:nvSpPr>
          <p:cNvPr id="4" name="Content Placeholder 3"/>
          <p:cNvSpPr>
            <a:spLocks noGrp="1"/>
          </p:cNvSpPr>
          <p:nvPr>
            <p:ph sz="quarter" idx="13"/>
          </p:nvPr>
        </p:nvSpPr>
        <p:spPr/>
        <p:txBody>
          <a:bodyPr>
            <a:normAutofit/>
          </a:bodyPr>
          <a:lstStyle/>
          <a:p>
            <a:r>
              <a:rPr lang="en-US" sz="1800" dirty="0"/>
              <a:t>Chairman</a:t>
            </a:r>
          </a:p>
          <a:p>
            <a:pPr lvl="1"/>
            <a:r>
              <a:rPr lang="en-US" sz="1800" dirty="0"/>
              <a:t>Local Chief Executive (Governor/Mayor; alternative: Vice-Governor/Vice-Mayor)</a:t>
            </a:r>
          </a:p>
          <a:p>
            <a:pPr lvl="1"/>
            <a:r>
              <a:rPr lang="en-US" sz="1800" dirty="0"/>
              <a:t>The MSCC should be led by a person of high authority because the representatives of the organizations and the agencies who will become members of the MSCC are also heads of offices </a:t>
            </a:r>
          </a:p>
          <a:p>
            <a:pPr lvl="1"/>
            <a:r>
              <a:rPr lang="en-US" sz="1800" dirty="0"/>
              <a:t>It would be difficult to lead a group of leaders if a person with no authority or influence is assigned to this position </a:t>
            </a:r>
          </a:p>
          <a:p>
            <a:pPr lvl="1"/>
            <a:r>
              <a:rPr lang="en-US" sz="1800" dirty="0"/>
              <a:t>The chairman shall always preside over the meetings to sustain members’ commitment and interest</a:t>
            </a:r>
          </a:p>
          <a:p>
            <a:pPr lvl="1"/>
            <a:endParaRPr lang="en-US" sz="1800" dirty="0"/>
          </a:p>
        </p:txBody>
      </p:sp>
      <p:pic>
        <p:nvPicPr>
          <p:cNvPr id="5" name="Picture 2" descr="C:\Users\user\AppData\Local\Microsoft\Windows\Temporary Internet Files\Content.IE5\GMUOTCBP\board_meet[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555" y="4648200"/>
            <a:ext cx="2827933" cy="211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7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201"/>
            <a:ext cx="7924800" cy="1143000"/>
          </a:xfrm>
        </p:spPr>
        <p:txBody>
          <a:bodyPr/>
          <a:lstStyle/>
          <a:p>
            <a:r>
              <a:rPr lang="en-US" dirty="0"/>
              <a:t>Function of the MSCC</a:t>
            </a:r>
          </a:p>
        </p:txBody>
      </p:sp>
      <p:sp>
        <p:nvSpPr>
          <p:cNvPr id="3" name="Content Placeholder 2"/>
          <p:cNvSpPr>
            <a:spLocks noGrp="1"/>
          </p:cNvSpPr>
          <p:nvPr>
            <p:ph sz="quarter" idx="13"/>
          </p:nvPr>
        </p:nvSpPr>
        <p:spPr>
          <a:xfrm>
            <a:off x="609600" y="1447800"/>
            <a:ext cx="7924800" cy="685800"/>
          </a:xfrm>
        </p:spPr>
        <p:txBody>
          <a:bodyPr/>
          <a:lstStyle/>
          <a:p>
            <a:r>
              <a:rPr lang="en-US" dirty="0"/>
              <a:t>It acts as a coordinating and decision-making body for the delivery of TB service DOTS in the local SDN (DOTS in SDN)</a:t>
            </a:r>
          </a:p>
        </p:txBody>
      </p:sp>
      <p:grpSp>
        <p:nvGrpSpPr>
          <p:cNvPr id="5" name="Group 4"/>
          <p:cNvGrpSpPr/>
          <p:nvPr/>
        </p:nvGrpSpPr>
        <p:grpSpPr>
          <a:xfrm>
            <a:off x="533400" y="2835013"/>
            <a:ext cx="8077200" cy="3472527"/>
            <a:chOff x="632011" y="1587611"/>
            <a:chExt cx="11052270" cy="4841570"/>
          </a:xfrm>
        </p:grpSpPr>
        <p:sp>
          <p:nvSpPr>
            <p:cNvPr id="6" name="TextBox 5"/>
            <p:cNvSpPr txBox="1"/>
            <p:nvPr/>
          </p:nvSpPr>
          <p:spPr>
            <a:xfrm>
              <a:off x="4170828" y="1587611"/>
              <a:ext cx="2790268" cy="3725053"/>
            </a:xfrm>
            <a:prstGeom prst="rect">
              <a:avLst/>
            </a:prstGeom>
            <a:noFill/>
            <a:ln>
              <a:solidFill>
                <a:schemeClr val="tx1"/>
              </a:solidFill>
            </a:ln>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2000" dirty="0"/>
                <a:t>DOTS Facility</a:t>
              </a:r>
            </a:p>
            <a:p>
              <a:pPr algn="ctr"/>
              <a:r>
                <a:rPr lang="en-US" sz="2000" dirty="0"/>
                <a:t>(RHU, Health Center)</a:t>
              </a:r>
              <a:endParaRPr lang="en-US" sz="1400" dirty="0"/>
            </a:p>
            <a:p>
              <a:pPr algn="ctr"/>
              <a:endParaRPr lang="en-US" sz="1400" dirty="0"/>
            </a:p>
            <a:p>
              <a:pPr algn="ctr"/>
              <a:endParaRPr lang="en-US" sz="1400" dirty="0"/>
            </a:p>
            <a:p>
              <a:pPr algn="ctr"/>
              <a:endParaRPr lang="en-US" sz="1400" dirty="0"/>
            </a:p>
          </p:txBody>
        </p:sp>
        <p:sp>
          <p:nvSpPr>
            <p:cNvPr id="7" name="TextBox 6"/>
            <p:cNvSpPr txBox="1"/>
            <p:nvPr/>
          </p:nvSpPr>
          <p:spPr>
            <a:xfrm>
              <a:off x="8824541" y="1658431"/>
              <a:ext cx="2859740" cy="429118"/>
            </a:xfrm>
            <a:prstGeom prst="rect">
              <a:avLst/>
            </a:prstGeom>
            <a:solidFill>
              <a:srgbClr val="0070C0"/>
            </a:solidFill>
            <a:ln>
              <a:solidFill>
                <a:schemeClr val="tx1"/>
              </a:solidFill>
            </a:ln>
          </p:spPr>
          <p:txBody>
            <a:bodyPr wrap="square" rtlCol="0">
              <a:spAutoFit/>
            </a:bodyPr>
            <a:lstStyle/>
            <a:p>
              <a:pPr algn="ctr"/>
              <a:r>
                <a:rPr lang="en-US" sz="1400" dirty="0"/>
                <a:t>Private Hospitals</a:t>
              </a:r>
            </a:p>
          </p:txBody>
        </p:sp>
        <p:sp>
          <p:nvSpPr>
            <p:cNvPr id="8" name="TextBox 7"/>
            <p:cNvSpPr txBox="1"/>
            <p:nvPr/>
          </p:nvSpPr>
          <p:spPr>
            <a:xfrm>
              <a:off x="10386113" y="2740402"/>
              <a:ext cx="1196788" cy="688325"/>
            </a:xfrm>
            <a:prstGeom prst="rect">
              <a:avLst/>
            </a:prstGeom>
            <a:solidFill>
              <a:srgbClr val="0070C0"/>
            </a:solidFill>
            <a:ln>
              <a:solidFill>
                <a:schemeClr val="tx1"/>
              </a:solidFill>
            </a:ln>
          </p:spPr>
          <p:txBody>
            <a:bodyPr wrap="square" rtlCol="0">
              <a:spAutoFit/>
            </a:bodyPr>
            <a:lstStyle/>
            <a:p>
              <a:pPr algn="ctr"/>
              <a:r>
                <a:rPr lang="en-US" sz="1400" dirty="0"/>
                <a:t>Private TMLs</a:t>
              </a:r>
            </a:p>
          </p:txBody>
        </p:sp>
        <p:sp>
          <p:nvSpPr>
            <p:cNvPr id="9" name="TextBox 8"/>
            <p:cNvSpPr txBox="1"/>
            <p:nvPr/>
          </p:nvSpPr>
          <p:spPr>
            <a:xfrm>
              <a:off x="8763002" y="2472283"/>
              <a:ext cx="1196787" cy="1029882"/>
            </a:xfrm>
            <a:prstGeom prst="rect">
              <a:avLst/>
            </a:prstGeom>
            <a:solidFill>
              <a:srgbClr val="0070C0"/>
            </a:solidFill>
            <a:ln>
              <a:solidFill>
                <a:schemeClr val="tx1"/>
              </a:solidFill>
            </a:ln>
          </p:spPr>
          <p:txBody>
            <a:bodyPr wrap="square" rtlCol="0">
              <a:spAutoFit/>
            </a:bodyPr>
            <a:lstStyle/>
            <a:p>
              <a:pPr algn="ctr"/>
              <a:r>
                <a:rPr lang="en-US" sz="1400" dirty="0"/>
                <a:t>Private Physician/ Clinics </a:t>
              </a:r>
            </a:p>
          </p:txBody>
        </p:sp>
        <p:sp>
          <p:nvSpPr>
            <p:cNvPr id="10" name="TextBox 9"/>
            <p:cNvSpPr txBox="1"/>
            <p:nvPr/>
          </p:nvSpPr>
          <p:spPr>
            <a:xfrm>
              <a:off x="8812310" y="4994218"/>
              <a:ext cx="2776566" cy="404898"/>
            </a:xfrm>
            <a:prstGeom prst="rect">
              <a:avLst/>
            </a:prstGeom>
            <a:solidFill>
              <a:srgbClr val="0070C0"/>
            </a:solidFill>
            <a:ln>
              <a:solidFill>
                <a:schemeClr val="tx1"/>
              </a:solidFill>
            </a:ln>
          </p:spPr>
          <p:txBody>
            <a:bodyPr wrap="square" rtlCol="0">
              <a:spAutoFit/>
            </a:bodyPr>
            <a:lstStyle/>
            <a:p>
              <a:pPr algn="ctr"/>
              <a:r>
                <a:rPr lang="en-US" sz="1400" dirty="0"/>
                <a:t>Pharmacies</a:t>
              </a:r>
            </a:p>
          </p:txBody>
        </p:sp>
        <p:sp>
          <p:nvSpPr>
            <p:cNvPr id="11" name="TextBox 10"/>
            <p:cNvSpPr txBox="1"/>
            <p:nvPr/>
          </p:nvSpPr>
          <p:spPr>
            <a:xfrm>
              <a:off x="8812310" y="4019576"/>
              <a:ext cx="2776566" cy="429118"/>
            </a:xfrm>
            <a:prstGeom prst="rect">
              <a:avLst/>
            </a:prstGeom>
            <a:solidFill>
              <a:srgbClr val="0070C0"/>
            </a:solidFill>
            <a:ln>
              <a:solidFill>
                <a:schemeClr val="tx1"/>
              </a:solidFill>
            </a:ln>
          </p:spPr>
          <p:txBody>
            <a:bodyPr wrap="square" rtlCol="0">
              <a:spAutoFit/>
            </a:bodyPr>
            <a:lstStyle/>
            <a:p>
              <a:pPr algn="ctr"/>
              <a:r>
                <a:rPr lang="en-US" sz="1400" dirty="0"/>
                <a:t>Private Workplaces</a:t>
              </a:r>
            </a:p>
          </p:txBody>
        </p:sp>
        <p:sp>
          <p:nvSpPr>
            <p:cNvPr id="12" name="TextBox 11"/>
            <p:cNvSpPr txBox="1"/>
            <p:nvPr/>
          </p:nvSpPr>
          <p:spPr>
            <a:xfrm>
              <a:off x="3434603" y="6024283"/>
              <a:ext cx="4262718" cy="404898"/>
            </a:xfrm>
            <a:prstGeom prst="rect">
              <a:avLst/>
            </a:prstGeom>
            <a:solidFill>
              <a:schemeClr val="tx2"/>
            </a:solidFill>
            <a:ln>
              <a:solidFill>
                <a:schemeClr val="tx1"/>
              </a:solidFill>
            </a:ln>
          </p:spPr>
          <p:txBody>
            <a:bodyPr wrap="square" rtlCol="0">
              <a:spAutoFit/>
            </a:bodyPr>
            <a:lstStyle/>
            <a:p>
              <a:pPr algn="ctr"/>
              <a:r>
                <a:rPr lang="en-US" sz="1400" dirty="0">
                  <a:solidFill>
                    <a:schemeClr val="bg1"/>
                  </a:solidFill>
                </a:rPr>
                <a:t>Community (BHWs, CHTs, CBOs)</a:t>
              </a:r>
            </a:p>
          </p:txBody>
        </p:sp>
        <p:sp>
          <p:nvSpPr>
            <p:cNvPr id="13" name="TextBox 12"/>
            <p:cNvSpPr txBox="1"/>
            <p:nvPr/>
          </p:nvSpPr>
          <p:spPr>
            <a:xfrm>
              <a:off x="632011" y="1952914"/>
              <a:ext cx="2286002" cy="404898"/>
            </a:xfrm>
            <a:prstGeom prst="rect">
              <a:avLst/>
            </a:prstGeom>
            <a:solidFill>
              <a:srgbClr val="92D050"/>
            </a:solidFill>
            <a:ln>
              <a:solidFill>
                <a:schemeClr val="tx1"/>
              </a:solidFill>
            </a:ln>
          </p:spPr>
          <p:txBody>
            <a:bodyPr wrap="square" rtlCol="0">
              <a:spAutoFit/>
            </a:bodyPr>
            <a:lstStyle/>
            <a:p>
              <a:pPr algn="ctr"/>
              <a:r>
                <a:rPr lang="en-US" sz="1400" dirty="0">
                  <a:solidFill>
                    <a:schemeClr val="bg1"/>
                  </a:solidFill>
                </a:rPr>
                <a:t>Government Hospitals</a:t>
              </a:r>
            </a:p>
          </p:txBody>
        </p:sp>
        <p:sp>
          <p:nvSpPr>
            <p:cNvPr id="14" name="TextBox 13"/>
            <p:cNvSpPr txBox="1"/>
            <p:nvPr/>
          </p:nvSpPr>
          <p:spPr>
            <a:xfrm>
              <a:off x="665877" y="2913653"/>
              <a:ext cx="2199715" cy="404898"/>
            </a:xfrm>
            <a:prstGeom prst="rect">
              <a:avLst/>
            </a:prstGeom>
            <a:solidFill>
              <a:srgbClr val="92D050"/>
            </a:solidFill>
            <a:ln>
              <a:solidFill>
                <a:schemeClr val="tx1"/>
              </a:solidFill>
            </a:ln>
          </p:spPr>
          <p:txBody>
            <a:bodyPr wrap="square" rtlCol="0">
              <a:spAutoFit/>
            </a:bodyPr>
            <a:lstStyle/>
            <a:p>
              <a:pPr algn="ctr"/>
              <a:r>
                <a:rPr lang="en-US" sz="1400" dirty="0">
                  <a:solidFill>
                    <a:schemeClr val="bg1"/>
                  </a:solidFill>
                </a:rPr>
                <a:t>Jails and Prisons</a:t>
              </a:r>
            </a:p>
          </p:txBody>
        </p:sp>
        <p:sp>
          <p:nvSpPr>
            <p:cNvPr id="15" name="TextBox 14"/>
            <p:cNvSpPr txBox="1"/>
            <p:nvPr/>
          </p:nvSpPr>
          <p:spPr>
            <a:xfrm>
              <a:off x="682810" y="3893376"/>
              <a:ext cx="2158004" cy="688325"/>
            </a:xfrm>
            <a:prstGeom prst="rect">
              <a:avLst/>
            </a:prstGeom>
            <a:solidFill>
              <a:srgbClr val="92D050"/>
            </a:solidFill>
            <a:ln>
              <a:solidFill>
                <a:schemeClr val="tx1"/>
              </a:solidFill>
            </a:ln>
          </p:spPr>
          <p:txBody>
            <a:bodyPr wrap="square" rtlCol="0">
              <a:spAutoFit/>
            </a:bodyPr>
            <a:lstStyle/>
            <a:p>
              <a:pPr algn="ctr"/>
              <a:r>
                <a:rPr lang="en-US" sz="1400" dirty="0" err="1">
                  <a:solidFill>
                    <a:schemeClr val="bg1"/>
                  </a:solidFill>
                </a:rPr>
                <a:t>DedEd</a:t>
              </a:r>
              <a:r>
                <a:rPr lang="en-US" sz="1400" dirty="0">
                  <a:solidFill>
                    <a:schemeClr val="bg1"/>
                  </a:solidFill>
                </a:rPr>
                <a:t>: Public Schools</a:t>
              </a:r>
            </a:p>
          </p:txBody>
        </p:sp>
        <p:sp>
          <p:nvSpPr>
            <p:cNvPr id="16" name="TextBox 15"/>
            <p:cNvSpPr txBox="1"/>
            <p:nvPr/>
          </p:nvSpPr>
          <p:spPr>
            <a:xfrm>
              <a:off x="682810" y="4678205"/>
              <a:ext cx="2141071" cy="729499"/>
            </a:xfrm>
            <a:prstGeom prst="rect">
              <a:avLst/>
            </a:prstGeom>
            <a:solidFill>
              <a:srgbClr val="92D050"/>
            </a:solidFill>
            <a:ln>
              <a:solidFill>
                <a:schemeClr val="tx1"/>
              </a:solidFill>
            </a:ln>
          </p:spPr>
          <p:txBody>
            <a:bodyPr wrap="square" rtlCol="0">
              <a:spAutoFit/>
            </a:bodyPr>
            <a:lstStyle/>
            <a:p>
              <a:pPr algn="ctr"/>
              <a:r>
                <a:rPr lang="en-US" sz="1400" dirty="0">
                  <a:solidFill>
                    <a:schemeClr val="bg1"/>
                  </a:solidFill>
                </a:rPr>
                <a:t>Government Workplaces</a:t>
              </a:r>
            </a:p>
          </p:txBody>
        </p:sp>
        <p:sp>
          <p:nvSpPr>
            <p:cNvPr id="17" name="Down Arrow 16"/>
            <p:cNvSpPr/>
            <p:nvPr/>
          </p:nvSpPr>
          <p:spPr>
            <a:xfrm rot="16200000">
              <a:off x="3417705" y="1569603"/>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Down Arrow 17"/>
            <p:cNvSpPr/>
            <p:nvPr/>
          </p:nvSpPr>
          <p:spPr>
            <a:xfrm rot="16200000">
              <a:off x="3417705" y="2674024"/>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Down Arrow 18"/>
            <p:cNvSpPr/>
            <p:nvPr/>
          </p:nvSpPr>
          <p:spPr>
            <a:xfrm rot="16200000">
              <a:off x="3390921" y="3580910"/>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Down Arrow 19"/>
            <p:cNvSpPr/>
            <p:nvPr/>
          </p:nvSpPr>
          <p:spPr>
            <a:xfrm rot="16200000">
              <a:off x="3370640" y="4464224"/>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Down Arrow 20"/>
            <p:cNvSpPr/>
            <p:nvPr/>
          </p:nvSpPr>
          <p:spPr>
            <a:xfrm rot="5400000">
              <a:off x="7723092" y="1365094"/>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Down Arrow 21"/>
            <p:cNvSpPr/>
            <p:nvPr/>
          </p:nvSpPr>
          <p:spPr>
            <a:xfrm rot="5400000">
              <a:off x="7760946" y="2486462"/>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Down Arrow 22"/>
            <p:cNvSpPr/>
            <p:nvPr/>
          </p:nvSpPr>
          <p:spPr>
            <a:xfrm rot="5400000">
              <a:off x="7760946" y="3671532"/>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Down Arrow 23"/>
            <p:cNvSpPr/>
            <p:nvPr/>
          </p:nvSpPr>
          <p:spPr>
            <a:xfrm rot="5400000">
              <a:off x="7799046" y="4635919"/>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 name="Straight Arrow Connector 24"/>
            <p:cNvCxnSpPr>
              <a:stCxn id="8" idx="0"/>
            </p:cNvCxnSpPr>
            <p:nvPr/>
          </p:nvCxnSpPr>
          <p:spPr>
            <a:xfrm flipH="1" flipV="1">
              <a:off x="10982264" y="2039774"/>
              <a:ext cx="2243" cy="700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075005" y="2362184"/>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122070" y="3449659"/>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095286" y="4287309"/>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026818" y="5213009"/>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435352" y="2039773"/>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44320" y="3143438"/>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473453" y="4287309"/>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73453" y="5311707"/>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Up Arrow 33"/>
            <p:cNvSpPr/>
            <p:nvPr/>
          </p:nvSpPr>
          <p:spPr>
            <a:xfrm>
              <a:off x="5177119" y="5328334"/>
              <a:ext cx="242046" cy="48677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 name="Straight Arrow Connector 34"/>
            <p:cNvCxnSpPr/>
            <p:nvPr/>
          </p:nvCxnSpPr>
          <p:spPr>
            <a:xfrm>
              <a:off x="5661212" y="5300634"/>
              <a:ext cx="13447" cy="551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9361396" y="3449659"/>
              <a:ext cx="0" cy="547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1"/>
            </p:cNvCxnSpPr>
            <p:nvPr/>
          </p:nvCxnSpPr>
          <p:spPr>
            <a:xfrm flipH="1" flipV="1">
              <a:off x="9959790" y="3063568"/>
              <a:ext cx="426323" cy="209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533400" y="2133600"/>
            <a:ext cx="8007476"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Multisectoral Coordinating Committee</a:t>
            </a:r>
          </a:p>
        </p:txBody>
      </p:sp>
      <p:sp>
        <p:nvSpPr>
          <p:cNvPr id="38" name="Down Arrow 37"/>
          <p:cNvSpPr/>
          <p:nvPr/>
        </p:nvSpPr>
        <p:spPr>
          <a:xfrm>
            <a:off x="1219200" y="2590800"/>
            <a:ext cx="323508" cy="41367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3943692" y="2590800"/>
            <a:ext cx="323508" cy="41367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a:off x="7220291" y="2590801"/>
            <a:ext cx="339503" cy="29097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936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Description of the MSCC positions</a:t>
            </a:r>
          </a:p>
        </p:txBody>
      </p:sp>
      <p:sp>
        <p:nvSpPr>
          <p:cNvPr id="4" name="Content Placeholder 3"/>
          <p:cNvSpPr>
            <a:spLocks noGrp="1"/>
          </p:cNvSpPr>
          <p:nvPr>
            <p:ph sz="quarter" idx="13"/>
          </p:nvPr>
        </p:nvSpPr>
        <p:spPr/>
        <p:txBody>
          <a:bodyPr>
            <a:normAutofit/>
          </a:bodyPr>
          <a:lstStyle/>
          <a:p>
            <a:r>
              <a:rPr lang="en-US" sz="1800" dirty="0"/>
              <a:t>Co-Chairman</a:t>
            </a:r>
          </a:p>
          <a:p>
            <a:pPr lvl="1"/>
            <a:r>
              <a:rPr lang="en-US" sz="1800" dirty="0"/>
              <a:t>Provincial/City Health Officer</a:t>
            </a:r>
          </a:p>
          <a:p>
            <a:pPr lvl="1"/>
            <a:r>
              <a:rPr lang="en-US" sz="1800" dirty="0"/>
              <a:t>If the local chief executive is unable to attend the meetings/MSCC-related activities, the PHO/CHO may stand in as representative of the LCE</a:t>
            </a:r>
          </a:p>
          <a:p>
            <a:pPr lvl="1"/>
            <a:r>
              <a:rPr lang="en-US" sz="1800" dirty="0"/>
              <a:t>It would be an asset to the group if the PHO/CHO is equally charismatic or has the good qualities of a political leader</a:t>
            </a:r>
          </a:p>
        </p:txBody>
      </p:sp>
      <p:pic>
        <p:nvPicPr>
          <p:cNvPr id="5" name="Picture 2" descr="C:\Users\user\AppData\Local\Microsoft\Windows\Temporary Internet Files\Content.IE5\GMUOTCBP\board_meet[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555" y="4648200"/>
            <a:ext cx="2827933" cy="211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294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Description of the MSCC positions</a:t>
            </a:r>
          </a:p>
        </p:txBody>
      </p:sp>
      <p:sp>
        <p:nvSpPr>
          <p:cNvPr id="4" name="Content Placeholder 3"/>
          <p:cNvSpPr>
            <a:spLocks noGrp="1"/>
          </p:cNvSpPr>
          <p:nvPr>
            <p:ph sz="quarter" idx="13"/>
          </p:nvPr>
        </p:nvSpPr>
        <p:spPr/>
        <p:txBody>
          <a:bodyPr>
            <a:normAutofit/>
          </a:bodyPr>
          <a:lstStyle/>
          <a:p>
            <a:r>
              <a:rPr lang="en-US" sz="1800" dirty="0"/>
              <a:t>Secretariat</a:t>
            </a:r>
          </a:p>
          <a:p>
            <a:pPr lvl="1"/>
            <a:r>
              <a:rPr lang="en-US" sz="1800" dirty="0"/>
              <a:t>Coordinate the activities planned by the MSCC related to the SDN. </a:t>
            </a:r>
          </a:p>
          <a:p>
            <a:pPr lvl="1"/>
            <a:r>
              <a:rPr lang="en-US" sz="1800" dirty="0"/>
              <a:t>Document all meetings and activities and maintain records</a:t>
            </a:r>
          </a:p>
          <a:p>
            <a:pPr lvl="1"/>
            <a:r>
              <a:rPr lang="en-US" sz="1800" dirty="0"/>
              <a:t>Facilitate communication between and among MSCC and SDN members</a:t>
            </a:r>
          </a:p>
          <a:p>
            <a:pPr lvl="1"/>
            <a:r>
              <a:rPr lang="en-US" sz="1800" dirty="0"/>
              <a:t>Coordination with MSCC members </a:t>
            </a:r>
          </a:p>
          <a:p>
            <a:pPr lvl="1"/>
            <a:r>
              <a:rPr lang="en-US" sz="1800" dirty="0"/>
              <a:t>Provide feedback to participating facilities and MSCC about any problems encountered in the TB Program</a:t>
            </a:r>
          </a:p>
          <a:p>
            <a:pPr lvl="1"/>
            <a:r>
              <a:rPr lang="en-US" sz="1800" dirty="0"/>
              <a:t>Update the MSCC on new NTP policies and guidelines</a:t>
            </a:r>
          </a:p>
          <a:p>
            <a:pPr lvl="1"/>
            <a:r>
              <a:rPr lang="en-US" sz="1800" dirty="0"/>
              <a:t>Provide NTP reports to the MSCC as basis for planning and decision making</a:t>
            </a:r>
          </a:p>
          <a:p>
            <a:pPr lvl="1"/>
            <a:r>
              <a:rPr lang="en-US" sz="1800" dirty="0"/>
              <a:t>Preparation of logistics during MSCC events</a:t>
            </a:r>
          </a:p>
          <a:p>
            <a:pPr lvl="1"/>
            <a:endParaRPr lang="en-US" sz="1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55"/>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61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t>
            </a:r>
            <a:r>
              <a:rPr lang="en-US" dirty="0" err="1"/>
              <a:t>mscc</a:t>
            </a:r>
            <a:r>
              <a:rPr lang="en-US" dirty="0"/>
              <a:t> sub-committees</a:t>
            </a:r>
          </a:p>
        </p:txBody>
      </p:sp>
      <p:sp>
        <p:nvSpPr>
          <p:cNvPr id="3" name="Content Placeholder 2"/>
          <p:cNvSpPr>
            <a:spLocks noGrp="1"/>
          </p:cNvSpPr>
          <p:nvPr>
            <p:ph sz="quarter" idx="13"/>
          </p:nvPr>
        </p:nvSpPr>
        <p:spPr/>
        <p:txBody>
          <a:bodyPr>
            <a:normAutofit/>
          </a:bodyPr>
          <a:lstStyle/>
          <a:p>
            <a:r>
              <a:rPr lang="en-US" sz="1800" b="1" dirty="0"/>
              <a:t>Advocacy, Communication and Social Mobilization Committee</a:t>
            </a:r>
          </a:p>
          <a:p>
            <a:pPr lvl="1"/>
            <a:r>
              <a:rPr lang="en-PH" sz="1800" dirty="0"/>
              <a:t>Engage public and private partners in TB control, and ensure their collaboration and coordination</a:t>
            </a:r>
            <a:endParaRPr lang="en-US" sz="1800" dirty="0"/>
          </a:p>
          <a:p>
            <a:pPr lvl="1"/>
            <a:r>
              <a:rPr lang="en-PH" sz="1800" dirty="0"/>
              <a:t>Strengthening of networks</a:t>
            </a:r>
            <a:endParaRPr lang="en-US" sz="1800" dirty="0"/>
          </a:p>
          <a:p>
            <a:pPr lvl="1"/>
            <a:r>
              <a:rPr lang="en-PH" sz="1800" dirty="0"/>
              <a:t>Develop and distribute IEC materials  and behavior change communication to educate communities on TB and to foster proper health-seeking behaviors and attitude towards TB. </a:t>
            </a:r>
            <a:endParaRPr lang="en-US" sz="1800" dirty="0"/>
          </a:p>
          <a:p>
            <a:pPr lvl="1"/>
            <a:r>
              <a:rPr lang="en-PH" sz="1800" dirty="0"/>
              <a:t>Engage community-based organizations for TB control, including organizing, strengthening and ensuring their sustainability </a:t>
            </a:r>
            <a:endParaRPr lang="en-US" sz="1800" dirty="0"/>
          </a:p>
          <a:p>
            <a:pPr lvl="1"/>
            <a:endParaRPr lang="en-US" sz="1800" dirty="0"/>
          </a:p>
        </p:txBody>
      </p:sp>
    </p:spTree>
    <p:extLst>
      <p:ext uri="{BB962C8B-B14F-4D97-AF65-F5344CB8AC3E}">
        <p14:creationId xmlns:p14="http://schemas.microsoft.com/office/powerpoint/2010/main" val="123759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t>
            </a:r>
            <a:r>
              <a:rPr lang="en-US" dirty="0" err="1"/>
              <a:t>mscc</a:t>
            </a:r>
            <a:r>
              <a:rPr lang="en-US" dirty="0"/>
              <a:t> sub-committees</a:t>
            </a:r>
          </a:p>
        </p:txBody>
      </p:sp>
      <p:sp>
        <p:nvSpPr>
          <p:cNvPr id="3" name="Content Placeholder 2"/>
          <p:cNvSpPr>
            <a:spLocks noGrp="1"/>
          </p:cNvSpPr>
          <p:nvPr>
            <p:ph sz="quarter" idx="13"/>
          </p:nvPr>
        </p:nvSpPr>
        <p:spPr/>
        <p:txBody>
          <a:bodyPr>
            <a:normAutofit/>
          </a:bodyPr>
          <a:lstStyle/>
          <a:p>
            <a:r>
              <a:rPr lang="en-PH" sz="1800" b="1" dirty="0"/>
              <a:t>Resource Mobilization Committee</a:t>
            </a:r>
            <a:endParaRPr lang="en-US" sz="1800" b="1" dirty="0"/>
          </a:p>
          <a:p>
            <a:pPr lvl="1"/>
            <a:r>
              <a:rPr lang="en-PH" sz="1800" dirty="0"/>
              <a:t>Generate and allocate resources </a:t>
            </a:r>
            <a:endParaRPr lang="en-US" sz="1800" dirty="0"/>
          </a:p>
          <a:p>
            <a:pPr lvl="1"/>
            <a:r>
              <a:rPr lang="en-PH" sz="1800" dirty="0"/>
              <a:t>Safeguard human, material and financial resources </a:t>
            </a:r>
            <a:endParaRPr lang="en-US" sz="1800" dirty="0"/>
          </a:p>
          <a:p>
            <a:pPr lvl="1"/>
            <a:r>
              <a:rPr lang="en-PH" sz="1800" dirty="0"/>
              <a:t>Conduct fund raising activities such as a donation drive from private sector members, and special events like fun run, BINGO socials  </a:t>
            </a:r>
            <a:endParaRPr lang="en-US" sz="1800" dirty="0"/>
          </a:p>
          <a:p>
            <a:pPr lvl="1"/>
            <a:r>
              <a:rPr lang="en-PH" sz="1800" dirty="0"/>
              <a:t>Provide funds for program-related activities such as:</a:t>
            </a:r>
            <a:endParaRPr lang="en-US" sz="1800" dirty="0"/>
          </a:p>
          <a:p>
            <a:pPr lvl="2"/>
            <a:r>
              <a:rPr lang="en-PH" sz="1800" dirty="0"/>
              <a:t>Financial assistance for MDRTB patients</a:t>
            </a:r>
            <a:endParaRPr lang="en-US" sz="1800" dirty="0"/>
          </a:p>
          <a:p>
            <a:pPr lvl="2"/>
            <a:r>
              <a:rPr lang="en-PH" sz="1800" dirty="0"/>
              <a:t>Livelihood training for TB patients</a:t>
            </a:r>
            <a:endParaRPr lang="en-US" sz="1800" dirty="0"/>
          </a:p>
          <a:p>
            <a:pPr lvl="1"/>
            <a:endParaRPr lang="en-US" sz="1800" dirty="0"/>
          </a:p>
        </p:txBody>
      </p:sp>
    </p:spTree>
    <p:extLst>
      <p:ext uri="{BB962C8B-B14F-4D97-AF65-F5344CB8AC3E}">
        <p14:creationId xmlns:p14="http://schemas.microsoft.com/office/powerpoint/2010/main" val="17175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t>
            </a:r>
            <a:r>
              <a:rPr lang="en-US" dirty="0" err="1"/>
              <a:t>mscc</a:t>
            </a:r>
            <a:r>
              <a:rPr lang="en-US" dirty="0"/>
              <a:t> sub-committees</a:t>
            </a:r>
          </a:p>
        </p:txBody>
      </p:sp>
      <p:sp>
        <p:nvSpPr>
          <p:cNvPr id="3" name="Content Placeholder 2"/>
          <p:cNvSpPr>
            <a:spLocks noGrp="1"/>
          </p:cNvSpPr>
          <p:nvPr>
            <p:ph sz="quarter" idx="13"/>
          </p:nvPr>
        </p:nvSpPr>
        <p:spPr/>
        <p:txBody>
          <a:bodyPr>
            <a:normAutofit/>
          </a:bodyPr>
          <a:lstStyle/>
          <a:p>
            <a:r>
              <a:rPr lang="en-PH" sz="1800" b="1" dirty="0"/>
              <a:t>Capacity Building Committee</a:t>
            </a:r>
            <a:endParaRPr lang="en-US" sz="1800" b="1" dirty="0"/>
          </a:p>
          <a:p>
            <a:pPr lvl="1"/>
            <a:r>
              <a:rPr lang="en-PH" sz="1800" dirty="0"/>
              <a:t>Coordinate with DOH for the training of SDN partners</a:t>
            </a:r>
            <a:endParaRPr lang="en-US" sz="1800" dirty="0"/>
          </a:p>
          <a:p>
            <a:pPr lvl="1"/>
            <a:r>
              <a:rPr lang="en-PH" sz="1800" dirty="0"/>
              <a:t>Act as resource speakers, if applicable</a:t>
            </a:r>
            <a:endParaRPr lang="en-US" sz="1800" dirty="0"/>
          </a:p>
          <a:p>
            <a:pPr lvl="1"/>
            <a:r>
              <a:rPr lang="en-PH" sz="1800" dirty="0"/>
              <a:t>Act as trainers, where applicable.</a:t>
            </a:r>
            <a:endParaRPr lang="en-US" sz="1800" dirty="0"/>
          </a:p>
          <a:p>
            <a:pPr lvl="1"/>
            <a:r>
              <a:rPr lang="en-PH" sz="1800" dirty="0"/>
              <a:t>Identify participants for the training </a:t>
            </a:r>
            <a:endParaRPr lang="en-US" sz="1800" dirty="0"/>
          </a:p>
          <a:p>
            <a:pPr lvl="1"/>
            <a:r>
              <a:rPr lang="en-PH" sz="1800" dirty="0"/>
              <a:t>Conduct training needs analysis</a:t>
            </a:r>
            <a:endParaRPr lang="en-US" sz="1800" dirty="0"/>
          </a:p>
          <a:p>
            <a:pPr lvl="1"/>
            <a:r>
              <a:rPr lang="en-PH" sz="1800" dirty="0"/>
              <a:t>Design appropriate training programs and monitoring of results</a:t>
            </a:r>
            <a:endParaRPr lang="en-US" sz="1800" dirty="0"/>
          </a:p>
        </p:txBody>
      </p:sp>
    </p:spTree>
    <p:extLst>
      <p:ext uri="{BB962C8B-B14F-4D97-AF65-F5344CB8AC3E}">
        <p14:creationId xmlns:p14="http://schemas.microsoft.com/office/powerpoint/2010/main" val="27951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t>
            </a:r>
            <a:r>
              <a:rPr lang="en-US" dirty="0" err="1"/>
              <a:t>mscc</a:t>
            </a:r>
            <a:r>
              <a:rPr lang="en-US" dirty="0"/>
              <a:t> sub-committees</a:t>
            </a:r>
          </a:p>
        </p:txBody>
      </p:sp>
      <p:sp>
        <p:nvSpPr>
          <p:cNvPr id="3" name="Content Placeholder 2"/>
          <p:cNvSpPr>
            <a:spLocks noGrp="1"/>
          </p:cNvSpPr>
          <p:nvPr>
            <p:ph sz="quarter" idx="13"/>
          </p:nvPr>
        </p:nvSpPr>
        <p:spPr/>
        <p:txBody>
          <a:bodyPr>
            <a:normAutofit/>
          </a:bodyPr>
          <a:lstStyle/>
          <a:p>
            <a:r>
              <a:rPr lang="en-PH" sz="1800" b="1" dirty="0"/>
              <a:t>Monitoring and Evaluation Committee</a:t>
            </a:r>
            <a:endParaRPr lang="en-US" sz="1800" b="1" dirty="0"/>
          </a:p>
          <a:p>
            <a:pPr lvl="1"/>
            <a:r>
              <a:rPr lang="en-PH" sz="1800" dirty="0"/>
              <a:t>Monitor and evaluate the performance of the RHUs as well as the TB services of member organizations and SDN partners. </a:t>
            </a:r>
          </a:p>
          <a:p>
            <a:pPr lvl="1"/>
            <a:r>
              <a:rPr lang="en-PH" sz="1800" dirty="0"/>
              <a:t>Facilitate the preparation of the SDN implementation plan with SDN partners </a:t>
            </a:r>
            <a:endParaRPr lang="en-US" sz="1600" dirty="0"/>
          </a:p>
          <a:p>
            <a:pPr lvl="1"/>
            <a:r>
              <a:rPr lang="en-PH" sz="1800" dirty="0"/>
              <a:t>Prepare the M&amp;E plan for SDN monitoring and evaluation.  </a:t>
            </a:r>
            <a:endParaRPr lang="en-US" sz="1600" dirty="0"/>
          </a:p>
          <a:p>
            <a:pPr lvl="2"/>
            <a:endParaRPr lang="en-US" sz="1800" dirty="0"/>
          </a:p>
          <a:p>
            <a:pPr lvl="1"/>
            <a:endParaRPr lang="en-US" sz="1800" dirty="0"/>
          </a:p>
        </p:txBody>
      </p:sp>
    </p:spTree>
    <p:extLst>
      <p:ext uri="{BB962C8B-B14F-4D97-AF65-F5344CB8AC3E}">
        <p14:creationId xmlns:p14="http://schemas.microsoft.com/office/powerpoint/2010/main" val="1055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When you join us, this is what our </a:t>
            </a:r>
            <a:r>
              <a:rPr lang="en-US" dirty="0" err="1"/>
              <a:t>mscc</a:t>
            </a:r>
            <a:r>
              <a:rPr lang="en-US" dirty="0"/>
              <a:t> will be like…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5486400" cy="419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581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t>
            </a:r>
            <a:r>
              <a:rPr lang="en-US" dirty="0" err="1"/>
              <a:t>Mscc</a:t>
            </a:r>
            <a:r>
              <a:rPr lang="en-US" dirty="0"/>
              <a:t> will </a:t>
            </a:r>
            <a:r>
              <a:rPr lang="en-US" dirty="0" err="1"/>
              <a:t>bE</a:t>
            </a:r>
            <a:r>
              <a:rPr lang="en-US" dirty="0"/>
              <a:t> Goal-oriented</a:t>
            </a:r>
          </a:p>
        </p:txBody>
      </p:sp>
      <p:pic>
        <p:nvPicPr>
          <p:cNvPr id="819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797498" y="1600200"/>
            <a:ext cx="554900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170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will have Committed members</a:t>
            </a:r>
          </a:p>
        </p:txBody>
      </p:sp>
      <p:pic>
        <p:nvPicPr>
          <p:cNvPr id="1024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81200" y="1781840"/>
            <a:ext cx="4800600" cy="362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39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Trust among all members</a:t>
            </a:r>
          </a:p>
        </p:txBody>
      </p:sp>
      <p:pic>
        <p:nvPicPr>
          <p:cNvPr id="1126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600200" y="2106929"/>
            <a:ext cx="5867400" cy="3227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7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Of the MSCC</a:t>
            </a:r>
            <a:br>
              <a:rPr lang="en-US" dirty="0"/>
            </a:br>
            <a:r>
              <a:rPr lang="en-US" dirty="0"/>
              <a:t>1. Advocacy</a:t>
            </a:r>
          </a:p>
        </p:txBody>
      </p:sp>
      <p:sp>
        <p:nvSpPr>
          <p:cNvPr id="4" name="Text Placeholder 3"/>
          <p:cNvSpPr>
            <a:spLocks noGrp="1"/>
          </p:cNvSpPr>
          <p:nvPr>
            <p:ph type="body" idx="1"/>
          </p:nvPr>
        </p:nvSpPr>
        <p:spPr/>
        <p:txBody>
          <a:bodyPr>
            <a:noAutofit/>
          </a:bodyPr>
          <a:lstStyle/>
          <a:p>
            <a:pPr lvl="0"/>
            <a:r>
              <a:rPr lang="en-PH" dirty="0"/>
              <a:t>Advocate for the passage of policies and resolutions related to DOTS</a:t>
            </a:r>
            <a:endParaRPr lang="en-US" dirty="0"/>
          </a:p>
        </p:txBody>
      </p:sp>
      <p:sp>
        <p:nvSpPr>
          <p:cNvPr id="5" name="Text Placeholder 4"/>
          <p:cNvSpPr>
            <a:spLocks noGrp="1"/>
          </p:cNvSpPr>
          <p:nvPr>
            <p:ph type="body" sz="quarter" idx="3"/>
          </p:nvPr>
        </p:nvSpPr>
        <p:spPr>
          <a:xfrm>
            <a:off x="4724400" y="1600199"/>
            <a:ext cx="4038600" cy="574675"/>
          </a:xfrm>
        </p:spPr>
        <p:txBody>
          <a:bodyPr>
            <a:normAutofit fontScale="92500" lnSpcReduction="10000"/>
          </a:bodyPr>
          <a:lstStyle/>
          <a:p>
            <a:r>
              <a:rPr lang="en-PH" dirty="0"/>
              <a:t>Advocate with local governments to support activities to sustain the delivery of TB services</a:t>
            </a:r>
            <a:endParaRPr lang="en-US" dirty="0"/>
          </a:p>
        </p:txBody>
      </p:sp>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2971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719294" y="2438400"/>
            <a:ext cx="389130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0211561">
            <a:off x="5228279" y="3471814"/>
            <a:ext cx="3111815" cy="369332"/>
          </a:xfrm>
          <a:prstGeom prst="rect">
            <a:avLst/>
          </a:prstGeom>
          <a:noFill/>
        </p:spPr>
        <p:txBody>
          <a:bodyPr wrap="square" rtlCol="0">
            <a:spAutoFit/>
          </a:bodyPr>
          <a:lstStyle/>
          <a:p>
            <a:r>
              <a:rPr lang="en-US" b="1" dirty="0">
                <a:solidFill>
                  <a:schemeClr val="bg1"/>
                </a:solidFill>
                <a:latin typeface="Arial Rounded MT Bold" panose="020F0704030504030204" pitchFamily="34" charset="0"/>
              </a:rPr>
              <a:t>Delivery of TB Services</a:t>
            </a:r>
          </a:p>
        </p:txBody>
      </p:sp>
    </p:spTree>
    <p:extLst>
      <p:ext uri="{BB962C8B-B14F-4D97-AF65-F5344CB8AC3E}">
        <p14:creationId xmlns:p14="http://schemas.microsoft.com/office/powerpoint/2010/main" val="159421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lstStyle/>
          <a:p>
            <a:pPr algn="ctr"/>
            <a:r>
              <a:rPr lang="en-US" dirty="0"/>
              <a:t>There is Equal power OVER, ownership OF,  and responsibility FOR the </a:t>
            </a:r>
            <a:r>
              <a:rPr lang="en-US" dirty="0" err="1"/>
              <a:t>tb</a:t>
            </a:r>
            <a:r>
              <a:rPr lang="en-US" dirty="0"/>
              <a:t> CONTROL  program</a:t>
            </a:r>
          </a:p>
        </p:txBody>
      </p:sp>
      <p:pic>
        <p:nvPicPr>
          <p:cNvPr id="1229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7552696"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614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Self-sustaining</a:t>
            </a:r>
          </a:p>
        </p:txBody>
      </p:sp>
      <p:pic>
        <p:nvPicPr>
          <p:cNvPr id="13315"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698362" y="1600200"/>
            <a:ext cx="574727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480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6096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342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413337"/>
            <a:ext cx="3733800" cy="1015663"/>
          </a:xfrm>
          <a:prstGeom prst="rect">
            <a:avLst/>
          </a:prstGeom>
          <a:noFill/>
        </p:spPr>
        <p:txBody>
          <a:bodyPr wrap="square" rtlCol="0">
            <a:spAutoFit/>
          </a:bodyPr>
          <a:lstStyle/>
          <a:p>
            <a:pPr algn="ctr"/>
            <a:r>
              <a:rPr lang="en-US" sz="6000" dirty="0">
                <a:latin typeface="Informal Roman" panose="030604020304060B0204" pitchFamily="66" charset="0"/>
              </a:rPr>
              <a:t>Thank you!</a:t>
            </a:r>
          </a:p>
        </p:txBody>
      </p:sp>
    </p:spTree>
    <p:extLst>
      <p:ext uri="{BB962C8B-B14F-4D97-AF65-F5344CB8AC3E}">
        <p14:creationId xmlns:p14="http://schemas.microsoft.com/office/powerpoint/2010/main" val="2858710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Roles and responsibilities Of the MSCC</a:t>
            </a:r>
            <a:br>
              <a:rPr lang="en-US" dirty="0"/>
            </a:br>
            <a:r>
              <a:rPr lang="en-US" dirty="0"/>
              <a:t>2. Policy development</a:t>
            </a:r>
          </a:p>
        </p:txBody>
      </p:sp>
      <p:sp>
        <p:nvSpPr>
          <p:cNvPr id="5" name="Text Placeholder 4"/>
          <p:cNvSpPr>
            <a:spLocks noGrp="1"/>
          </p:cNvSpPr>
          <p:nvPr>
            <p:ph type="body" idx="1"/>
          </p:nvPr>
        </p:nvSpPr>
        <p:spPr>
          <a:xfrm>
            <a:off x="609600" y="1219200"/>
            <a:ext cx="7467600" cy="574675"/>
          </a:xfrm>
        </p:spPr>
        <p:txBody>
          <a:bodyPr>
            <a:noAutofit/>
          </a:bodyPr>
          <a:lstStyle/>
          <a:p>
            <a:pPr lvl="0" algn="ctr"/>
            <a:r>
              <a:rPr lang="en-PH" sz="1800" dirty="0"/>
              <a:t>Initiate the development of local policies, guidelines and plan for the local DOTS</a:t>
            </a:r>
            <a:endParaRPr lang="en-US" sz="1800" dirty="0"/>
          </a:p>
        </p:txBody>
      </p:sp>
      <p:graphicFrame>
        <p:nvGraphicFramePr>
          <p:cNvPr id="9" name="Diagram 8"/>
          <p:cNvGraphicFramePr/>
          <p:nvPr>
            <p:extLst>
              <p:ext uri="{D42A27DB-BD31-4B8C-83A1-F6EECF244321}">
                <p14:modId xmlns:p14="http://schemas.microsoft.com/office/powerpoint/2010/main" val="627540815"/>
              </p:ext>
            </p:extLst>
          </p:nvPr>
        </p:nvGraphicFramePr>
        <p:xfrm>
          <a:off x="152400" y="1828800"/>
          <a:ext cx="85344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66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Roles and responsibilities Of the MSCC</a:t>
            </a:r>
            <a:br>
              <a:rPr lang="en-US" dirty="0"/>
            </a:br>
            <a:r>
              <a:rPr lang="en-US" dirty="0"/>
              <a:t>3. Decision-making</a:t>
            </a:r>
          </a:p>
        </p:txBody>
      </p:sp>
      <p:sp>
        <p:nvSpPr>
          <p:cNvPr id="5" name="Text Placeholder 4"/>
          <p:cNvSpPr>
            <a:spLocks noGrp="1"/>
          </p:cNvSpPr>
          <p:nvPr>
            <p:ph type="body" idx="1"/>
          </p:nvPr>
        </p:nvSpPr>
        <p:spPr>
          <a:xfrm>
            <a:off x="1143000" y="1600199"/>
            <a:ext cx="6705600" cy="574675"/>
          </a:xfrm>
        </p:spPr>
        <p:txBody>
          <a:bodyPr>
            <a:normAutofit/>
          </a:bodyPr>
          <a:lstStyle/>
          <a:p>
            <a:pPr algn="ctr"/>
            <a:r>
              <a:rPr lang="en-PH" dirty="0"/>
              <a:t>Discuss/mediate interventions to address any problems</a:t>
            </a:r>
            <a:endParaRPr lang="en-US" dirty="0"/>
          </a:p>
        </p:txBody>
      </p:sp>
      <p:pic>
        <p:nvPicPr>
          <p:cNvPr id="409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05000" y="2362200"/>
            <a:ext cx="5181600" cy="368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01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Roles and responsibilities Of the MSCC</a:t>
            </a:r>
            <a:br>
              <a:rPr lang="en-US" dirty="0"/>
            </a:br>
            <a:r>
              <a:rPr lang="en-US" dirty="0"/>
              <a:t>4. Coordination</a:t>
            </a:r>
          </a:p>
        </p:txBody>
      </p:sp>
      <p:sp>
        <p:nvSpPr>
          <p:cNvPr id="5" name="Text Placeholder 4"/>
          <p:cNvSpPr>
            <a:spLocks noGrp="1"/>
          </p:cNvSpPr>
          <p:nvPr>
            <p:ph type="body" idx="1"/>
          </p:nvPr>
        </p:nvSpPr>
        <p:spPr/>
        <p:txBody>
          <a:bodyPr/>
          <a:lstStyle/>
          <a:p>
            <a:r>
              <a:rPr lang="en-US" dirty="0"/>
              <a:t>Lead resource mobilization</a:t>
            </a:r>
          </a:p>
        </p:txBody>
      </p:sp>
      <p:sp>
        <p:nvSpPr>
          <p:cNvPr id="6" name="Text Placeholder 5"/>
          <p:cNvSpPr>
            <a:spLocks noGrp="1"/>
          </p:cNvSpPr>
          <p:nvPr>
            <p:ph type="body" sz="quarter" idx="3"/>
          </p:nvPr>
        </p:nvSpPr>
        <p:spPr/>
        <p:txBody>
          <a:bodyPr>
            <a:noAutofit/>
          </a:bodyPr>
          <a:lstStyle/>
          <a:p>
            <a:r>
              <a:rPr lang="en-PH" dirty="0"/>
              <a:t>Identify capacity building needs and recommend to PHO/CHO for implementation</a:t>
            </a:r>
            <a:endParaRPr lang="en-US" dirty="0"/>
          </a:p>
        </p:txBody>
      </p:sp>
      <p:pic>
        <p:nvPicPr>
          <p:cNvPr id="512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066800" y="2544825"/>
            <a:ext cx="2743200" cy="275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sz="quarter" idx="14"/>
          </p:nvPr>
        </p:nvPicPr>
        <p:blipFill>
          <a:blip r:embed="rId4">
            <a:extLst>
              <a:ext uri="{BEBA8EAE-BF5A-486C-A8C5-ECC9F3942E4B}">
                <a14:imgProps xmlns:a14="http://schemas.microsoft.com/office/drawing/2010/main">
                  <a14:imgLayer r:embed="rId5">
                    <a14:imgEffect>
                      <a14:backgroundRemoval t="0" b="97792" l="0" r="100000"/>
                    </a14:imgEffect>
                  </a14:imgLayer>
                </a14:imgProps>
              </a:ext>
              <a:ext uri="{28A0092B-C50C-407E-A947-70E740481C1C}">
                <a14:useLocalDpi xmlns:a14="http://schemas.microsoft.com/office/drawing/2010/main" val="0"/>
              </a:ext>
            </a:extLst>
          </a:blip>
          <a:srcRect/>
          <a:stretch>
            <a:fillRect/>
          </a:stretch>
        </p:blipFill>
        <p:spPr bwMode="auto">
          <a:xfrm>
            <a:off x="4953000" y="2438400"/>
            <a:ext cx="28956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76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Roles and responsibilities Of the MSCC</a:t>
            </a:r>
            <a:br>
              <a:rPr lang="en-US" dirty="0"/>
            </a:br>
            <a:r>
              <a:rPr lang="en-US" dirty="0"/>
              <a:t>4. Coordination</a:t>
            </a:r>
          </a:p>
        </p:txBody>
      </p:sp>
      <p:sp>
        <p:nvSpPr>
          <p:cNvPr id="5" name="Text Placeholder 4"/>
          <p:cNvSpPr>
            <a:spLocks noGrp="1"/>
          </p:cNvSpPr>
          <p:nvPr>
            <p:ph type="body" idx="1"/>
          </p:nvPr>
        </p:nvSpPr>
        <p:spPr/>
        <p:txBody>
          <a:bodyPr>
            <a:normAutofit fontScale="92500" lnSpcReduction="10000"/>
          </a:bodyPr>
          <a:lstStyle/>
          <a:p>
            <a:pPr lvl="0"/>
            <a:r>
              <a:rPr lang="en-PH" dirty="0"/>
              <a:t>Regularly assess the notification processes and recommend ways to improve it.</a:t>
            </a:r>
            <a:endParaRPr lang="en-US" dirty="0"/>
          </a:p>
        </p:txBody>
      </p:sp>
      <p:sp>
        <p:nvSpPr>
          <p:cNvPr id="6" name="Text Placeholder 5"/>
          <p:cNvSpPr>
            <a:spLocks noGrp="1"/>
          </p:cNvSpPr>
          <p:nvPr>
            <p:ph type="body" sz="quarter" idx="3"/>
          </p:nvPr>
        </p:nvSpPr>
        <p:spPr/>
        <p:txBody>
          <a:bodyPr/>
          <a:lstStyle/>
          <a:p>
            <a:pPr lvl="0"/>
            <a:r>
              <a:rPr lang="en-PH" dirty="0"/>
              <a:t>Monitoring and evaluation of the SDN.</a:t>
            </a:r>
            <a:endParaRPr lang="en-US" dirty="0"/>
          </a:p>
        </p:txBody>
      </p:sp>
      <p:pic>
        <p:nvPicPr>
          <p:cNvPr id="614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62000" y="2357726"/>
            <a:ext cx="3124199" cy="292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800600" y="2438400"/>
            <a:ext cx="37338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97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Roles and responsibilities Of the MSCC</a:t>
            </a:r>
            <a:br>
              <a:rPr lang="en-US" dirty="0"/>
            </a:br>
            <a:r>
              <a:rPr lang="en-US" dirty="0"/>
              <a:t>4. Coordination</a:t>
            </a:r>
          </a:p>
        </p:txBody>
      </p:sp>
      <p:sp>
        <p:nvSpPr>
          <p:cNvPr id="5" name="Text Placeholder 4"/>
          <p:cNvSpPr>
            <a:spLocks noGrp="1"/>
          </p:cNvSpPr>
          <p:nvPr>
            <p:ph type="body" idx="1"/>
          </p:nvPr>
        </p:nvSpPr>
        <p:spPr/>
        <p:txBody>
          <a:bodyPr>
            <a:normAutofit lnSpcReduction="10000"/>
          </a:bodyPr>
          <a:lstStyle/>
          <a:p>
            <a:r>
              <a:rPr lang="en-PH" dirty="0"/>
              <a:t>Ensure access and minimize delays to diagnostic and treatment services</a:t>
            </a:r>
            <a:endParaRPr lang="en-US" dirty="0"/>
          </a:p>
        </p:txBody>
      </p:sp>
      <p:sp>
        <p:nvSpPr>
          <p:cNvPr id="6" name="Text Placeholder 5"/>
          <p:cNvSpPr>
            <a:spLocks noGrp="1"/>
          </p:cNvSpPr>
          <p:nvPr>
            <p:ph type="body" sz="quarter" idx="3"/>
          </p:nvPr>
        </p:nvSpPr>
        <p:spPr/>
        <p:txBody>
          <a:bodyPr/>
          <a:lstStyle/>
          <a:p>
            <a:r>
              <a:rPr lang="en-PH" dirty="0"/>
              <a:t>Reduce out of pocket cost to patients</a:t>
            </a:r>
            <a:endParaRPr lang="en-US" dirty="0"/>
          </a:p>
        </p:txBody>
      </p:sp>
      <p:pic>
        <p:nvPicPr>
          <p:cNvPr id="7170"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438400"/>
            <a:ext cx="3886200" cy="262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362200"/>
            <a:ext cx="37338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398230"/>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782</TotalTime>
  <Words>2003</Words>
  <Application>Microsoft Office PowerPoint</Application>
  <PresentationFormat>On-screen Show (4:3)</PresentationFormat>
  <Paragraphs>307</Paragraphs>
  <Slides>43</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Aharoni</vt:lpstr>
      <vt:lpstr>Arial</vt:lpstr>
      <vt:lpstr>Arial Black</vt:lpstr>
      <vt:lpstr>Arial Narrow</vt:lpstr>
      <vt:lpstr>Arial Rounded MT Bold</vt:lpstr>
      <vt:lpstr>Calibri</vt:lpstr>
      <vt:lpstr>Chiller</vt:lpstr>
      <vt:lpstr>Informal Roman</vt:lpstr>
      <vt:lpstr>Symbol</vt:lpstr>
      <vt:lpstr>Horizon</vt:lpstr>
      <vt:lpstr>Multisectoral coordinating committee for tb elimination</vt:lpstr>
      <vt:lpstr>What is a multisectoral coordinating committee (MSCC)?</vt:lpstr>
      <vt:lpstr>Function of the MSCC</vt:lpstr>
      <vt:lpstr>Roles and responsibilities Of the MSCC 1. Advocacy</vt:lpstr>
      <vt:lpstr>Roles and responsibilities Of the MSCC 2. Policy development</vt:lpstr>
      <vt:lpstr>Roles and responsibilities Of the MSCC 3. Decision-making</vt:lpstr>
      <vt:lpstr>Roles and responsibilities Of the MSCC 4. Coordination</vt:lpstr>
      <vt:lpstr>Roles and responsibilities Of the MSCC 4. Coordination</vt:lpstr>
      <vt:lpstr>Roles and responsibilities Of the MSCC 4. Coordination</vt:lpstr>
      <vt:lpstr>Core Members of provincial/city mscc</vt:lpstr>
      <vt:lpstr>Core members</vt:lpstr>
      <vt:lpstr>Why do we need you?</vt:lpstr>
      <vt:lpstr>Burden of TB</vt:lpstr>
      <vt:lpstr>Burden of TB</vt:lpstr>
      <vt:lpstr>Burden of TB</vt:lpstr>
      <vt:lpstr>Our basis for organizing the mscc</vt:lpstr>
      <vt:lpstr>Comprehensive Unified policy for tb control in the Philippines</vt:lpstr>
      <vt:lpstr>Philippine strategic tb elimination plan</vt:lpstr>
      <vt:lpstr>Areas for collaboration</vt:lpstr>
      <vt:lpstr>Department of the Interior and Local Government</vt:lpstr>
      <vt:lpstr>Department of Education</vt:lpstr>
      <vt:lpstr>Department of Social Welfare and Development</vt:lpstr>
      <vt:lpstr>Department of Labor and Employment</vt:lpstr>
      <vt:lpstr>National Commission on Indigenous Peoples</vt:lpstr>
      <vt:lpstr>Philippine Health Insurance Corporation</vt:lpstr>
      <vt:lpstr>PMA and/or its component societies</vt:lpstr>
      <vt:lpstr>  Community-based organizations (CBOs)</vt:lpstr>
      <vt:lpstr>Suggested organizational chart</vt:lpstr>
      <vt:lpstr>Description of the MSCC positions</vt:lpstr>
      <vt:lpstr>Description of the MSCC positions</vt:lpstr>
      <vt:lpstr>Description of the MSCC positions</vt:lpstr>
      <vt:lpstr>Description of mscc sub-committees</vt:lpstr>
      <vt:lpstr>Description of mscc sub-committees</vt:lpstr>
      <vt:lpstr>Description of mscc sub-committees</vt:lpstr>
      <vt:lpstr>Description of mscc sub-committees</vt:lpstr>
      <vt:lpstr>When you join us, this is what our mscc will be like…</vt:lpstr>
      <vt:lpstr>The Mscc will bE Goal-oriented</vt:lpstr>
      <vt:lpstr>It will have Committed members</vt:lpstr>
      <vt:lpstr>There is Trust among all members</vt:lpstr>
      <vt:lpstr>There is Equal power OVER, ownership OF,  and responsibility FOR the tb CONTROL  program</vt:lpstr>
      <vt:lpstr>It is Self-sustaining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Multisectoral coordinating committee for tb elimination</dc:title>
  <dc:creator>Eden</dc:creator>
  <cp:lastModifiedBy>alio</cp:lastModifiedBy>
  <cp:revision>66</cp:revision>
  <dcterms:created xsi:type="dcterms:W3CDTF">2018-02-05T06:22:47Z</dcterms:created>
  <dcterms:modified xsi:type="dcterms:W3CDTF">2018-04-08T16:37:05Z</dcterms:modified>
</cp:coreProperties>
</file>