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65" r:id="rId6"/>
    <p:sldId id="264" r:id="rId7"/>
    <p:sldId id="273" r:id="rId8"/>
    <p:sldId id="267" r:id="rId9"/>
    <p:sldId id="272" r:id="rId10"/>
    <p:sldId id="268" r:id="rId11"/>
    <p:sldId id="263" r:id="rId12"/>
    <p:sldId id="274" r:id="rId13"/>
    <p:sldId id="259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7005-5E06-4620-92C8-3B686B0057A9}" type="datetimeFigureOut">
              <a:rPr lang="en-PH" smtClean="0"/>
              <a:t>23/04/2018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2C621-EC42-46D7-87F3-C517D22F35F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511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70013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12305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08184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49659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13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15902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025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6884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22710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6148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0916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2654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48288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80487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50341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2C621-EC42-46D7-87F3-C517D22F35F8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7034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FF24-AF7F-4E24-879F-13741A9D4A8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B20D-8BFE-4E78-A74E-D034596FB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FF24-AF7F-4E24-879F-13741A9D4A8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B20D-8BFE-4E78-A74E-D034596FB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FF24-AF7F-4E24-879F-13741A9D4A8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B20D-8BFE-4E78-A74E-D034596FB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FF24-AF7F-4E24-879F-13741A9D4A8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B20D-8BFE-4E78-A74E-D034596FB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FF24-AF7F-4E24-879F-13741A9D4A8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B20D-8BFE-4E78-A74E-D034596FB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FF24-AF7F-4E24-879F-13741A9D4A8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B20D-8BFE-4E78-A74E-D034596FB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FF24-AF7F-4E24-879F-13741A9D4A8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B20D-8BFE-4E78-A74E-D034596FB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FF24-AF7F-4E24-879F-13741A9D4A8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B20D-8BFE-4E78-A74E-D034596FB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FF24-AF7F-4E24-879F-13741A9D4A8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B20D-8BFE-4E78-A74E-D034596FB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FF24-AF7F-4E24-879F-13741A9D4A8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B20D-8BFE-4E78-A74E-D034596FB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FF24-AF7F-4E24-879F-13741A9D4A8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D3B20D-8BFE-4E78-A74E-D034596FB7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11FF24-AF7F-4E24-879F-13741A9D4A8F}" type="datetimeFigureOut">
              <a:rPr lang="en-US" smtClean="0"/>
              <a:pPr/>
              <a:t>4/23/2018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D3B20D-8BFE-4E78-A74E-D034596FB7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EXERCISE 8: Recording Forms for Referrals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For each case below, accomplish a </a:t>
            </a:r>
          </a:p>
          <a:p>
            <a:pPr>
              <a:buNone/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  Form 7. NTP Referral Form </a:t>
            </a:r>
            <a:r>
              <a:rPr lang="en-US" sz="3200" dirty="0">
                <a:latin typeface="+mj-lt"/>
              </a:rPr>
              <a:t>and/or the </a:t>
            </a:r>
          </a:p>
          <a:p>
            <a:pPr>
              <a:buNone/>
            </a:pPr>
            <a:r>
              <a:rPr lang="en-US" sz="3200" dirty="0">
                <a:latin typeface="+mj-lt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Form 8. Hospital TB Referral Logbook</a:t>
            </a:r>
            <a:r>
              <a:rPr lang="en-US" sz="3200" dirty="0">
                <a:latin typeface="+mj-lt"/>
              </a:rPr>
              <a:t>, as indicated.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ra\Desktop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On March 28, the hospital TB nurse received a text message from the </a:t>
            </a:r>
            <a:r>
              <a:rPr lang="en-US" sz="3200" dirty="0" err="1">
                <a:latin typeface="+mj-lt"/>
              </a:rPr>
              <a:t>Talas</a:t>
            </a:r>
            <a:r>
              <a:rPr lang="en-US" sz="3200" dirty="0">
                <a:latin typeface="+mj-lt"/>
              </a:rPr>
              <a:t> RHU nurse stating that </a:t>
            </a:r>
            <a:r>
              <a:rPr lang="en-US" sz="3200" dirty="0" err="1">
                <a:latin typeface="+mj-lt"/>
              </a:rPr>
              <a:t>Pepito</a:t>
            </a:r>
            <a:r>
              <a:rPr lang="en-US" sz="3200" dirty="0">
                <a:latin typeface="+mj-lt"/>
              </a:rPr>
              <a:t> has resumed treatment and was registered that day at the RHU.  His DSSM result was negative (same date).</a:t>
            </a:r>
          </a:p>
          <a:p>
            <a:pPr>
              <a:buNone/>
            </a:pPr>
            <a:endParaRPr lang="en-US" sz="3200" i="1" dirty="0">
              <a:latin typeface="+mj-lt"/>
            </a:endParaRPr>
          </a:p>
          <a:p>
            <a:pPr algn="ctr">
              <a:buNone/>
            </a:pPr>
            <a:r>
              <a:rPr lang="en-US" sz="3200" i="1" dirty="0">
                <a:latin typeface="+mj-lt"/>
              </a:rPr>
              <a:t>(Update the 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hospital referral logbook</a:t>
            </a:r>
            <a:r>
              <a:rPr lang="en-US" sz="3200" i="1" dirty="0">
                <a:latin typeface="+mj-lt"/>
              </a:rPr>
              <a:t>)</a:t>
            </a:r>
            <a:endParaRPr lang="en-US" sz="3200" dirty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ra\Desktop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5715000" y="5181600"/>
            <a:ext cx="1066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5000" y="3048000"/>
            <a:ext cx="1295400" cy="39928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Update</a:t>
            </a:r>
          </a:p>
        </p:txBody>
      </p:sp>
      <p:sp>
        <p:nvSpPr>
          <p:cNvPr id="5" name="Down Arrow 4"/>
          <p:cNvSpPr/>
          <p:nvPr/>
        </p:nvSpPr>
        <p:spPr>
          <a:xfrm>
            <a:off x="6019800" y="3429000"/>
            <a:ext cx="533400" cy="166420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ra\Desktop\Untitle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0645" b="-89"/>
          <a:stretch/>
        </p:blipFill>
        <p:spPr>
          <a:xfrm>
            <a:off x="0" y="0"/>
            <a:ext cx="9144000" cy="67400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ora\Desktop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0" y="3505200"/>
            <a:ext cx="9144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latin typeface="+mj-lt"/>
              </a:rPr>
              <a:t>Pepito Manal, 61 year old male, was admitted to the emergency room of Hospital XO on March 18, 2014 for hemoptysis.  His Chest X-ray showed multiple </a:t>
            </a:r>
            <a:r>
              <a:rPr lang="en-US" sz="2800" dirty="0" err="1">
                <a:latin typeface="+mj-lt"/>
              </a:rPr>
              <a:t>cavitary</a:t>
            </a:r>
            <a:r>
              <a:rPr lang="en-US" sz="2800" dirty="0">
                <a:latin typeface="+mj-lt"/>
              </a:rPr>
              <a:t> lesions in both lung fields.  He was subsequently transferred to the service ward with the impression of “</a:t>
            </a:r>
            <a:r>
              <a:rPr lang="en-US" sz="2800" dirty="0" err="1">
                <a:latin typeface="+mj-lt"/>
              </a:rPr>
              <a:t>hemoptysis</a:t>
            </a:r>
            <a:r>
              <a:rPr lang="en-US" sz="2800" dirty="0">
                <a:latin typeface="+mj-lt"/>
              </a:rPr>
              <a:t> secondary to pulmonary tuberculosis, extensive”.</a:t>
            </a:r>
          </a:p>
          <a:p>
            <a:r>
              <a:rPr lang="en-US" sz="2800" dirty="0">
                <a:latin typeface="+mj-lt"/>
              </a:rPr>
              <a:t>The nurse on duty at the ward referred </a:t>
            </a:r>
            <a:r>
              <a:rPr lang="en-US" sz="2800" dirty="0" err="1">
                <a:latin typeface="+mj-lt"/>
              </a:rPr>
              <a:t>Pepito</a:t>
            </a:r>
            <a:r>
              <a:rPr lang="en-US" sz="2800" dirty="0">
                <a:latin typeface="+mj-lt"/>
              </a:rPr>
              <a:t> to the hospital TB nurse using the internal referral form.  Upon visit by the nurse to the ward, the following were additional information obtained from Pepito: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>
                <a:latin typeface="+mj-lt"/>
              </a:rPr>
              <a:t>He lives at </a:t>
            </a:r>
            <a:r>
              <a:rPr lang="en-US" sz="2800" dirty="0" err="1">
                <a:latin typeface="+mj-lt"/>
              </a:rPr>
              <a:t>Purok</a:t>
            </a:r>
            <a:r>
              <a:rPr lang="en-US" sz="2800" dirty="0">
                <a:latin typeface="+mj-lt"/>
              </a:rPr>
              <a:t> 1, </a:t>
            </a:r>
            <a:r>
              <a:rPr lang="en-US" sz="2800" dirty="0" err="1">
                <a:latin typeface="+mj-lt"/>
              </a:rPr>
              <a:t>Bgy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Senyales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Talas</a:t>
            </a:r>
            <a:r>
              <a:rPr lang="en-US" sz="2800" dirty="0">
                <a:latin typeface="+mj-lt"/>
              </a:rPr>
              <a:t> Municipality, Province H.  No landline or cellphone number available.</a:t>
            </a:r>
          </a:p>
          <a:p>
            <a:pPr lvl="0"/>
            <a:r>
              <a:rPr lang="en-US" sz="2800" dirty="0">
                <a:latin typeface="+mj-lt"/>
              </a:rPr>
              <a:t>He reported no previous history of TB treatment.</a:t>
            </a:r>
          </a:p>
          <a:p>
            <a:pPr lvl="0"/>
            <a:r>
              <a:rPr lang="en-US" sz="2800" dirty="0">
                <a:latin typeface="+mj-lt"/>
              </a:rPr>
              <a:t>Patient weighed 40 kg.</a:t>
            </a:r>
          </a:p>
          <a:p>
            <a:r>
              <a:rPr lang="en-US" sz="2800" dirty="0">
                <a:latin typeface="+mj-lt"/>
              </a:rPr>
              <a:t>The attending physician conferred with the hospital DOTS team and they decided to start anti-TB treatment even without DSSM (due to the </a:t>
            </a:r>
            <a:r>
              <a:rPr lang="en-US" sz="2800" dirty="0" err="1">
                <a:latin typeface="+mj-lt"/>
              </a:rPr>
              <a:t>hemoptysis</a:t>
            </a:r>
            <a:r>
              <a:rPr lang="en-US" sz="2800" dirty="0">
                <a:latin typeface="+mj-lt"/>
              </a:rPr>
              <a:t>).  But they did not register the patient since they agreed with the family to refer to the RHU upon discharge.</a:t>
            </a:r>
          </a:p>
          <a:p>
            <a:pPr>
              <a:buNone/>
            </a:pPr>
            <a:endParaRPr lang="en-US" i="1" dirty="0"/>
          </a:p>
          <a:p>
            <a:pPr algn="ctr">
              <a:buNone/>
            </a:pPr>
            <a:r>
              <a:rPr lang="en-US" sz="2800" i="1" dirty="0">
                <a:latin typeface="+mj-lt"/>
              </a:rPr>
              <a:t>(Accomplish the </a:t>
            </a:r>
            <a:r>
              <a:rPr lang="en-US" sz="2800" i="1" dirty="0">
                <a:solidFill>
                  <a:srgbClr val="FF0000"/>
                </a:solidFill>
                <a:latin typeface="+mj-lt"/>
              </a:rPr>
              <a:t>TB referral logbook</a:t>
            </a:r>
            <a:r>
              <a:rPr lang="en-US" sz="2800" i="1" dirty="0">
                <a:latin typeface="+mj-lt"/>
              </a:rPr>
              <a:t>)</a:t>
            </a:r>
            <a:endParaRPr lang="en-US" sz="2800" dirty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ra\Desktop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63000" cy="63246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00400" y="228600"/>
            <a:ext cx="2514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ra\Desktop\Untitled 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100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+mj-lt"/>
              </a:rPr>
              <a:t>After 5 days, March 23, patient was discharged from the hospital.  He was referred to the </a:t>
            </a:r>
            <a:r>
              <a:rPr lang="en-US" sz="2800" dirty="0" err="1">
                <a:latin typeface="+mj-lt"/>
              </a:rPr>
              <a:t>Talas</a:t>
            </a:r>
            <a:r>
              <a:rPr lang="en-US" sz="2800" dirty="0">
                <a:latin typeface="+mj-lt"/>
              </a:rPr>
              <a:t> RHU for DSSM and continuation of treatment.  Talas RHU is located in </a:t>
            </a:r>
            <a:r>
              <a:rPr lang="en-US" sz="2800" dirty="0" err="1">
                <a:latin typeface="+mj-lt"/>
              </a:rPr>
              <a:t>Bgy</a:t>
            </a:r>
            <a:r>
              <a:rPr lang="en-US" sz="2800" dirty="0">
                <a:latin typeface="+mj-lt"/>
              </a:rPr>
              <a:t>. Centro-</a:t>
            </a:r>
            <a:r>
              <a:rPr lang="en-US" sz="2800" dirty="0" err="1">
                <a:latin typeface="+mj-lt"/>
              </a:rPr>
              <a:t>Bayan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Talas</a:t>
            </a:r>
            <a:r>
              <a:rPr lang="en-US" sz="2800" dirty="0">
                <a:latin typeface="+mj-lt"/>
              </a:rPr>
              <a:t>.</a:t>
            </a:r>
          </a:p>
          <a:p>
            <a:r>
              <a:rPr lang="en-US" sz="2800" dirty="0">
                <a:latin typeface="+mj-lt"/>
              </a:rPr>
              <a:t>Hospital XO details: XO Provincial Hospital, </a:t>
            </a:r>
            <a:r>
              <a:rPr lang="en-US" sz="2800" dirty="0" err="1">
                <a:latin typeface="+mj-lt"/>
              </a:rPr>
              <a:t>BgyTagon</a:t>
            </a:r>
            <a:r>
              <a:rPr lang="en-US" sz="2800" dirty="0">
                <a:latin typeface="+mj-lt"/>
              </a:rPr>
              <a:t>, Province H; tel. no. 434-8873.</a:t>
            </a:r>
          </a:p>
          <a:p>
            <a:pPr>
              <a:buNone/>
            </a:pPr>
            <a:endParaRPr lang="en-US" dirty="0">
              <a:latin typeface="+mj-lt"/>
            </a:endParaRPr>
          </a:p>
          <a:p>
            <a:pPr>
              <a:buNone/>
            </a:pPr>
            <a:r>
              <a:rPr lang="en-US" i="1" dirty="0">
                <a:latin typeface="+mj-lt"/>
              </a:rPr>
              <a:t>                   (Accomplish an 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NTP referral form </a:t>
            </a:r>
            <a:r>
              <a:rPr lang="en-US" i="1" dirty="0">
                <a:latin typeface="+mj-lt"/>
              </a:rPr>
              <a:t>and </a:t>
            </a:r>
          </a:p>
          <a:p>
            <a:pPr>
              <a:buNone/>
            </a:pPr>
            <a:r>
              <a:rPr lang="en-US" i="1" dirty="0">
                <a:latin typeface="+mj-lt"/>
              </a:rPr>
              <a:t>                        update the </a:t>
            </a:r>
            <a:r>
              <a:rPr lang="en-US" i="1" dirty="0">
                <a:solidFill>
                  <a:srgbClr val="FF0000"/>
                </a:solidFill>
                <a:latin typeface="+mj-lt"/>
              </a:rPr>
              <a:t>TB referral logbook</a:t>
            </a:r>
            <a:r>
              <a:rPr lang="en-US" i="1" dirty="0">
                <a:latin typeface="+mj-lt"/>
              </a:rPr>
              <a:t>.)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1392"/>
          <a:stretch/>
        </p:blipFill>
        <p:spPr>
          <a:xfrm>
            <a:off x="0" y="1"/>
            <a:ext cx="9144000" cy="685213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4200" y="0"/>
            <a:ext cx="3276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ra\Desktop\Untit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0" y="6172200"/>
            <a:ext cx="891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ra\Desktop\Untitled 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143000" y="5181600"/>
            <a:ext cx="3505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3048000"/>
            <a:ext cx="1219200" cy="47548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Update</a:t>
            </a:r>
          </a:p>
        </p:txBody>
      </p:sp>
      <p:sp>
        <p:nvSpPr>
          <p:cNvPr id="5" name="Down Arrow 4"/>
          <p:cNvSpPr/>
          <p:nvPr/>
        </p:nvSpPr>
        <p:spPr>
          <a:xfrm>
            <a:off x="2819400" y="3581400"/>
            <a:ext cx="381000" cy="14478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361</Words>
  <Application>Microsoft Office PowerPoint</Application>
  <PresentationFormat>On-screen Show (4:3)</PresentationFormat>
  <Paragraphs>37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Flow</vt:lpstr>
      <vt:lpstr>EXERCISE 8: Recording Forms for Referrals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</vt:lpstr>
      <vt:lpstr>PowerPoint Presentation</vt:lpstr>
      <vt:lpstr>PowerPoint Presentation</vt:lpstr>
      <vt:lpstr>Update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11: Recording Forms for Referrals</dc:title>
  <dc:creator>Dra</dc:creator>
  <cp:lastModifiedBy>alio</cp:lastModifiedBy>
  <cp:revision>27</cp:revision>
  <dcterms:created xsi:type="dcterms:W3CDTF">2014-08-19T02:29:22Z</dcterms:created>
  <dcterms:modified xsi:type="dcterms:W3CDTF">2018-04-23T11:02:18Z</dcterms:modified>
</cp:coreProperties>
</file>