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 id="2147483685" r:id="rId2"/>
  </p:sldMasterIdLst>
  <p:notesMasterIdLst>
    <p:notesMasterId r:id="rId45"/>
  </p:notesMasterIdLst>
  <p:sldIdLst>
    <p:sldId id="301" r:id="rId3"/>
    <p:sldId id="259" r:id="rId4"/>
    <p:sldId id="257" r:id="rId5"/>
    <p:sldId id="287" r:id="rId6"/>
    <p:sldId id="286" r:id="rId7"/>
    <p:sldId id="260" r:id="rId8"/>
    <p:sldId id="288" r:id="rId9"/>
    <p:sldId id="262" r:id="rId10"/>
    <p:sldId id="289" r:id="rId11"/>
    <p:sldId id="263" r:id="rId12"/>
    <p:sldId id="290" r:id="rId13"/>
    <p:sldId id="291" r:id="rId14"/>
    <p:sldId id="264" r:id="rId15"/>
    <p:sldId id="261" r:id="rId16"/>
    <p:sldId id="265" r:id="rId17"/>
    <p:sldId id="266" r:id="rId18"/>
    <p:sldId id="267" r:id="rId19"/>
    <p:sldId id="268" r:id="rId20"/>
    <p:sldId id="269" r:id="rId21"/>
    <p:sldId id="270" r:id="rId22"/>
    <p:sldId id="271" r:id="rId23"/>
    <p:sldId id="272" r:id="rId24"/>
    <p:sldId id="273" r:id="rId25"/>
    <p:sldId id="298" r:id="rId26"/>
    <p:sldId id="300" r:id="rId27"/>
    <p:sldId id="276" r:id="rId28"/>
    <p:sldId id="277" r:id="rId29"/>
    <p:sldId id="274" r:id="rId30"/>
    <p:sldId id="278" r:id="rId31"/>
    <p:sldId id="275" r:id="rId32"/>
    <p:sldId id="280" r:id="rId33"/>
    <p:sldId id="281" r:id="rId34"/>
    <p:sldId id="282" r:id="rId35"/>
    <p:sldId id="283" r:id="rId36"/>
    <p:sldId id="279" r:id="rId37"/>
    <p:sldId id="284" r:id="rId38"/>
    <p:sldId id="292" r:id="rId39"/>
    <p:sldId id="294" r:id="rId40"/>
    <p:sldId id="295" r:id="rId41"/>
    <p:sldId id="296" r:id="rId42"/>
    <p:sldId id="297" r:id="rId43"/>
    <p:sldId id="299"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21176" autoAdjust="0"/>
    <p:restoredTop sz="92816" autoAdjust="0"/>
  </p:normalViewPr>
  <p:slideViewPr>
    <p:cSldViewPr snapToGrid="0">
      <p:cViewPr varScale="1">
        <p:scale>
          <a:sx n="64" d="100"/>
          <a:sy n="64" d="100"/>
        </p:scale>
        <p:origin x="1254"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7050"/>
    </p:cViewPr>
  </p:sorterViewPr>
  <p:notesViewPr>
    <p:cSldViewPr snapToGrid="0">
      <p:cViewPr varScale="1">
        <p:scale>
          <a:sx n="53" d="100"/>
          <a:sy n="53" d="100"/>
        </p:scale>
        <p:origin x="2844"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9AE6B6-7F88-409C-A2C3-B7BB2B5570C6}"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PH"/>
        </a:p>
      </dgm:t>
    </dgm:pt>
    <dgm:pt modelId="{A8B75B0A-5D45-422C-B5A5-C6AF470FA10F}">
      <dgm:prSet phldrT="[Text]" custT="1"/>
      <dgm:spPr>
        <a:solidFill>
          <a:srgbClr val="FFFF00"/>
        </a:solidFill>
        <a:ln>
          <a:solidFill>
            <a:schemeClr val="tx1"/>
          </a:solidFill>
        </a:ln>
      </dgm:spPr>
      <dgm:t>
        <a:bodyPr/>
        <a:lstStyle/>
        <a:p>
          <a:r>
            <a:rPr lang="en-PH" sz="1600" dirty="0">
              <a:solidFill>
                <a:schemeClr val="tx1"/>
              </a:solidFill>
            </a:rPr>
            <a:t>Product selection</a:t>
          </a:r>
        </a:p>
      </dgm:t>
    </dgm:pt>
    <dgm:pt modelId="{8CBFF06D-2A35-44AC-A84F-F669A9E93807}" type="parTrans" cxnId="{A3D75E1A-139E-423E-977B-B03C03447285}">
      <dgm:prSet/>
      <dgm:spPr/>
      <dgm:t>
        <a:bodyPr/>
        <a:lstStyle/>
        <a:p>
          <a:endParaRPr lang="en-PH"/>
        </a:p>
      </dgm:t>
    </dgm:pt>
    <dgm:pt modelId="{5F3E4AC4-A6B0-43B8-BFA4-7E5E75F24E02}" type="sibTrans" cxnId="{A3D75E1A-139E-423E-977B-B03C03447285}">
      <dgm:prSet/>
      <dgm:spPr>
        <a:ln w="76200">
          <a:solidFill>
            <a:srgbClr val="CC3300"/>
          </a:solidFill>
        </a:ln>
      </dgm:spPr>
      <dgm:t>
        <a:bodyPr/>
        <a:lstStyle/>
        <a:p>
          <a:endParaRPr lang="en-PH"/>
        </a:p>
      </dgm:t>
    </dgm:pt>
    <dgm:pt modelId="{8A6A64A9-BBF7-4E29-B255-965ABB6A5FB3}">
      <dgm:prSet phldrT="[Text]" custT="1"/>
      <dgm:spPr>
        <a:solidFill>
          <a:srgbClr val="FFFF00"/>
        </a:solidFill>
        <a:ln>
          <a:solidFill>
            <a:schemeClr val="tx1"/>
          </a:solidFill>
        </a:ln>
      </dgm:spPr>
      <dgm:t>
        <a:bodyPr/>
        <a:lstStyle/>
        <a:p>
          <a:r>
            <a:rPr lang="en-PH" sz="1600" dirty="0">
              <a:solidFill>
                <a:schemeClr val="tx1"/>
              </a:solidFill>
            </a:rPr>
            <a:t>Quantification and procurement </a:t>
          </a:r>
        </a:p>
      </dgm:t>
    </dgm:pt>
    <dgm:pt modelId="{C552151C-21FC-4B46-9725-0A2353290941}" type="parTrans" cxnId="{AFA78C4D-6241-4ECE-B2EF-A8A34A3423D4}">
      <dgm:prSet/>
      <dgm:spPr/>
      <dgm:t>
        <a:bodyPr/>
        <a:lstStyle/>
        <a:p>
          <a:endParaRPr lang="en-PH"/>
        </a:p>
      </dgm:t>
    </dgm:pt>
    <dgm:pt modelId="{137B9627-E651-4A67-BFC4-994D4EE9B088}" type="sibTrans" cxnId="{AFA78C4D-6241-4ECE-B2EF-A8A34A3423D4}">
      <dgm:prSet/>
      <dgm:spPr>
        <a:ln w="76200">
          <a:solidFill>
            <a:srgbClr val="CC3300"/>
          </a:solidFill>
        </a:ln>
      </dgm:spPr>
      <dgm:t>
        <a:bodyPr/>
        <a:lstStyle/>
        <a:p>
          <a:endParaRPr lang="en-PH"/>
        </a:p>
      </dgm:t>
    </dgm:pt>
    <dgm:pt modelId="{ED4AAB0E-DEB8-42AE-A56B-DE2ECF5129FA}">
      <dgm:prSet phldrT="[Text]" custT="1"/>
      <dgm:spPr>
        <a:solidFill>
          <a:srgbClr val="FFFF00"/>
        </a:solidFill>
        <a:ln>
          <a:solidFill>
            <a:schemeClr val="tx1"/>
          </a:solidFill>
        </a:ln>
      </dgm:spPr>
      <dgm:t>
        <a:bodyPr/>
        <a:lstStyle/>
        <a:p>
          <a:r>
            <a:rPr lang="en-PH" sz="1600" dirty="0">
              <a:solidFill>
                <a:schemeClr val="tx1"/>
              </a:solidFill>
            </a:rPr>
            <a:t>Inventory management, storage, and distribution to the next level</a:t>
          </a:r>
        </a:p>
      </dgm:t>
    </dgm:pt>
    <dgm:pt modelId="{63B09275-CD90-428E-BA90-4357BFE8246B}" type="parTrans" cxnId="{3799C051-ABDF-40B1-8899-7CCA1D4AFEC7}">
      <dgm:prSet/>
      <dgm:spPr/>
      <dgm:t>
        <a:bodyPr/>
        <a:lstStyle/>
        <a:p>
          <a:endParaRPr lang="en-PH"/>
        </a:p>
      </dgm:t>
    </dgm:pt>
    <dgm:pt modelId="{808B9A61-27A3-48AF-930C-DDE2C9F836F0}" type="sibTrans" cxnId="{3799C051-ABDF-40B1-8899-7CCA1D4AFEC7}">
      <dgm:prSet/>
      <dgm:spPr>
        <a:ln w="76200">
          <a:solidFill>
            <a:srgbClr val="CC3300"/>
          </a:solidFill>
        </a:ln>
      </dgm:spPr>
      <dgm:t>
        <a:bodyPr/>
        <a:lstStyle/>
        <a:p>
          <a:endParaRPr lang="en-PH"/>
        </a:p>
      </dgm:t>
    </dgm:pt>
    <dgm:pt modelId="{369D2C8A-EF4F-41F3-A10E-6F13825F84CA}">
      <dgm:prSet phldrT="[Text]" custT="1"/>
      <dgm:spPr>
        <a:solidFill>
          <a:srgbClr val="FFFF00"/>
        </a:solidFill>
        <a:ln>
          <a:solidFill>
            <a:schemeClr val="tx1"/>
          </a:solidFill>
        </a:ln>
      </dgm:spPr>
      <dgm:t>
        <a:bodyPr/>
        <a:lstStyle/>
        <a:p>
          <a:r>
            <a:rPr lang="en-PH" sz="1600" dirty="0">
              <a:solidFill>
                <a:schemeClr val="tx1"/>
              </a:solidFill>
            </a:rPr>
            <a:t>Rational use; monitoring and evaluation</a:t>
          </a:r>
        </a:p>
      </dgm:t>
    </dgm:pt>
    <dgm:pt modelId="{53250BEB-0210-4DDD-9ADC-3E43AF62C40F}" type="parTrans" cxnId="{F7C55A2E-B72C-47CD-9A35-438A0CE09EA3}">
      <dgm:prSet/>
      <dgm:spPr/>
      <dgm:t>
        <a:bodyPr/>
        <a:lstStyle/>
        <a:p>
          <a:endParaRPr lang="en-PH"/>
        </a:p>
      </dgm:t>
    </dgm:pt>
    <dgm:pt modelId="{325F204F-CA58-421B-9B74-7DFB4FC2D997}" type="sibTrans" cxnId="{F7C55A2E-B72C-47CD-9A35-438A0CE09EA3}">
      <dgm:prSet/>
      <dgm:spPr>
        <a:ln w="76200">
          <a:solidFill>
            <a:srgbClr val="CC3300"/>
          </a:solidFill>
        </a:ln>
      </dgm:spPr>
      <dgm:t>
        <a:bodyPr/>
        <a:lstStyle/>
        <a:p>
          <a:endParaRPr lang="en-PH"/>
        </a:p>
      </dgm:t>
    </dgm:pt>
    <dgm:pt modelId="{35B95E6C-E1BF-4FEC-85C2-A80849D34E5F}" type="pres">
      <dgm:prSet presAssocID="{479AE6B6-7F88-409C-A2C3-B7BB2B5570C6}" presName="cycle" presStyleCnt="0">
        <dgm:presLayoutVars>
          <dgm:dir/>
          <dgm:resizeHandles val="exact"/>
        </dgm:presLayoutVars>
      </dgm:prSet>
      <dgm:spPr/>
    </dgm:pt>
    <dgm:pt modelId="{53AA813F-4B7E-46D5-AB42-2F34366F579E}" type="pres">
      <dgm:prSet presAssocID="{A8B75B0A-5D45-422C-B5A5-C6AF470FA10F}" presName="node" presStyleLbl="node1" presStyleIdx="0" presStyleCnt="4" custScaleX="79310" custScaleY="59613">
        <dgm:presLayoutVars>
          <dgm:bulletEnabled val="1"/>
        </dgm:presLayoutVars>
      </dgm:prSet>
      <dgm:spPr/>
    </dgm:pt>
    <dgm:pt modelId="{6DBF1DE1-6CC0-4649-9541-DDAC04E08889}" type="pres">
      <dgm:prSet presAssocID="{A8B75B0A-5D45-422C-B5A5-C6AF470FA10F}" presName="spNode" presStyleCnt="0"/>
      <dgm:spPr/>
    </dgm:pt>
    <dgm:pt modelId="{D08D14B0-632C-4F3D-8D25-5A1BEACD3FFE}" type="pres">
      <dgm:prSet presAssocID="{5F3E4AC4-A6B0-43B8-BFA4-7E5E75F24E02}" presName="sibTrans" presStyleLbl="sibTrans1D1" presStyleIdx="0" presStyleCnt="4"/>
      <dgm:spPr/>
    </dgm:pt>
    <dgm:pt modelId="{D02AEE59-0024-4B49-BFC7-D73C09BE5757}" type="pres">
      <dgm:prSet presAssocID="{8A6A64A9-BBF7-4E29-B255-965ABB6A5FB3}" presName="node" presStyleLbl="node1" presStyleIdx="1" presStyleCnt="4" custScaleX="63897" custScaleY="55507" custRadScaleRad="125366" custRadScaleInc="-32123">
        <dgm:presLayoutVars>
          <dgm:bulletEnabled val="1"/>
        </dgm:presLayoutVars>
      </dgm:prSet>
      <dgm:spPr/>
    </dgm:pt>
    <dgm:pt modelId="{DB48F363-FF13-44F4-A459-165199F7814F}" type="pres">
      <dgm:prSet presAssocID="{8A6A64A9-BBF7-4E29-B255-965ABB6A5FB3}" presName="spNode" presStyleCnt="0"/>
      <dgm:spPr/>
    </dgm:pt>
    <dgm:pt modelId="{B1BA68E3-6705-4146-B550-B9551B74FDA7}" type="pres">
      <dgm:prSet presAssocID="{137B9627-E651-4A67-BFC4-994D4EE9B088}" presName="sibTrans" presStyleLbl="sibTrans1D1" presStyleIdx="1" presStyleCnt="4"/>
      <dgm:spPr/>
    </dgm:pt>
    <dgm:pt modelId="{39407CF6-D79F-4161-B30E-757A87413374}" type="pres">
      <dgm:prSet presAssocID="{ED4AAB0E-DEB8-42AE-A56B-DE2ECF5129FA}" presName="node" presStyleLbl="node1" presStyleIdx="2" presStyleCnt="4" custScaleY="55465" custRadScaleRad="61784" custRadScaleInc="-13214">
        <dgm:presLayoutVars>
          <dgm:bulletEnabled val="1"/>
        </dgm:presLayoutVars>
      </dgm:prSet>
      <dgm:spPr/>
    </dgm:pt>
    <dgm:pt modelId="{77F8278C-C447-4A64-8101-2AB0901027BD}" type="pres">
      <dgm:prSet presAssocID="{ED4AAB0E-DEB8-42AE-A56B-DE2ECF5129FA}" presName="spNode" presStyleCnt="0"/>
      <dgm:spPr/>
    </dgm:pt>
    <dgm:pt modelId="{A3CFF205-3CA3-4273-B4A8-546CA36F6069}" type="pres">
      <dgm:prSet presAssocID="{808B9A61-27A3-48AF-930C-DDE2C9F836F0}" presName="sibTrans" presStyleLbl="sibTrans1D1" presStyleIdx="2" presStyleCnt="4"/>
      <dgm:spPr/>
    </dgm:pt>
    <dgm:pt modelId="{FA4FE2BE-E7A5-4298-A55A-68173CFF7D4E}" type="pres">
      <dgm:prSet presAssocID="{369D2C8A-EF4F-41F3-A10E-6F13825F84CA}" presName="node" presStyleLbl="node1" presStyleIdx="3" presStyleCnt="4" custScaleX="87426" custScaleY="68916" custRadScaleRad="122748" custRadScaleInc="26158">
        <dgm:presLayoutVars>
          <dgm:bulletEnabled val="1"/>
        </dgm:presLayoutVars>
      </dgm:prSet>
      <dgm:spPr/>
    </dgm:pt>
    <dgm:pt modelId="{E0C430B7-13B1-42D2-B690-018142F07E92}" type="pres">
      <dgm:prSet presAssocID="{369D2C8A-EF4F-41F3-A10E-6F13825F84CA}" presName="spNode" presStyleCnt="0"/>
      <dgm:spPr/>
    </dgm:pt>
    <dgm:pt modelId="{8AAAAC7D-7EB7-4BA5-81C5-CB7ED9C4C6D7}" type="pres">
      <dgm:prSet presAssocID="{325F204F-CA58-421B-9B74-7DFB4FC2D997}" presName="sibTrans" presStyleLbl="sibTrans1D1" presStyleIdx="3" presStyleCnt="4"/>
      <dgm:spPr/>
    </dgm:pt>
  </dgm:ptLst>
  <dgm:cxnLst>
    <dgm:cxn modelId="{377FF917-0193-4629-BAB8-E491D79CAD56}" type="presOf" srcId="{808B9A61-27A3-48AF-930C-DDE2C9F836F0}" destId="{A3CFF205-3CA3-4273-B4A8-546CA36F6069}" srcOrd="0" destOrd="0" presId="urn:microsoft.com/office/officeart/2005/8/layout/cycle5"/>
    <dgm:cxn modelId="{A3D75E1A-139E-423E-977B-B03C03447285}" srcId="{479AE6B6-7F88-409C-A2C3-B7BB2B5570C6}" destId="{A8B75B0A-5D45-422C-B5A5-C6AF470FA10F}" srcOrd="0" destOrd="0" parTransId="{8CBFF06D-2A35-44AC-A84F-F669A9E93807}" sibTransId="{5F3E4AC4-A6B0-43B8-BFA4-7E5E75F24E02}"/>
    <dgm:cxn modelId="{F7C55A2E-B72C-47CD-9A35-438A0CE09EA3}" srcId="{479AE6B6-7F88-409C-A2C3-B7BB2B5570C6}" destId="{369D2C8A-EF4F-41F3-A10E-6F13825F84CA}" srcOrd="3" destOrd="0" parTransId="{53250BEB-0210-4DDD-9ADC-3E43AF62C40F}" sibTransId="{325F204F-CA58-421B-9B74-7DFB4FC2D997}"/>
    <dgm:cxn modelId="{48FCE539-5663-4F2D-8CEF-E84AFD1C7C7E}" type="presOf" srcId="{5F3E4AC4-A6B0-43B8-BFA4-7E5E75F24E02}" destId="{D08D14B0-632C-4F3D-8D25-5A1BEACD3FFE}" srcOrd="0" destOrd="0" presId="urn:microsoft.com/office/officeart/2005/8/layout/cycle5"/>
    <dgm:cxn modelId="{B976A54B-F04E-4ED5-BFD6-82BEAEB5D8C2}" type="presOf" srcId="{479AE6B6-7F88-409C-A2C3-B7BB2B5570C6}" destId="{35B95E6C-E1BF-4FEC-85C2-A80849D34E5F}" srcOrd="0" destOrd="0" presId="urn:microsoft.com/office/officeart/2005/8/layout/cycle5"/>
    <dgm:cxn modelId="{AFA78C4D-6241-4ECE-B2EF-A8A34A3423D4}" srcId="{479AE6B6-7F88-409C-A2C3-B7BB2B5570C6}" destId="{8A6A64A9-BBF7-4E29-B255-965ABB6A5FB3}" srcOrd="1" destOrd="0" parTransId="{C552151C-21FC-4B46-9725-0A2353290941}" sibTransId="{137B9627-E651-4A67-BFC4-994D4EE9B088}"/>
    <dgm:cxn modelId="{3799C051-ABDF-40B1-8899-7CCA1D4AFEC7}" srcId="{479AE6B6-7F88-409C-A2C3-B7BB2B5570C6}" destId="{ED4AAB0E-DEB8-42AE-A56B-DE2ECF5129FA}" srcOrd="2" destOrd="0" parTransId="{63B09275-CD90-428E-BA90-4357BFE8246B}" sibTransId="{808B9A61-27A3-48AF-930C-DDE2C9F836F0}"/>
    <dgm:cxn modelId="{3D8142B0-58A0-46C1-9C8D-8363E7EBF4DC}" type="presOf" srcId="{A8B75B0A-5D45-422C-B5A5-C6AF470FA10F}" destId="{53AA813F-4B7E-46D5-AB42-2F34366F579E}" srcOrd="0" destOrd="0" presId="urn:microsoft.com/office/officeart/2005/8/layout/cycle5"/>
    <dgm:cxn modelId="{896F17B6-4567-459D-8585-8D305F748C86}" type="presOf" srcId="{325F204F-CA58-421B-9B74-7DFB4FC2D997}" destId="{8AAAAC7D-7EB7-4BA5-81C5-CB7ED9C4C6D7}" srcOrd="0" destOrd="0" presId="urn:microsoft.com/office/officeart/2005/8/layout/cycle5"/>
    <dgm:cxn modelId="{C69B0BCD-FA74-4A90-8FAA-7955DCBEE6A0}" type="presOf" srcId="{ED4AAB0E-DEB8-42AE-A56B-DE2ECF5129FA}" destId="{39407CF6-D79F-4161-B30E-757A87413374}" srcOrd="0" destOrd="0" presId="urn:microsoft.com/office/officeart/2005/8/layout/cycle5"/>
    <dgm:cxn modelId="{671AF7E6-B881-4172-9B48-C6AD3331A639}" type="presOf" srcId="{137B9627-E651-4A67-BFC4-994D4EE9B088}" destId="{B1BA68E3-6705-4146-B550-B9551B74FDA7}" srcOrd="0" destOrd="0" presId="urn:microsoft.com/office/officeart/2005/8/layout/cycle5"/>
    <dgm:cxn modelId="{78C1CEF3-BE28-4530-9139-809A0AEA2D9C}" type="presOf" srcId="{369D2C8A-EF4F-41F3-A10E-6F13825F84CA}" destId="{FA4FE2BE-E7A5-4298-A55A-68173CFF7D4E}" srcOrd="0" destOrd="0" presId="urn:microsoft.com/office/officeart/2005/8/layout/cycle5"/>
    <dgm:cxn modelId="{E81A4AFA-E8D9-491E-9804-34442CCBC238}" type="presOf" srcId="{8A6A64A9-BBF7-4E29-B255-965ABB6A5FB3}" destId="{D02AEE59-0024-4B49-BFC7-D73C09BE5757}" srcOrd="0" destOrd="0" presId="urn:microsoft.com/office/officeart/2005/8/layout/cycle5"/>
    <dgm:cxn modelId="{236774C5-F68A-4140-9C02-C20482D4100C}" type="presParOf" srcId="{35B95E6C-E1BF-4FEC-85C2-A80849D34E5F}" destId="{53AA813F-4B7E-46D5-AB42-2F34366F579E}" srcOrd="0" destOrd="0" presId="urn:microsoft.com/office/officeart/2005/8/layout/cycle5"/>
    <dgm:cxn modelId="{0B563246-581E-4E7C-8AC3-CEDF9ED0C058}" type="presParOf" srcId="{35B95E6C-E1BF-4FEC-85C2-A80849D34E5F}" destId="{6DBF1DE1-6CC0-4649-9541-DDAC04E08889}" srcOrd="1" destOrd="0" presId="urn:microsoft.com/office/officeart/2005/8/layout/cycle5"/>
    <dgm:cxn modelId="{B6E3B8B0-09D6-42ED-9768-A60A6006DC87}" type="presParOf" srcId="{35B95E6C-E1BF-4FEC-85C2-A80849D34E5F}" destId="{D08D14B0-632C-4F3D-8D25-5A1BEACD3FFE}" srcOrd="2" destOrd="0" presId="urn:microsoft.com/office/officeart/2005/8/layout/cycle5"/>
    <dgm:cxn modelId="{ED421D76-F035-44C7-A19E-F8A5B16CCE2F}" type="presParOf" srcId="{35B95E6C-E1BF-4FEC-85C2-A80849D34E5F}" destId="{D02AEE59-0024-4B49-BFC7-D73C09BE5757}" srcOrd="3" destOrd="0" presId="urn:microsoft.com/office/officeart/2005/8/layout/cycle5"/>
    <dgm:cxn modelId="{BB7202C1-A5E0-438C-B016-FDD7045A9D41}" type="presParOf" srcId="{35B95E6C-E1BF-4FEC-85C2-A80849D34E5F}" destId="{DB48F363-FF13-44F4-A459-165199F7814F}" srcOrd="4" destOrd="0" presId="urn:microsoft.com/office/officeart/2005/8/layout/cycle5"/>
    <dgm:cxn modelId="{3D561CCB-92A0-4DE3-A6F4-B27D45A58B41}" type="presParOf" srcId="{35B95E6C-E1BF-4FEC-85C2-A80849D34E5F}" destId="{B1BA68E3-6705-4146-B550-B9551B74FDA7}" srcOrd="5" destOrd="0" presId="urn:microsoft.com/office/officeart/2005/8/layout/cycle5"/>
    <dgm:cxn modelId="{619B12D8-21AB-4A09-A375-004504B02688}" type="presParOf" srcId="{35B95E6C-E1BF-4FEC-85C2-A80849D34E5F}" destId="{39407CF6-D79F-4161-B30E-757A87413374}" srcOrd="6" destOrd="0" presId="urn:microsoft.com/office/officeart/2005/8/layout/cycle5"/>
    <dgm:cxn modelId="{C416FFEB-4A71-4DFC-B87B-D3AA7ED0D640}" type="presParOf" srcId="{35B95E6C-E1BF-4FEC-85C2-A80849D34E5F}" destId="{77F8278C-C447-4A64-8101-2AB0901027BD}" srcOrd="7" destOrd="0" presId="urn:microsoft.com/office/officeart/2005/8/layout/cycle5"/>
    <dgm:cxn modelId="{33BDC2F5-9444-4B94-8FE6-AE5304065586}" type="presParOf" srcId="{35B95E6C-E1BF-4FEC-85C2-A80849D34E5F}" destId="{A3CFF205-3CA3-4273-B4A8-546CA36F6069}" srcOrd="8" destOrd="0" presId="urn:microsoft.com/office/officeart/2005/8/layout/cycle5"/>
    <dgm:cxn modelId="{CB3BA84A-7F16-4B67-B221-FF8C7C6F4592}" type="presParOf" srcId="{35B95E6C-E1BF-4FEC-85C2-A80849D34E5F}" destId="{FA4FE2BE-E7A5-4298-A55A-68173CFF7D4E}" srcOrd="9" destOrd="0" presId="urn:microsoft.com/office/officeart/2005/8/layout/cycle5"/>
    <dgm:cxn modelId="{2AD05665-2E63-4F66-B36A-A97D507DBBDB}" type="presParOf" srcId="{35B95E6C-E1BF-4FEC-85C2-A80849D34E5F}" destId="{E0C430B7-13B1-42D2-B690-018142F07E92}" srcOrd="10" destOrd="0" presId="urn:microsoft.com/office/officeart/2005/8/layout/cycle5"/>
    <dgm:cxn modelId="{BA4BAF55-0C0B-4175-8A70-81E57ADDD2E4}" type="presParOf" srcId="{35B95E6C-E1BF-4FEC-85C2-A80849D34E5F}" destId="{8AAAAC7D-7EB7-4BA5-81C5-CB7ED9C4C6D7}" srcOrd="11"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AA813F-4B7E-46D5-AB42-2F34366F579E}">
      <dsp:nvSpPr>
        <dsp:cNvPr id="0" name=""/>
        <dsp:cNvSpPr/>
      </dsp:nvSpPr>
      <dsp:spPr>
        <a:xfrm>
          <a:off x="3323604" y="324557"/>
          <a:ext cx="1857998" cy="907761"/>
        </a:xfrm>
        <a:prstGeom prst="roundRect">
          <a:avLst/>
        </a:prstGeom>
        <a:solidFill>
          <a:srgbClr val="FFFF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PH" sz="1600" kern="1200" dirty="0">
              <a:solidFill>
                <a:schemeClr val="tx1"/>
              </a:solidFill>
            </a:rPr>
            <a:t>Product selection</a:t>
          </a:r>
        </a:p>
      </dsp:txBody>
      <dsp:txXfrm>
        <a:off x="3367917" y="368870"/>
        <a:ext cx="1769372" cy="819135"/>
      </dsp:txXfrm>
    </dsp:sp>
    <dsp:sp modelId="{D08D14B0-632C-4F3D-8D25-5A1BEACD3FFE}">
      <dsp:nvSpPr>
        <dsp:cNvPr id="0" name=""/>
        <dsp:cNvSpPr/>
      </dsp:nvSpPr>
      <dsp:spPr>
        <a:xfrm>
          <a:off x="2494033" y="950384"/>
          <a:ext cx="5027905" cy="5027905"/>
        </a:xfrm>
        <a:custGeom>
          <a:avLst/>
          <a:gdLst/>
          <a:ahLst/>
          <a:cxnLst/>
          <a:rect l="0" t="0" r="0" b="0"/>
          <a:pathLst>
            <a:path>
              <a:moveTo>
                <a:pt x="3178903" y="89535"/>
              </a:moveTo>
              <a:arcTo wR="2513952" hR="2513952" stAng="17120250" swAng="2206431"/>
            </a:path>
          </a:pathLst>
        </a:custGeom>
        <a:noFill/>
        <a:ln w="76200" cap="flat" cmpd="sng" algn="ctr">
          <a:solidFill>
            <a:srgbClr val="CC3300"/>
          </a:solidFill>
          <a:prstDash val="solid"/>
          <a:tailEnd type="arrow"/>
        </a:ln>
        <a:effectLst/>
      </dsp:spPr>
      <dsp:style>
        <a:lnRef idx="1">
          <a:scrgbClr r="0" g="0" b="0"/>
        </a:lnRef>
        <a:fillRef idx="0">
          <a:scrgbClr r="0" g="0" b="0"/>
        </a:fillRef>
        <a:effectRef idx="0">
          <a:scrgbClr r="0" g="0" b="0"/>
        </a:effectRef>
        <a:fontRef idx="minor"/>
      </dsp:style>
    </dsp:sp>
    <dsp:sp modelId="{D02AEE59-0024-4B49-BFC7-D73C09BE5757}">
      <dsp:nvSpPr>
        <dsp:cNvPr id="0" name=""/>
        <dsp:cNvSpPr/>
      </dsp:nvSpPr>
      <dsp:spPr>
        <a:xfrm>
          <a:off x="6611312" y="2342176"/>
          <a:ext cx="1496917" cy="845236"/>
        </a:xfrm>
        <a:prstGeom prst="roundRect">
          <a:avLst/>
        </a:prstGeom>
        <a:solidFill>
          <a:srgbClr val="FFFF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PH" sz="1600" kern="1200" dirty="0">
              <a:solidFill>
                <a:schemeClr val="tx1"/>
              </a:solidFill>
            </a:rPr>
            <a:t>Quantification and procurement </a:t>
          </a:r>
        </a:p>
      </dsp:txBody>
      <dsp:txXfrm>
        <a:off x="6652573" y="2383437"/>
        <a:ext cx="1414395" cy="762714"/>
      </dsp:txXfrm>
    </dsp:sp>
    <dsp:sp modelId="{B1BA68E3-6705-4146-B550-B9551B74FDA7}">
      <dsp:nvSpPr>
        <dsp:cNvPr id="0" name=""/>
        <dsp:cNvSpPr/>
      </dsp:nvSpPr>
      <dsp:spPr>
        <a:xfrm>
          <a:off x="2725105" y="-606966"/>
          <a:ext cx="5027905" cy="5027905"/>
        </a:xfrm>
        <a:custGeom>
          <a:avLst/>
          <a:gdLst/>
          <a:ahLst/>
          <a:cxnLst/>
          <a:rect l="0" t="0" r="0" b="0"/>
          <a:pathLst>
            <a:path>
              <a:moveTo>
                <a:pt x="4392598" y="4184475"/>
              </a:moveTo>
              <a:arcTo wR="2513952" hR="2513952" stAng="2498641" swAng="2127515"/>
            </a:path>
          </a:pathLst>
        </a:custGeom>
        <a:noFill/>
        <a:ln w="76200" cap="flat" cmpd="sng" algn="ctr">
          <a:solidFill>
            <a:srgbClr val="CC3300"/>
          </a:solidFill>
          <a:prstDash val="solid"/>
          <a:tailEnd type="arrow"/>
        </a:ln>
        <a:effectLst/>
      </dsp:spPr>
      <dsp:style>
        <a:lnRef idx="1">
          <a:scrgbClr r="0" g="0" b="0"/>
        </a:lnRef>
        <a:fillRef idx="0">
          <a:scrgbClr r="0" g="0" b="0"/>
        </a:fillRef>
        <a:effectRef idx="0">
          <a:scrgbClr r="0" g="0" b="0"/>
        </a:effectRef>
        <a:fontRef idx="minor"/>
      </dsp:style>
    </dsp:sp>
    <dsp:sp modelId="{39407CF6-D79F-4161-B30E-757A87413374}">
      <dsp:nvSpPr>
        <dsp:cNvPr id="0" name=""/>
        <dsp:cNvSpPr/>
      </dsp:nvSpPr>
      <dsp:spPr>
        <a:xfrm>
          <a:off x="3188630" y="4419596"/>
          <a:ext cx="2342703" cy="844597"/>
        </a:xfrm>
        <a:prstGeom prst="roundRect">
          <a:avLst/>
        </a:prstGeom>
        <a:solidFill>
          <a:srgbClr val="FFFF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PH" sz="1600" kern="1200" dirty="0">
              <a:solidFill>
                <a:schemeClr val="tx1"/>
              </a:solidFill>
            </a:rPr>
            <a:t>Inventory management, storage, and distribution to the next level</a:t>
          </a:r>
        </a:p>
      </dsp:txBody>
      <dsp:txXfrm>
        <a:off x="3229860" y="4460826"/>
        <a:ext cx="2260243" cy="762137"/>
      </dsp:txXfrm>
    </dsp:sp>
    <dsp:sp modelId="{A3CFF205-3CA3-4273-B4A8-546CA36F6069}">
      <dsp:nvSpPr>
        <dsp:cNvPr id="0" name=""/>
        <dsp:cNvSpPr/>
      </dsp:nvSpPr>
      <dsp:spPr>
        <a:xfrm>
          <a:off x="682483" y="-603929"/>
          <a:ext cx="5027905" cy="5027905"/>
        </a:xfrm>
        <a:custGeom>
          <a:avLst/>
          <a:gdLst/>
          <a:ahLst/>
          <a:cxnLst/>
          <a:rect l="0" t="0" r="0" b="0"/>
          <a:pathLst>
            <a:path>
              <a:moveTo>
                <a:pt x="2055383" y="4985727"/>
              </a:moveTo>
              <a:arcTo wR="2513952" hR="2513952" stAng="6030608" swAng="1975759"/>
            </a:path>
          </a:pathLst>
        </a:custGeom>
        <a:noFill/>
        <a:ln w="76200" cap="flat" cmpd="sng" algn="ctr">
          <a:solidFill>
            <a:srgbClr val="CC3300"/>
          </a:solidFill>
          <a:prstDash val="solid"/>
          <a:tailEnd type="arrow"/>
        </a:ln>
        <a:effectLst/>
      </dsp:spPr>
      <dsp:style>
        <a:lnRef idx="1">
          <a:scrgbClr r="0" g="0" b="0"/>
        </a:lnRef>
        <a:fillRef idx="0">
          <a:scrgbClr r="0" g="0" b="0"/>
        </a:fillRef>
        <a:effectRef idx="0">
          <a:scrgbClr r="0" g="0" b="0"/>
        </a:effectRef>
        <a:fontRef idx="minor"/>
      </dsp:style>
    </dsp:sp>
    <dsp:sp modelId="{FA4FE2BE-E7A5-4298-A55A-68173CFF7D4E}">
      <dsp:nvSpPr>
        <dsp:cNvPr id="0" name=""/>
        <dsp:cNvSpPr/>
      </dsp:nvSpPr>
      <dsp:spPr>
        <a:xfrm>
          <a:off x="171609" y="2346355"/>
          <a:ext cx="2048131" cy="1049423"/>
        </a:xfrm>
        <a:prstGeom prst="roundRect">
          <a:avLst/>
        </a:prstGeom>
        <a:solidFill>
          <a:srgbClr val="FFFF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PH" sz="1600" kern="1200" dirty="0">
              <a:solidFill>
                <a:schemeClr val="tx1"/>
              </a:solidFill>
            </a:rPr>
            <a:t>Rational use; monitoring and evaluation</a:t>
          </a:r>
        </a:p>
      </dsp:txBody>
      <dsp:txXfrm>
        <a:off x="222838" y="2397584"/>
        <a:ext cx="1945673" cy="946965"/>
      </dsp:txXfrm>
    </dsp:sp>
    <dsp:sp modelId="{8AAAAC7D-7EB7-4BA5-81C5-CB7ED9C4C6D7}">
      <dsp:nvSpPr>
        <dsp:cNvPr id="0" name=""/>
        <dsp:cNvSpPr/>
      </dsp:nvSpPr>
      <dsp:spPr>
        <a:xfrm>
          <a:off x="1056123" y="944274"/>
          <a:ext cx="5027905" cy="5027905"/>
        </a:xfrm>
        <a:custGeom>
          <a:avLst/>
          <a:gdLst/>
          <a:ahLst/>
          <a:cxnLst/>
          <a:rect l="0" t="0" r="0" b="0"/>
          <a:pathLst>
            <a:path>
              <a:moveTo>
                <a:pt x="516357" y="987659"/>
              </a:moveTo>
              <a:arcTo wR="2513952" hR="2513952" stAng="13042932" swAng="2151521"/>
            </a:path>
          </a:pathLst>
        </a:custGeom>
        <a:noFill/>
        <a:ln w="76200" cap="flat" cmpd="sng" algn="ctr">
          <a:solidFill>
            <a:srgbClr val="CC3300"/>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25B9B2-5148-4257-B2E2-3A845668516D}" type="datetimeFigureOut">
              <a:rPr lang="en-US" smtClean="0"/>
              <a:t>4/23/2018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56CE16-88AE-4C5B-9FEF-985F304D66D9}" type="slidenum">
              <a:rPr lang="en-US" smtClean="0"/>
              <a:t>‹#›</a:t>
            </a:fld>
            <a:endParaRPr lang="en-US"/>
          </a:p>
        </p:txBody>
      </p:sp>
    </p:spTree>
    <p:extLst>
      <p:ext uri="{BB962C8B-B14F-4D97-AF65-F5344CB8AC3E}">
        <p14:creationId xmlns:p14="http://schemas.microsoft.com/office/powerpoint/2010/main" val="3427270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a:t>Introduction to the NTP MOP and its highlights</a:t>
            </a:r>
          </a:p>
        </p:txBody>
      </p:sp>
      <p:sp>
        <p:nvSpPr>
          <p:cNvPr id="4" name="Slide Number Placeholder 3"/>
          <p:cNvSpPr>
            <a:spLocks noGrp="1"/>
          </p:cNvSpPr>
          <p:nvPr>
            <p:ph type="sldNum" sz="quarter" idx="10"/>
          </p:nvPr>
        </p:nvSpPr>
        <p:spPr/>
        <p:txBody>
          <a:bodyPr/>
          <a:lstStyle/>
          <a:p>
            <a:fld id="{1BC032DF-1D5C-40C1-B1AD-E46D1B590769}" type="slidenum">
              <a:rPr lang="en-PH" smtClean="0"/>
              <a:t>1</a:t>
            </a:fld>
            <a:endParaRPr lang="en-PH" dirty="0"/>
          </a:p>
        </p:txBody>
      </p:sp>
    </p:spTree>
    <p:extLst>
      <p:ext uri="{BB962C8B-B14F-4D97-AF65-F5344CB8AC3E}">
        <p14:creationId xmlns:p14="http://schemas.microsoft.com/office/powerpoint/2010/main" val="498381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4A56CE16-88AE-4C5B-9FEF-985F304D66D9}" type="slidenum">
              <a:rPr lang="en-US" smtClean="0"/>
              <a:t>10</a:t>
            </a:fld>
            <a:endParaRPr lang="en-US"/>
          </a:p>
        </p:txBody>
      </p:sp>
    </p:spTree>
    <p:extLst>
      <p:ext uri="{BB962C8B-B14F-4D97-AF65-F5344CB8AC3E}">
        <p14:creationId xmlns:p14="http://schemas.microsoft.com/office/powerpoint/2010/main" val="38616008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4A56CE16-88AE-4C5B-9FEF-985F304D66D9}" type="slidenum">
              <a:rPr lang="en-US" smtClean="0"/>
              <a:t>11</a:t>
            </a:fld>
            <a:endParaRPr lang="en-US"/>
          </a:p>
        </p:txBody>
      </p:sp>
    </p:spTree>
    <p:extLst>
      <p:ext uri="{BB962C8B-B14F-4D97-AF65-F5344CB8AC3E}">
        <p14:creationId xmlns:p14="http://schemas.microsoft.com/office/powerpoint/2010/main" val="18367753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4A56CE16-88AE-4C5B-9FEF-985F304D66D9}" type="slidenum">
              <a:rPr lang="en-US" smtClean="0"/>
              <a:t>12</a:t>
            </a:fld>
            <a:endParaRPr lang="en-US"/>
          </a:p>
        </p:txBody>
      </p:sp>
    </p:spTree>
    <p:extLst>
      <p:ext uri="{BB962C8B-B14F-4D97-AF65-F5344CB8AC3E}">
        <p14:creationId xmlns:p14="http://schemas.microsoft.com/office/powerpoint/2010/main" val="22024455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4A56CE16-88AE-4C5B-9FEF-985F304D66D9}" type="slidenum">
              <a:rPr lang="en-US" smtClean="0"/>
              <a:t>13</a:t>
            </a:fld>
            <a:endParaRPr lang="en-US"/>
          </a:p>
        </p:txBody>
      </p:sp>
    </p:spTree>
    <p:extLst>
      <p:ext uri="{BB962C8B-B14F-4D97-AF65-F5344CB8AC3E}">
        <p14:creationId xmlns:p14="http://schemas.microsoft.com/office/powerpoint/2010/main" val="3743250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4A56CE16-88AE-4C5B-9FEF-985F304D66D9}" type="slidenum">
              <a:rPr lang="en-US" smtClean="0"/>
              <a:t>14</a:t>
            </a:fld>
            <a:endParaRPr lang="en-US"/>
          </a:p>
        </p:txBody>
      </p:sp>
    </p:spTree>
    <p:extLst>
      <p:ext uri="{BB962C8B-B14F-4D97-AF65-F5344CB8AC3E}">
        <p14:creationId xmlns:p14="http://schemas.microsoft.com/office/powerpoint/2010/main" val="34704043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4A56CE16-88AE-4C5B-9FEF-985F304D66D9}" type="slidenum">
              <a:rPr lang="en-US" smtClean="0"/>
              <a:t>15</a:t>
            </a:fld>
            <a:endParaRPr lang="en-US"/>
          </a:p>
        </p:txBody>
      </p:sp>
    </p:spTree>
    <p:extLst>
      <p:ext uri="{BB962C8B-B14F-4D97-AF65-F5344CB8AC3E}">
        <p14:creationId xmlns:p14="http://schemas.microsoft.com/office/powerpoint/2010/main" val="6076196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4A56CE16-88AE-4C5B-9FEF-985F304D66D9}" type="slidenum">
              <a:rPr lang="en-US" smtClean="0"/>
              <a:t>16</a:t>
            </a:fld>
            <a:endParaRPr lang="en-US"/>
          </a:p>
        </p:txBody>
      </p:sp>
    </p:spTree>
    <p:extLst>
      <p:ext uri="{BB962C8B-B14F-4D97-AF65-F5344CB8AC3E}">
        <p14:creationId xmlns:p14="http://schemas.microsoft.com/office/powerpoint/2010/main" val="15493024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4A56CE16-88AE-4C5B-9FEF-985F304D66D9}" type="slidenum">
              <a:rPr lang="en-US" smtClean="0"/>
              <a:t>17</a:t>
            </a:fld>
            <a:endParaRPr lang="en-US"/>
          </a:p>
        </p:txBody>
      </p:sp>
    </p:spTree>
    <p:extLst>
      <p:ext uri="{BB962C8B-B14F-4D97-AF65-F5344CB8AC3E}">
        <p14:creationId xmlns:p14="http://schemas.microsoft.com/office/powerpoint/2010/main" val="2395891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4A56CE16-88AE-4C5B-9FEF-985F304D66D9}" type="slidenum">
              <a:rPr lang="en-US" smtClean="0"/>
              <a:t>18</a:t>
            </a:fld>
            <a:endParaRPr lang="en-US"/>
          </a:p>
        </p:txBody>
      </p:sp>
    </p:spTree>
    <p:extLst>
      <p:ext uri="{BB962C8B-B14F-4D97-AF65-F5344CB8AC3E}">
        <p14:creationId xmlns:p14="http://schemas.microsoft.com/office/powerpoint/2010/main" val="6117980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4A56CE16-88AE-4C5B-9FEF-985F304D66D9}" type="slidenum">
              <a:rPr lang="en-US" smtClean="0"/>
              <a:t>19</a:t>
            </a:fld>
            <a:endParaRPr lang="en-US"/>
          </a:p>
        </p:txBody>
      </p:sp>
    </p:spTree>
    <p:extLst>
      <p:ext uri="{BB962C8B-B14F-4D97-AF65-F5344CB8AC3E}">
        <p14:creationId xmlns:p14="http://schemas.microsoft.com/office/powerpoint/2010/main" val="698212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4A56CE16-88AE-4C5B-9FEF-985F304D66D9}" type="slidenum">
              <a:rPr lang="en-US" smtClean="0"/>
              <a:t>2</a:t>
            </a:fld>
            <a:endParaRPr lang="en-US"/>
          </a:p>
        </p:txBody>
      </p:sp>
    </p:spTree>
    <p:extLst>
      <p:ext uri="{BB962C8B-B14F-4D97-AF65-F5344CB8AC3E}">
        <p14:creationId xmlns:p14="http://schemas.microsoft.com/office/powerpoint/2010/main" val="23964064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4A56CE16-88AE-4C5B-9FEF-985F304D66D9}" type="slidenum">
              <a:rPr lang="en-US" smtClean="0"/>
              <a:t>20</a:t>
            </a:fld>
            <a:endParaRPr lang="en-US"/>
          </a:p>
        </p:txBody>
      </p:sp>
    </p:spTree>
    <p:extLst>
      <p:ext uri="{BB962C8B-B14F-4D97-AF65-F5344CB8AC3E}">
        <p14:creationId xmlns:p14="http://schemas.microsoft.com/office/powerpoint/2010/main" val="16122570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4A56CE16-88AE-4C5B-9FEF-985F304D66D9}" type="slidenum">
              <a:rPr lang="en-US" smtClean="0"/>
              <a:t>21</a:t>
            </a:fld>
            <a:endParaRPr lang="en-US"/>
          </a:p>
        </p:txBody>
      </p:sp>
    </p:spTree>
    <p:extLst>
      <p:ext uri="{BB962C8B-B14F-4D97-AF65-F5344CB8AC3E}">
        <p14:creationId xmlns:p14="http://schemas.microsoft.com/office/powerpoint/2010/main" val="15135018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4A56CE16-88AE-4C5B-9FEF-985F304D66D9}" type="slidenum">
              <a:rPr lang="en-US" smtClean="0"/>
              <a:t>22</a:t>
            </a:fld>
            <a:endParaRPr lang="en-US"/>
          </a:p>
        </p:txBody>
      </p:sp>
    </p:spTree>
    <p:extLst>
      <p:ext uri="{BB962C8B-B14F-4D97-AF65-F5344CB8AC3E}">
        <p14:creationId xmlns:p14="http://schemas.microsoft.com/office/powerpoint/2010/main" val="14422161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56CE16-88AE-4C5B-9FEF-985F304D66D9}" type="slidenum">
              <a:rPr lang="en-US" smtClean="0"/>
              <a:t>23</a:t>
            </a:fld>
            <a:endParaRPr lang="en-US"/>
          </a:p>
        </p:txBody>
      </p:sp>
    </p:spTree>
    <p:extLst>
      <p:ext uri="{BB962C8B-B14F-4D97-AF65-F5344CB8AC3E}">
        <p14:creationId xmlns:p14="http://schemas.microsoft.com/office/powerpoint/2010/main" val="19898770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sz="1200" kern="1200" dirty="0">
                <a:solidFill>
                  <a:schemeClr val="tx1"/>
                </a:solidFill>
                <a:effectLst/>
                <a:latin typeface="+mn-lt"/>
                <a:ea typeface="+mn-ea"/>
                <a:cs typeface="+mn-cs"/>
              </a:rPr>
              <a:t>The calculation of drug requirements will be guided by the principles mentioned above in forecasting. The prescribed matrix above</a:t>
            </a:r>
            <a:r>
              <a:rPr lang="en-PH" sz="1200" kern="1200" baseline="0" dirty="0">
                <a:solidFill>
                  <a:schemeClr val="tx1"/>
                </a:solidFill>
                <a:effectLst/>
                <a:latin typeface="+mn-lt"/>
                <a:ea typeface="+mn-ea"/>
                <a:cs typeface="+mn-cs"/>
              </a:rPr>
              <a:t> </a:t>
            </a:r>
            <a:r>
              <a:rPr lang="en-PH" sz="1200" kern="1200" dirty="0">
                <a:solidFill>
                  <a:schemeClr val="tx1"/>
                </a:solidFill>
                <a:effectLst/>
                <a:latin typeface="+mn-lt"/>
                <a:ea typeface="+mn-ea"/>
                <a:cs typeface="+mn-cs"/>
              </a:rPr>
              <a:t>is a useful guide, but this should be supported by the analytical processes that the health workers must perform to arrive at a more accurate estimation of the supplies needed for the next quarter. Reminder: buffer stock at RHU level is good for three months.</a:t>
            </a:r>
            <a:endParaRPr lang="en-US" sz="1200" kern="1200" dirty="0">
              <a:solidFill>
                <a:schemeClr val="tx1"/>
              </a:solidFill>
              <a:effectLst/>
              <a:latin typeface="+mn-lt"/>
              <a:ea typeface="+mn-ea"/>
              <a:cs typeface="+mn-cs"/>
            </a:endParaRPr>
          </a:p>
          <a:p>
            <a:r>
              <a:rPr lang="en-PH" sz="1200" kern="1200" dirty="0">
                <a:solidFill>
                  <a:schemeClr val="tx1"/>
                </a:solidFill>
                <a:effectLst/>
                <a:latin typeface="+mn-lt"/>
                <a:ea typeface="+mn-ea"/>
                <a:cs typeface="+mn-cs"/>
              </a:rPr>
              <a:t>Consider the following when making estimates: barriers to case finding and case holding; NTP expansion plans (e.g. laboratory and treatment services for specific sectors); introduction of new diagnostic technologies that may increase the number of patients to be treated; new policies for diagnosis and treatment (e.g., active case finding, contact tracing, referrals); and health promotion activities. In addition, health staff must consider population movements due to migration for economic reasons, government sponsored relocation, or population displacement due to natural or man-made calamities and disasters (e.g., earthquakes, typhoons, conflicts). These events may lead to a reduction in population size on one area, and to an increase in population size in another area.       </a:t>
            </a: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4A56CE16-88AE-4C5B-9FEF-985F304D66D9}" type="slidenum">
              <a:rPr lang="en-US" smtClean="0"/>
              <a:t>24</a:t>
            </a:fld>
            <a:endParaRPr lang="en-US"/>
          </a:p>
        </p:txBody>
      </p:sp>
    </p:spTree>
    <p:extLst>
      <p:ext uri="{BB962C8B-B14F-4D97-AF65-F5344CB8AC3E}">
        <p14:creationId xmlns:p14="http://schemas.microsoft.com/office/powerpoint/2010/main" val="24811230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4A56CE16-88AE-4C5B-9FEF-985F304D66D9}" type="slidenum">
              <a:rPr lang="en-US" smtClean="0"/>
              <a:t>25</a:t>
            </a:fld>
            <a:endParaRPr lang="en-US"/>
          </a:p>
        </p:txBody>
      </p:sp>
    </p:spTree>
    <p:extLst>
      <p:ext uri="{BB962C8B-B14F-4D97-AF65-F5344CB8AC3E}">
        <p14:creationId xmlns:p14="http://schemas.microsoft.com/office/powerpoint/2010/main" val="14339951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4A56CE16-88AE-4C5B-9FEF-985F304D66D9}" type="slidenum">
              <a:rPr lang="en-US" smtClean="0"/>
              <a:t>26</a:t>
            </a:fld>
            <a:endParaRPr lang="en-US"/>
          </a:p>
        </p:txBody>
      </p:sp>
    </p:spTree>
    <p:extLst>
      <p:ext uri="{BB962C8B-B14F-4D97-AF65-F5344CB8AC3E}">
        <p14:creationId xmlns:p14="http://schemas.microsoft.com/office/powerpoint/2010/main" val="42203440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4A56CE16-88AE-4C5B-9FEF-985F304D66D9}" type="slidenum">
              <a:rPr lang="en-US" smtClean="0"/>
              <a:t>27</a:t>
            </a:fld>
            <a:endParaRPr lang="en-US"/>
          </a:p>
        </p:txBody>
      </p:sp>
    </p:spTree>
    <p:extLst>
      <p:ext uri="{BB962C8B-B14F-4D97-AF65-F5344CB8AC3E}">
        <p14:creationId xmlns:p14="http://schemas.microsoft.com/office/powerpoint/2010/main" val="7303808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4A56CE16-88AE-4C5B-9FEF-985F304D66D9}" type="slidenum">
              <a:rPr lang="en-US" smtClean="0"/>
              <a:t>28</a:t>
            </a:fld>
            <a:endParaRPr lang="en-US"/>
          </a:p>
        </p:txBody>
      </p:sp>
    </p:spTree>
    <p:extLst>
      <p:ext uri="{BB962C8B-B14F-4D97-AF65-F5344CB8AC3E}">
        <p14:creationId xmlns:p14="http://schemas.microsoft.com/office/powerpoint/2010/main" val="40711599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4A56CE16-88AE-4C5B-9FEF-985F304D66D9}" type="slidenum">
              <a:rPr lang="en-US" smtClean="0"/>
              <a:t>29</a:t>
            </a:fld>
            <a:endParaRPr lang="en-US"/>
          </a:p>
        </p:txBody>
      </p:sp>
    </p:spTree>
    <p:extLst>
      <p:ext uri="{BB962C8B-B14F-4D97-AF65-F5344CB8AC3E}">
        <p14:creationId xmlns:p14="http://schemas.microsoft.com/office/powerpoint/2010/main" val="829998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4A56CE16-88AE-4C5B-9FEF-985F304D66D9}" type="slidenum">
              <a:rPr lang="en-US" smtClean="0"/>
              <a:t>3</a:t>
            </a:fld>
            <a:endParaRPr lang="en-US"/>
          </a:p>
        </p:txBody>
      </p:sp>
    </p:spTree>
    <p:extLst>
      <p:ext uri="{BB962C8B-B14F-4D97-AF65-F5344CB8AC3E}">
        <p14:creationId xmlns:p14="http://schemas.microsoft.com/office/powerpoint/2010/main" val="5521045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4A56CE16-88AE-4C5B-9FEF-985F304D66D9}" type="slidenum">
              <a:rPr lang="en-US" smtClean="0"/>
              <a:t>30</a:t>
            </a:fld>
            <a:endParaRPr lang="en-US"/>
          </a:p>
        </p:txBody>
      </p:sp>
    </p:spTree>
    <p:extLst>
      <p:ext uri="{BB962C8B-B14F-4D97-AF65-F5344CB8AC3E}">
        <p14:creationId xmlns:p14="http://schemas.microsoft.com/office/powerpoint/2010/main" val="5497531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4A56CE16-88AE-4C5B-9FEF-985F304D66D9}" type="slidenum">
              <a:rPr lang="en-US" smtClean="0"/>
              <a:t>31</a:t>
            </a:fld>
            <a:endParaRPr lang="en-US"/>
          </a:p>
        </p:txBody>
      </p:sp>
    </p:spTree>
    <p:extLst>
      <p:ext uri="{BB962C8B-B14F-4D97-AF65-F5344CB8AC3E}">
        <p14:creationId xmlns:p14="http://schemas.microsoft.com/office/powerpoint/2010/main" val="9955478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4A56CE16-88AE-4C5B-9FEF-985F304D66D9}" type="slidenum">
              <a:rPr lang="en-US" smtClean="0"/>
              <a:t>32</a:t>
            </a:fld>
            <a:endParaRPr lang="en-US"/>
          </a:p>
        </p:txBody>
      </p:sp>
    </p:spTree>
    <p:extLst>
      <p:ext uri="{BB962C8B-B14F-4D97-AF65-F5344CB8AC3E}">
        <p14:creationId xmlns:p14="http://schemas.microsoft.com/office/powerpoint/2010/main" val="40027017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4A56CE16-88AE-4C5B-9FEF-985F304D66D9}" type="slidenum">
              <a:rPr lang="en-US" smtClean="0"/>
              <a:t>33</a:t>
            </a:fld>
            <a:endParaRPr lang="en-US"/>
          </a:p>
        </p:txBody>
      </p:sp>
    </p:spTree>
    <p:extLst>
      <p:ext uri="{BB962C8B-B14F-4D97-AF65-F5344CB8AC3E}">
        <p14:creationId xmlns:p14="http://schemas.microsoft.com/office/powerpoint/2010/main" val="18884369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4A56CE16-88AE-4C5B-9FEF-985F304D66D9}" type="slidenum">
              <a:rPr lang="en-US" smtClean="0"/>
              <a:t>34</a:t>
            </a:fld>
            <a:endParaRPr lang="en-US"/>
          </a:p>
        </p:txBody>
      </p:sp>
    </p:spTree>
    <p:extLst>
      <p:ext uri="{BB962C8B-B14F-4D97-AF65-F5344CB8AC3E}">
        <p14:creationId xmlns:p14="http://schemas.microsoft.com/office/powerpoint/2010/main" val="10452844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4A56CE16-88AE-4C5B-9FEF-985F304D66D9}" type="slidenum">
              <a:rPr lang="en-US" smtClean="0"/>
              <a:t>35</a:t>
            </a:fld>
            <a:endParaRPr lang="en-US"/>
          </a:p>
        </p:txBody>
      </p:sp>
    </p:spTree>
    <p:extLst>
      <p:ext uri="{BB962C8B-B14F-4D97-AF65-F5344CB8AC3E}">
        <p14:creationId xmlns:p14="http://schemas.microsoft.com/office/powerpoint/2010/main" val="29498380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4A56CE16-88AE-4C5B-9FEF-985F304D66D9}" type="slidenum">
              <a:rPr lang="en-US" smtClean="0"/>
              <a:t>36</a:t>
            </a:fld>
            <a:endParaRPr lang="en-US"/>
          </a:p>
        </p:txBody>
      </p:sp>
    </p:spTree>
    <p:extLst>
      <p:ext uri="{BB962C8B-B14F-4D97-AF65-F5344CB8AC3E}">
        <p14:creationId xmlns:p14="http://schemas.microsoft.com/office/powerpoint/2010/main" val="2430695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4A56CE16-88AE-4C5B-9FEF-985F304D66D9}" type="slidenum">
              <a:rPr lang="en-US" smtClean="0"/>
              <a:t>37</a:t>
            </a:fld>
            <a:endParaRPr lang="en-US"/>
          </a:p>
        </p:txBody>
      </p:sp>
    </p:spTree>
    <p:extLst>
      <p:ext uri="{BB962C8B-B14F-4D97-AF65-F5344CB8AC3E}">
        <p14:creationId xmlns:p14="http://schemas.microsoft.com/office/powerpoint/2010/main" val="36282763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4A56CE16-88AE-4C5B-9FEF-985F304D66D9}" type="slidenum">
              <a:rPr lang="en-US" smtClean="0"/>
              <a:t>38</a:t>
            </a:fld>
            <a:endParaRPr lang="en-US"/>
          </a:p>
        </p:txBody>
      </p:sp>
    </p:spTree>
    <p:extLst>
      <p:ext uri="{BB962C8B-B14F-4D97-AF65-F5344CB8AC3E}">
        <p14:creationId xmlns:p14="http://schemas.microsoft.com/office/powerpoint/2010/main" val="13312163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wrong in this picture?</a:t>
            </a:r>
          </a:p>
        </p:txBody>
      </p:sp>
      <p:sp>
        <p:nvSpPr>
          <p:cNvPr id="4" name="Slide Number Placeholder 3"/>
          <p:cNvSpPr>
            <a:spLocks noGrp="1"/>
          </p:cNvSpPr>
          <p:nvPr>
            <p:ph type="sldNum" sz="quarter" idx="10"/>
          </p:nvPr>
        </p:nvSpPr>
        <p:spPr/>
        <p:txBody>
          <a:bodyPr/>
          <a:lstStyle/>
          <a:p>
            <a:fld id="{4A56CE16-88AE-4C5B-9FEF-985F304D66D9}" type="slidenum">
              <a:rPr lang="en-US" smtClean="0"/>
              <a:t>39</a:t>
            </a:fld>
            <a:endParaRPr lang="en-US"/>
          </a:p>
        </p:txBody>
      </p:sp>
    </p:spTree>
    <p:extLst>
      <p:ext uri="{BB962C8B-B14F-4D97-AF65-F5344CB8AC3E}">
        <p14:creationId xmlns:p14="http://schemas.microsoft.com/office/powerpoint/2010/main" val="1407324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4A56CE16-88AE-4C5B-9FEF-985F304D66D9}" type="slidenum">
              <a:rPr lang="en-US" smtClean="0"/>
              <a:t>4</a:t>
            </a:fld>
            <a:endParaRPr lang="en-US"/>
          </a:p>
        </p:txBody>
      </p:sp>
    </p:spTree>
    <p:extLst>
      <p:ext uri="{BB962C8B-B14F-4D97-AF65-F5344CB8AC3E}">
        <p14:creationId xmlns:p14="http://schemas.microsoft.com/office/powerpoint/2010/main" val="5162258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wrong in</a:t>
            </a:r>
            <a:r>
              <a:rPr lang="en-US" baseline="0" dirty="0"/>
              <a:t> this picture?</a:t>
            </a:r>
            <a:endParaRPr lang="en-US" dirty="0"/>
          </a:p>
        </p:txBody>
      </p:sp>
      <p:sp>
        <p:nvSpPr>
          <p:cNvPr id="4" name="Slide Number Placeholder 3"/>
          <p:cNvSpPr>
            <a:spLocks noGrp="1"/>
          </p:cNvSpPr>
          <p:nvPr>
            <p:ph type="sldNum" sz="quarter" idx="10"/>
          </p:nvPr>
        </p:nvSpPr>
        <p:spPr/>
        <p:txBody>
          <a:bodyPr/>
          <a:lstStyle/>
          <a:p>
            <a:fld id="{4A56CE16-88AE-4C5B-9FEF-985F304D66D9}" type="slidenum">
              <a:rPr lang="en-US" smtClean="0"/>
              <a:t>40</a:t>
            </a:fld>
            <a:endParaRPr lang="en-US"/>
          </a:p>
        </p:txBody>
      </p:sp>
    </p:spTree>
    <p:extLst>
      <p:ext uri="{BB962C8B-B14F-4D97-AF65-F5344CB8AC3E}">
        <p14:creationId xmlns:p14="http://schemas.microsoft.com/office/powerpoint/2010/main" val="16790299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a:t>
            </a:r>
            <a:r>
              <a:rPr lang="en-US" baseline="0" dirty="0"/>
              <a:t> is wrong in this picture?</a:t>
            </a:r>
            <a:endParaRPr lang="en-US" dirty="0"/>
          </a:p>
        </p:txBody>
      </p:sp>
      <p:sp>
        <p:nvSpPr>
          <p:cNvPr id="4" name="Slide Number Placeholder 3"/>
          <p:cNvSpPr>
            <a:spLocks noGrp="1"/>
          </p:cNvSpPr>
          <p:nvPr>
            <p:ph type="sldNum" sz="quarter" idx="10"/>
          </p:nvPr>
        </p:nvSpPr>
        <p:spPr/>
        <p:txBody>
          <a:bodyPr/>
          <a:lstStyle/>
          <a:p>
            <a:fld id="{4A56CE16-88AE-4C5B-9FEF-985F304D66D9}" type="slidenum">
              <a:rPr lang="en-US" smtClean="0"/>
              <a:t>41</a:t>
            </a:fld>
            <a:endParaRPr lang="en-US"/>
          </a:p>
        </p:txBody>
      </p:sp>
    </p:spTree>
    <p:extLst>
      <p:ext uri="{BB962C8B-B14F-4D97-AF65-F5344CB8AC3E}">
        <p14:creationId xmlns:p14="http://schemas.microsoft.com/office/powerpoint/2010/main" val="10238462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4A56CE16-88AE-4C5B-9FEF-985F304D66D9}" type="slidenum">
              <a:rPr lang="en-US" smtClean="0"/>
              <a:t>42</a:t>
            </a:fld>
            <a:endParaRPr lang="en-US"/>
          </a:p>
        </p:txBody>
      </p:sp>
    </p:spTree>
    <p:extLst>
      <p:ext uri="{BB962C8B-B14F-4D97-AF65-F5344CB8AC3E}">
        <p14:creationId xmlns:p14="http://schemas.microsoft.com/office/powerpoint/2010/main" val="1898876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10"/>
          </p:nvPr>
        </p:nvSpPr>
        <p:spPr/>
        <p:txBody>
          <a:bodyPr/>
          <a:lstStyle/>
          <a:p>
            <a:fld id="{4A56CE16-88AE-4C5B-9FEF-985F304D66D9}" type="slidenum">
              <a:rPr lang="en-US" smtClean="0"/>
              <a:t>5</a:t>
            </a:fld>
            <a:endParaRPr lang="en-US"/>
          </a:p>
        </p:txBody>
      </p:sp>
    </p:spTree>
    <p:extLst>
      <p:ext uri="{BB962C8B-B14F-4D97-AF65-F5344CB8AC3E}">
        <p14:creationId xmlns:p14="http://schemas.microsoft.com/office/powerpoint/2010/main" val="4175910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4A56CE16-88AE-4C5B-9FEF-985F304D66D9}" type="slidenum">
              <a:rPr lang="en-US" smtClean="0"/>
              <a:t>6</a:t>
            </a:fld>
            <a:endParaRPr lang="en-US"/>
          </a:p>
        </p:txBody>
      </p:sp>
    </p:spTree>
    <p:extLst>
      <p:ext uri="{BB962C8B-B14F-4D97-AF65-F5344CB8AC3E}">
        <p14:creationId xmlns:p14="http://schemas.microsoft.com/office/powerpoint/2010/main" val="1190380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4A56CE16-88AE-4C5B-9FEF-985F304D66D9}" type="slidenum">
              <a:rPr lang="en-US" smtClean="0"/>
              <a:t>7</a:t>
            </a:fld>
            <a:endParaRPr lang="en-US"/>
          </a:p>
        </p:txBody>
      </p:sp>
    </p:spTree>
    <p:extLst>
      <p:ext uri="{BB962C8B-B14F-4D97-AF65-F5344CB8AC3E}">
        <p14:creationId xmlns:p14="http://schemas.microsoft.com/office/powerpoint/2010/main" val="3497458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4A56CE16-88AE-4C5B-9FEF-985F304D66D9}" type="slidenum">
              <a:rPr lang="en-US" smtClean="0"/>
              <a:t>8</a:t>
            </a:fld>
            <a:endParaRPr lang="en-US"/>
          </a:p>
        </p:txBody>
      </p:sp>
    </p:spTree>
    <p:extLst>
      <p:ext uri="{BB962C8B-B14F-4D97-AF65-F5344CB8AC3E}">
        <p14:creationId xmlns:p14="http://schemas.microsoft.com/office/powerpoint/2010/main" val="8016980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4A56CE16-88AE-4C5B-9FEF-985F304D66D9}" type="slidenum">
              <a:rPr lang="en-US" smtClean="0"/>
              <a:t>9</a:t>
            </a:fld>
            <a:endParaRPr lang="en-US"/>
          </a:p>
        </p:txBody>
      </p:sp>
    </p:spTree>
    <p:extLst>
      <p:ext uri="{BB962C8B-B14F-4D97-AF65-F5344CB8AC3E}">
        <p14:creationId xmlns:p14="http://schemas.microsoft.com/office/powerpoint/2010/main" val="887835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59965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36821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074323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946301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82337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75190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4/23/2018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26976573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658731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PH"/>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PH"/>
          </a:p>
        </p:txBody>
      </p:sp>
      <p:sp>
        <p:nvSpPr>
          <p:cNvPr id="4" name="Date Placeholder 3"/>
          <p:cNvSpPr>
            <a:spLocks noGrp="1"/>
          </p:cNvSpPr>
          <p:nvPr>
            <p:ph type="dt" sz="half" idx="10"/>
          </p:nvPr>
        </p:nvSpPr>
        <p:spPr/>
        <p:txBody>
          <a:bodyPr/>
          <a:lstStyle/>
          <a:p>
            <a:fld id="{30AC9999-2396-4A63-825D-63FD8BAD7449}" type="datetimeFigureOut">
              <a:rPr lang="en-PH" smtClean="0">
                <a:solidFill>
                  <a:prstClr val="black">
                    <a:tint val="75000"/>
                  </a:prstClr>
                </a:solidFill>
              </a:rPr>
              <a:pPr/>
              <a:t>23/04/2018</a:t>
            </a:fld>
            <a:endParaRPr lang="en-PH">
              <a:solidFill>
                <a:prstClr val="black">
                  <a:tint val="75000"/>
                </a:prstClr>
              </a:solidFill>
            </a:endParaRPr>
          </a:p>
        </p:txBody>
      </p:sp>
      <p:sp>
        <p:nvSpPr>
          <p:cNvPr id="5" name="Footer Placeholder 4"/>
          <p:cNvSpPr>
            <a:spLocks noGrp="1"/>
          </p:cNvSpPr>
          <p:nvPr>
            <p:ph type="ftr" sz="quarter" idx="11"/>
          </p:nvPr>
        </p:nvSpPr>
        <p:spPr/>
        <p:txBody>
          <a:bodyPr/>
          <a:lstStyle/>
          <a:p>
            <a:endParaRPr lang="en-PH">
              <a:solidFill>
                <a:prstClr val="black">
                  <a:tint val="75000"/>
                </a:prstClr>
              </a:solidFill>
            </a:endParaRPr>
          </a:p>
        </p:txBody>
      </p:sp>
      <p:sp>
        <p:nvSpPr>
          <p:cNvPr id="6" name="Slide Number Placeholder 5"/>
          <p:cNvSpPr>
            <a:spLocks noGrp="1"/>
          </p:cNvSpPr>
          <p:nvPr>
            <p:ph type="sldNum" sz="quarter" idx="12"/>
          </p:nvPr>
        </p:nvSpPr>
        <p:spPr/>
        <p:txBody>
          <a:bodyPr/>
          <a:lstStyle/>
          <a:p>
            <a:fld id="{8606AE61-69E3-40A6-BC4E-51B45D39469A}" type="slidenum">
              <a:rPr lang="en-PH" smtClean="0">
                <a:solidFill>
                  <a:prstClr val="black">
                    <a:tint val="75000"/>
                  </a:prstClr>
                </a:solidFill>
              </a:rPr>
              <a:pPr/>
              <a:t>‹#›</a:t>
            </a:fld>
            <a:endParaRPr lang="en-PH">
              <a:solidFill>
                <a:prstClr val="black">
                  <a:tint val="75000"/>
                </a:prstClr>
              </a:solidFill>
            </a:endParaRPr>
          </a:p>
        </p:txBody>
      </p:sp>
    </p:spTree>
    <p:extLst>
      <p:ext uri="{BB962C8B-B14F-4D97-AF65-F5344CB8AC3E}">
        <p14:creationId xmlns:p14="http://schemas.microsoft.com/office/powerpoint/2010/main" val="24016854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p:cNvSpPr>
            <a:spLocks noGrp="1"/>
          </p:cNvSpPr>
          <p:nvPr>
            <p:ph type="dt" sz="half" idx="10"/>
          </p:nvPr>
        </p:nvSpPr>
        <p:spPr/>
        <p:txBody>
          <a:bodyPr/>
          <a:lstStyle/>
          <a:p>
            <a:fld id="{30AC9999-2396-4A63-825D-63FD8BAD7449}" type="datetimeFigureOut">
              <a:rPr lang="en-PH" smtClean="0">
                <a:solidFill>
                  <a:prstClr val="black">
                    <a:tint val="75000"/>
                  </a:prstClr>
                </a:solidFill>
              </a:rPr>
              <a:pPr/>
              <a:t>23/04/2018</a:t>
            </a:fld>
            <a:endParaRPr lang="en-PH">
              <a:solidFill>
                <a:prstClr val="black">
                  <a:tint val="75000"/>
                </a:prstClr>
              </a:solidFill>
            </a:endParaRPr>
          </a:p>
        </p:txBody>
      </p:sp>
      <p:sp>
        <p:nvSpPr>
          <p:cNvPr id="5" name="Footer Placeholder 4"/>
          <p:cNvSpPr>
            <a:spLocks noGrp="1"/>
          </p:cNvSpPr>
          <p:nvPr>
            <p:ph type="ftr" sz="quarter" idx="11"/>
          </p:nvPr>
        </p:nvSpPr>
        <p:spPr/>
        <p:txBody>
          <a:bodyPr/>
          <a:lstStyle/>
          <a:p>
            <a:endParaRPr lang="en-PH">
              <a:solidFill>
                <a:prstClr val="black">
                  <a:tint val="75000"/>
                </a:prstClr>
              </a:solidFill>
            </a:endParaRPr>
          </a:p>
        </p:txBody>
      </p:sp>
      <p:sp>
        <p:nvSpPr>
          <p:cNvPr id="6" name="Slide Number Placeholder 5"/>
          <p:cNvSpPr>
            <a:spLocks noGrp="1"/>
          </p:cNvSpPr>
          <p:nvPr>
            <p:ph type="sldNum" sz="quarter" idx="12"/>
          </p:nvPr>
        </p:nvSpPr>
        <p:spPr/>
        <p:txBody>
          <a:bodyPr/>
          <a:lstStyle/>
          <a:p>
            <a:fld id="{8606AE61-69E3-40A6-BC4E-51B45D39469A}" type="slidenum">
              <a:rPr lang="en-PH" smtClean="0">
                <a:solidFill>
                  <a:prstClr val="black">
                    <a:tint val="75000"/>
                  </a:prstClr>
                </a:solidFill>
              </a:rPr>
              <a:pPr/>
              <a:t>‹#›</a:t>
            </a:fld>
            <a:endParaRPr lang="en-PH">
              <a:solidFill>
                <a:prstClr val="black">
                  <a:tint val="75000"/>
                </a:prstClr>
              </a:solidFill>
            </a:endParaRPr>
          </a:p>
        </p:txBody>
      </p:sp>
    </p:spTree>
    <p:extLst>
      <p:ext uri="{BB962C8B-B14F-4D97-AF65-F5344CB8AC3E}">
        <p14:creationId xmlns:p14="http://schemas.microsoft.com/office/powerpoint/2010/main" val="25085350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P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AC9999-2396-4A63-825D-63FD8BAD7449}" type="datetimeFigureOut">
              <a:rPr lang="en-PH" smtClean="0">
                <a:solidFill>
                  <a:prstClr val="black">
                    <a:tint val="75000"/>
                  </a:prstClr>
                </a:solidFill>
              </a:rPr>
              <a:pPr/>
              <a:t>23/04/2018</a:t>
            </a:fld>
            <a:endParaRPr lang="en-PH">
              <a:solidFill>
                <a:prstClr val="black">
                  <a:tint val="75000"/>
                </a:prstClr>
              </a:solidFill>
            </a:endParaRPr>
          </a:p>
        </p:txBody>
      </p:sp>
      <p:sp>
        <p:nvSpPr>
          <p:cNvPr id="5" name="Footer Placeholder 4"/>
          <p:cNvSpPr>
            <a:spLocks noGrp="1"/>
          </p:cNvSpPr>
          <p:nvPr>
            <p:ph type="ftr" sz="quarter" idx="11"/>
          </p:nvPr>
        </p:nvSpPr>
        <p:spPr/>
        <p:txBody>
          <a:bodyPr/>
          <a:lstStyle/>
          <a:p>
            <a:endParaRPr lang="en-PH">
              <a:solidFill>
                <a:prstClr val="black">
                  <a:tint val="75000"/>
                </a:prstClr>
              </a:solidFill>
            </a:endParaRPr>
          </a:p>
        </p:txBody>
      </p:sp>
      <p:sp>
        <p:nvSpPr>
          <p:cNvPr id="6" name="Slide Number Placeholder 5"/>
          <p:cNvSpPr>
            <a:spLocks noGrp="1"/>
          </p:cNvSpPr>
          <p:nvPr>
            <p:ph type="sldNum" sz="quarter" idx="12"/>
          </p:nvPr>
        </p:nvSpPr>
        <p:spPr/>
        <p:txBody>
          <a:bodyPr/>
          <a:lstStyle/>
          <a:p>
            <a:fld id="{8606AE61-69E3-40A6-BC4E-51B45D39469A}" type="slidenum">
              <a:rPr lang="en-PH" smtClean="0">
                <a:solidFill>
                  <a:prstClr val="black">
                    <a:tint val="75000"/>
                  </a:prstClr>
                </a:solidFill>
              </a:rPr>
              <a:pPr/>
              <a:t>‹#›</a:t>
            </a:fld>
            <a:endParaRPr lang="en-PH">
              <a:solidFill>
                <a:prstClr val="black">
                  <a:tint val="75000"/>
                </a:prstClr>
              </a:solidFill>
            </a:endParaRPr>
          </a:p>
        </p:txBody>
      </p:sp>
    </p:spTree>
    <p:extLst>
      <p:ext uri="{BB962C8B-B14F-4D97-AF65-F5344CB8AC3E}">
        <p14:creationId xmlns:p14="http://schemas.microsoft.com/office/powerpoint/2010/main" val="2159770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509016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Date Placeholder 4"/>
          <p:cNvSpPr>
            <a:spLocks noGrp="1"/>
          </p:cNvSpPr>
          <p:nvPr>
            <p:ph type="dt" sz="half" idx="10"/>
          </p:nvPr>
        </p:nvSpPr>
        <p:spPr/>
        <p:txBody>
          <a:bodyPr/>
          <a:lstStyle/>
          <a:p>
            <a:fld id="{30AC9999-2396-4A63-825D-63FD8BAD7449}" type="datetimeFigureOut">
              <a:rPr lang="en-PH" smtClean="0">
                <a:solidFill>
                  <a:prstClr val="black">
                    <a:tint val="75000"/>
                  </a:prstClr>
                </a:solidFill>
              </a:rPr>
              <a:pPr/>
              <a:t>23/04/2018</a:t>
            </a:fld>
            <a:endParaRPr lang="en-PH">
              <a:solidFill>
                <a:prstClr val="black">
                  <a:tint val="75000"/>
                </a:prstClr>
              </a:solidFill>
            </a:endParaRPr>
          </a:p>
        </p:txBody>
      </p:sp>
      <p:sp>
        <p:nvSpPr>
          <p:cNvPr id="6" name="Footer Placeholder 5"/>
          <p:cNvSpPr>
            <a:spLocks noGrp="1"/>
          </p:cNvSpPr>
          <p:nvPr>
            <p:ph type="ftr" sz="quarter" idx="11"/>
          </p:nvPr>
        </p:nvSpPr>
        <p:spPr/>
        <p:txBody>
          <a:bodyPr/>
          <a:lstStyle/>
          <a:p>
            <a:endParaRPr lang="en-PH">
              <a:solidFill>
                <a:prstClr val="black">
                  <a:tint val="75000"/>
                </a:prstClr>
              </a:solidFill>
            </a:endParaRPr>
          </a:p>
        </p:txBody>
      </p:sp>
      <p:sp>
        <p:nvSpPr>
          <p:cNvPr id="7" name="Slide Number Placeholder 6"/>
          <p:cNvSpPr>
            <a:spLocks noGrp="1"/>
          </p:cNvSpPr>
          <p:nvPr>
            <p:ph type="sldNum" sz="quarter" idx="12"/>
          </p:nvPr>
        </p:nvSpPr>
        <p:spPr/>
        <p:txBody>
          <a:bodyPr/>
          <a:lstStyle/>
          <a:p>
            <a:fld id="{8606AE61-69E3-40A6-BC4E-51B45D39469A}" type="slidenum">
              <a:rPr lang="en-PH" smtClean="0">
                <a:solidFill>
                  <a:prstClr val="black">
                    <a:tint val="75000"/>
                  </a:prstClr>
                </a:solidFill>
              </a:rPr>
              <a:pPr/>
              <a:t>‹#›</a:t>
            </a:fld>
            <a:endParaRPr lang="en-PH">
              <a:solidFill>
                <a:prstClr val="black">
                  <a:tint val="75000"/>
                </a:prstClr>
              </a:solidFill>
            </a:endParaRPr>
          </a:p>
        </p:txBody>
      </p:sp>
    </p:spTree>
    <p:extLst>
      <p:ext uri="{BB962C8B-B14F-4D97-AF65-F5344CB8AC3E}">
        <p14:creationId xmlns:p14="http://schemas.microsoft.com/office/powerpoint/2010/main" val="15970280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P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7" name="Date Placeholder 6"/>
          <p:cNvSpPr>
            <a:spLocks noGrp="1"/>
          </p:cNvSpPr>
          <p:nvPr>
            <p:ph type="dt" sz="half" idx="10"/>
          </p:nvPr>
        </p:nvSpPr>
        <p:spPr/>
        <p:txBody>
          <a:bodyPr/>
          <a:lstStyle/>
          <a:p>
            <a:fld id="{30AC9999-2396-4A63-825D-63FD8BAD7449}" type="datetimeFigureOut">
              <a:rPr lang="en-PH" smtClean="0">
                <a:solidFill>
                  <a:prstClr val="black">
                    <a:tint val="75000"/>
                  </a:prstClr>
                </a:solidFill>
              </a:rPr>
              <a:pPr/>
              <a:t>23/04/2018</a:t>
            </a:fld>
            <a:endParaRPr lang="en-PH">
              <a:solidFill>
                <a:prstClr val="black">
                  <a:tint val="75000"/>
                </a:prstClr>
              </a:solidFill>
            </a:endParaRPr>
          </a:p>
        </p:txBody>
      </p:sp>
      <p:sp>
        <p:nvSpPr>
          <p:cNvPr id="8" name="Footer Placeholder 7"/>
          <p:cNvSpPr>
            <a:spLocks noGrp="1"/>
          </p:cNvSpPr>
          <p:nvPr>
            <p:ph type="ftr" sz="quarter" idx="11"/>
          </p:nvPr>
        </p:nvSpPr>
        <p:spPr/>
        <p:txBody>
          <a:bodyPr/>
          <a:lstStyle/>
          <a:p>
            <a:endParaRPr lang="en-PH">
              <a:solidFill>
                <a:prstClr val="black">
                  <a:tint val="75000"/>
                </a:prstClr>
              </a:solidFill>
            </a:endParaRPr>
          </a:p>
        </p:txBody>
      </p:sp>
      <p:sp>
        <p:nvSpPr>
          <p:cNvPr id="9" name="Slide Number Placeholder 8"/>
          <p:cNvSpPr>
            <a:spLocks noGrp="1"/>
          </p:cNvSpPr>
          <p:nvPr>
            <p:ph type="sldNum" sz="quarter" idx="12"/>
          </p:nvPr>
        </p:nvSpPr>
        <p:spPr/>
        <p:txBody>
          <a:bodyPr/>
          <a:lstStyle/>
          <a:p>
            <a:fld id="{8606AE61-69E3-40A6-BC4E-51B45D39469A}" type="slidenum">
              <a:rPr lang="en-PH" smtClean="0">
                <a:solidFill>
                  <a:prstClr val="black">
                    <a:tint val="75000"/>
                  </a:prstClr>
                </a:solidFill>
              </a:rPr>
              <a:pPr/>
              <a:t>‹#›</a:t>
            </a:fld>
            <a:endParaRPr lang="en-PH">
              <a:solidFill>
                <a:prstClr val="black">
                  <a:tint val="75000"/>
                </a:prstClr>
              </a:solidFill>
            </a:endParaRPr>
          </a:p>
        </p:txBody>
      </p:sp>
    </p:spTree>
    <p:extLst>
      <p:ext uri="{BB962C8B-B14F-4D97-AF65-F5344CB8AC3E}">
        <p14:creationId xmlns:p14="http://schemas.microsoft.com/office/powerpoint/2010/main" val="20969221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Date Placeholder 2"/>
          <p:cNvSpPr>
            <a:spLocks noGrp="1"/>
          </p:cNvSpPr>
          <p:nvPr>
            <p:ph type="dt" sz="half" idx="10"/>
          </p:nvPr>
        </p:nvSpPr>
        <p:spPr/>
        <p:txBody>
          <a:bodyPr/>
          <a:lstStyle/>
          <a:p>
            <a:fld id="{30AC9999-2396-4A63-825D-63FD8BAD7449}" type="datetimeFigureOut">
              <a:rPr lang="en-PH" smtClean="0">
                <a:solidFill>
                  <a:prstClr val="black">
                    <a:tint val="75000"/>
                  </a:prstClr>
                </a:solidFill>
              </a:rPr>
              <a:pPr/>
              <a:t>23/04/2018</a:t>
            </a:fld>
            <a:endParaRPr lang="en-PH">
              <a:solidFill>
                <a:prstClr val="black">
                  <a:tint val="75000"/>
                </a:prstClr>
              </a:solidFill>
            </a:endParaRPr>
          </a:p>
        </p:txBody>
      </p:sp>
      <p:sp>
        <p:nvSpPr>
          <p:cNvPr id="4" name="Footer Placeholder 3"/>
          <p:cNvSpPr>
            <a:spLocks noGrp="1"/>
          </p:cNvSpPr>
          <p:nvPr>
            <p:ph type="ftr" sz="quarter" idx="11"/>
          </p:nvPr>
        </p:nvSpPr>
        <p:spPr/>
        <p:txBody>
          <a:bodyPr/>
          <a:lstStyle/>
          <a:p>
            <a:endParaRPr lang="en-PH">
              <a:solidFill>
                <a:prstClr val="black">
                  <a:tint val="75000"/>
                </a:prstClr>
              </a:solidFill>
            </a:endParaRPr>
          </a:p>
        </p:txBody>
      </p:sp>
      <p:sp>
        <p:nvSpPr>
          <p:cNvPr id="5" name="Slide Number Placeholder 4"/>
          <p:cNvSpPr>
            <a:spLocks noGrp="1"/>
          </p:cNvSpPr>
          <p:nvPr>
            <p:ph type="sldNum" sz="quarter" idx="12"/>
          </p:nvPr>
        </p:nvSpPr>
        <p:spPr/>
        <p:txBody>
          <a:bodyPr/>
          <a:lstStyle/>
          <a:p>
            <a:fld id="{8606AE61-69E3-40A6-BC4E-51B45D39469A}" type="slidenum">
              <a:rPr lang="en-PH" smtClean="0">
                <a:solidFill>
                  <a:prstClr val="black">
                    <a:tint val="75000"/>
                  </a:prstClr>
                </a:solidFill>
              </a:rPr>
              <a:pPr/>
              <a:t>‹#›</a:t>
            </a:fld>
            <a:endParaRPr lang="en-PH">
              <a:solidFill>
                <a:prstClr val="black">
                  <a:tint val="75000"/>
                </a:prstClr>
              </a:solidFill>
            </a:endParaRPr>
          </a:p>
        </p:txBody>
      </p:sp>
    </p:spTree>
    <p:extLst>
      <p:ext uri="{BB962C8B-B14F-4D97-AF65-F5344CB8AC3E}">
        <p14:creationId xmlns:p14="http://schemas.microsoft.com/office/powerpoint/2010/main" val="42020988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AC9999-2396-4A63-825D-63FD8BAD7449}" type="datetimeFigureOut">
              <a:rPr lang="en-PH" smtClean="0">
                <a:solidFill>
                  <a:prstClr val="black">
                    <a:tint val="75000"/>
                  </a:prstClr>
                </a:solidFill>
              </a:rPr>
              <a:pPr/>
              <a:t>23/04/2018</a:t>
            </a:fld>
            <a:endParaRPr lang="en-PH">
              <a:solidFill>
                <a:prstClr val="black">
                  <a:tint val="75000"/>
                </a:prstClr>
              </a:solidFill>
            </a:endParaRPr>
          </a:p>
        </p:txBody>
      </p:sp>
      <p:sp>
        <p:nvSpPr>
          <p:cNvPr id="3" name="Footer Placeholder 2"/>
          <p:cNvSpPr>
            <a:spLocks noGrp="1"/>
          </p:cNvSpPr>
          <p:nvPr>
            <p:ph type="ftr" sz="quarter" idx="11"/>
          </p:nvPr>
        </p:nvSpPr>
        <p:spPr/>
        <p:txBody>
          <a:bodyPr/>
          <a:lstStyle/>
          <a:p>
            <a:endParaRPr lang="en-PH">
              <a:solidFill>
                <a:prstClr val="black">
                  <a:tint val="75000"/>
                </a:prstClr>
              </a:solidFill>
            </a:endParaRPr>
          </a:p>
        </p:txBody>
      </p:sp>
      <p:sp>
        <p:nvSpPr>
          <p:cNvPr id="4" name="Slide Number Placeholder 3"/>
          <p:cNvSpPr>
            <a:spLocks noGrp="1"/>
          </p:cNvSpPr>
          <p:nvPr>
            <p:ph type="sldNum" sz="quarter" idx="12"/>
          </p:nvPr>
        </p:nvSpPr>
        <p:spPr/>
        <p:txBody>
          <a:bodyPr/>
          <a:lstStyle/>
          <a:p>
            <a:fld id="{8606AE61-69E3-40A6-BC4E-51B45D39469A}" type="slidenum">
              <a:rPr lang="en-PH" smtClean="0">
                <a:solidFill>
                  <a:prstClr val="black">
                    <a:tint val="75000"/>
                  </a:prstClr>
                </a:solidFill>
              </a:rPr>
              <a:pPr/>
              <a:t>‹#›</a:t>
            </a:fld>
            <a:endParaRPr lang="en-PH">
              <a:solidFill>
                <a:prstClr val="black">
                  <a:tint val="75000"/>
                </a:prstClr>
              </a:solidFill>
            </a:endParaRPr>
          </a:p>
        </p:txBody>
      </p:sp>
    </p:spTree>
    <p:extLst>
      <p:ext uri="{BB962C8B-B14F-4D97-AF65-F5344CB8AC3E}">
        <p14:creationId xmlns:p14="http://schemas.microsoft.com/office/powerpoint/2010/main" val="15062252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P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0AC9999-2396-4A63-825D-63FD8BAD7449}" type="datetimeFigureOut">
              <a:rPr lang="en-PH" smtClean="0">
                <a:solidFill>
                  <a:prstClr val="black">
                    <a:tint val="75000"/>
                  </a:prstClr>
                </a:solidFill>
              </a:rPr>
              <a:pPr/>
              <a:t>23/04/2018</a:t>
            </a:fld>
            <a:endParaRPr lang="en-PH">
              <a:solidFill>
                <a:prstClr val="black">
                  <a:tint val="75000"/>
                </a:prstClr>
              </a:solidFill>
            </a:endParaRPr>
          </a:p>
        </p:txBody>
      </p:sp>
      <p:sp>
        <p:nvSpPr>
          <p:cNvPr id="6" name="Footer Placeholder 5"/>
          <p:cNvSpPr>
            <a:spLocks noGrp="1"/>
          </p:cNvSpPr>
          <p:nvPr>
            <p:ph type="ftr" sz="quarter" idx="11"/>
          </p:nvPr>
        </p:nvSpPr>
        <p:spPr/>
        <p:txBody>
          <a:bodyPr/>
          <a:lstStyle/>
          <a:p>
            <a:endParaRPr lang="en-PH">
              <a:solidFill>
                <a:prstClr val="black">
                  <a:tint val="75000"/>
                </a:prstClr>
              </a:solidFill>
            </a:endParaRPr>
          </a:p>
        </p:txBody>
      </p:sp>
      <p:sp>
        <p:nvSpPr>
          <p:cNvPr id="7" name="Slide Number Placeholder 6"/>
          <p:cNvSpPr>
            <a:spLocks noGrp="1"/>
          </p:cNvSpPr>
          <p:nvPr>
            <p:ph type="sldNum" sz="quarter" idx="12"/>
          </p:nvPr>
        </p:nvSpPr>
        <p:spPr/>
        <p:txBody>
          <a:bodyPr/>
          <a:lstStyle/>
          <a:p>
            <a:fld id="{8606AE61-69E3-40A6-BC4E-51B45D39469A}" type="slidenum">
              <a:rPr lang="en-PH" smtClean="0">
                <a:solidFill>
                  <a:prstClr val="black">
                    <a:tint val="75000"/>
                  </a:prstClr>
                </a:solidFill>
              </a:rPr>
              <a:pPr/>
              <a:t>‹#›</a:t>
            </a:fld>
            <a:endParaRPr lang="en-PH">
              <a:solidFill>
                <a:prstClr val="black">
                  <a:tint val="75000"/>
                </a:prstClr>
              </a:solidFill>
            </a:endParaRPr>
          </a:p>
        </p:txBody>
      </p:sp>
    </p:spTree>
    <p:extLst>
      <p:ext uri="{BB962C8B-B14F-4D97-AF65-F5344CB8AC3E}">
        <p14:creationId xmlns:p14="http://schemas.microsoft.com/office/powerpoint/2010/main" val="39035934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P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H"/>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0AC9999-2396-4A63-825D-63FD8BAD7449}" type="datetimeFigureOut">
              <a:rPr lang="en-PH" smtClean="0">
                <a:solidFill>
                  <a:prstClr val="black">
                    <a:tint val="75000"/>
                  </a:prstClr>
                </a:solidFill>
              </a:rPr>
              <a:pPr/>
              <a:t>23/04/2018</a:t>
            </a:fld>
            <a:endParaRPr lang="en-PH">
              <a:solidFill>
                <a:prstClr val="black">
                  <a:tint val="75000"/>
                </a:prstClr>
              </a:solidFill>
            </a:endParaRPr>
          </a:p>
        </p:txBody>
      </p:sp>
      <p:sp>
        <p:nvSpPr>
          <p:cNvPr id="6" name="Footer Placeholder 5"/>
          <p:cNvSpPr>
            <a:spLocks noGrp="1"/>
          </p:cNvSpPr>
          <p:nvPr>
            <p:ph type="ftr" sz="quarter" idx="11"/>
          </p:nvPr>
        </p:nvSpPr>
        <p:spPr/>
        <p:txBody>
          <a:bodyPr/>
          <a:lstStyle/>
          <a:p>
            <a:endParaRPr lang="en-PH">
              <a:solidFill>
                <a:prstClr val="black">
                  <a:tint val="75000"/>
                </a:prstClr>
              </a:solidFill>
            </a:endParaRPr>
          </a:p>
        </p:txBody>
      </p:sp>
      <p:sp>
        <p:nvSpPr>
          <p:cNvPr id="7" name="Slide Number Placeholder 6"/>
          <p:cNvSpPr>
            <a:spLocks noGrp="1"/>
          </p:cNvSpPr>
          <p:nvPr>
            <p:ph type="sldNum" sz="quarter" idx="12"/>
          </p:nvPr>
        </p:nvSpPr>
        <p:spPr/>
        <p:txBody>
          <a:bodyPr/>
          <a:lstStyle/>
          <a:p>
            <a:fld id="{8606AE61-69E3-40A6-BC4E-51B45D39469A}" type="slidenum">
              <a:rPr lang="en-PH" smtClean="0">
                <a:solidFill>
                  <a:prstClr val="black">
                    <a:tint val="75000"/>
                  </a:prstClr>
                </a:solidFill>
              </a:rPr>
              <a:pPr/>
              <a:t>‹#›</a:t>
            </a:fld>
            <a:endParaRPr lang="en-PH">
              <a:solidFill>
                <a:prstClr val="black">
                  <a:tint val="75000"/>
                </a:prstClr>
              </a:solidFill>
            </a:endParaRPr>
          </a:p>
        </p:txBody>
      </p:sp>
    </p:spTree>
    <p:extLst>
      <p:ext uri="{BB962C8B-B14F-4D97-AF65-F5344CB8AC3E}">
        <p14:creationId xmlns:p14="http://schemas.microsoft.com/office/powerpoint/2010/main" val="26821222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p:cNvSpPr>
            <a:spLocks noGrp="1"/>
          </p:cNvSpPr>
          <p:nvPr>
            <p:ph type="dt" sz="half" idx="10"/>
          </p:nvPr>
        </p:nvSpPr>
        <p:spPr/>
        <p:txBody>
          <a:bodyPr/>
          <a:lstStyle/>
          <a:p>
            <a:fld id="{30AC9999-2396-4A63-825D-63FD8BAD7449}" type="datetimeFigureOut">
              <a:rPr lang="en-PH" smtClean="0">
                <a:solidFill>
                  <a:prstClr val="black">
                    <a:tint val="75000"/>
                  </a:prstClr>
                </a:solidFill>
              </a:rPr>
              <a:pPr/>
              <a:t>23/04/2018</a:t>
            </a:fld>
            <a:endParaRPr lang="en-PH">
              <a:solidFill>
                <a:prstClr val="black">
                  <a:tint val="75000"/>
                </a:prstClr>
              </a:solidFill>
            </a:endParaRPr>
          </a:p>
        </p:txBody>
      </p:sp>
      <p:sp>
        <p:nvSpPr>
          <p:cNvPr id="5" name="Footer Placeholder 4"/>
          <p:cNvSpPr>
            <a:spLocks noGrp="1"/>
          </p:cNvSpPr>
          <p:nvPr>
            <p:ph type="ftr" sz="quarter" idx="11"/>
          </p:nvPr>
        </p:nvSpPr>
        <p:spPr/>
        <p:txBody>
          <a:bodyPr/>
          <a:lstStyle/>
          <a:p>
            <a:endParaRPr lang="en-PH">
              <a:solidFill>
                <a:prstClr val="black">
                  <a:tint val="75000"/>
                </a:prstClr>
              </a:solidFill>
            </a:endParaRPr>
          </a:p>
        </p:txBody>
      </p:sp>
      <p:sp>
        <p:nvSpPr>
          <p:cNvPr id="6" name="Slide Number Placeholder 5"/>
          <p:cNvSpPr>
            <a:spLocks noGrp="1"/>
          </p:cNvSpPr>
          <p:nvPr>
            <p:ph type="sldNum" sz="quarter" idx="12"/>
          </p:nvPr>
        </p:nvSpPr>
        <p:spPr/>
        <p:txBody>
          <a:bodyPr/>
          <a:lstStyle/>
          <a:p>
            <a:fld id="{8606AE61-69E3-40A6-BC4E-51B45D39469A}" type="slidenum">
              <a:rPr lang="en-PH" smtClean="0">
                <a:solidFill>
                  <a:prstClr val="black">
                    <a:tint val="75000"/>
                  </a:prstClr>
                </a:solidFill>
              </a:rPr>
              <a:pPr/>
              <a:t>‹#›</a:t>
            </a:fld>
            <a:endParaRPr lang="en-PH">
              <a:solidFill>
                <a:prstClr val="black">
                  <a:tint val="75000"/>
                </a:prstClr>
              </a:solidFill>
            </a:endParaRPr>
          </a:p>
        </p:txBody>
      </p:sp>
    </p:spTree>
    <p:extLst>
      <p:ext uri="{BB962C8B-B14F-4D97-AF65-F5344CB8AC3E}">
        <p14:creationId xmlns:p14="http://schemas.microsoft.com/office/powerpoint/2010/main" val="34941082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PH"/>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p:cNvSpPr>
            <a:spLocks noGrp="1"/>
          </p:cNvSpPr>
          <p:nvPr>
            <p:ph type="dt" sz="half" idx="10"/>
          </p:nvPr>
        </p:nvSpPr>
        <p:spPr/>
        <p:txBody>
          <a:bodyPr/>
          <a:lstStyle/>
          <a:p>
            <a:fld id="{30AC9999-2396-4A63-825D-63FD8BAD7449}" type="datetimeFigureOut">
              <a:rPr lang="en-PH" smtClean="0">
                <a:solidFill>
                  <a:prstClr val="black">
                    <a:tint val="75000"/>
                  </a:prstClr>
                </a:solidFill>
              </a:rPr>
              <a:pPr/>
              <a:t>23/04/2018</a:t>
            </a:fld>
            <a:endParaRPr lang="en-PH">
              <a:solidFill>
                <a:prstClr val="black">
                  <a:tint val="75000"/>
                </a:prstClr>
              </a:solidFill>
            </a:endParaRPr>
          </a:p>
        </p:txBody>
      </p:sp>
      <p:sp>
        <p:nvSpPr>
          <p:cNvPr id="5" name="Footer Placeholder 4"/>
          <p:cNvSpPr>
            <a:spLocks noGrp="1"/>
          </p:cNvSpPr>
          <p:nvPr>
            <p:ph type="ftr" sz="quarter" idx="11"/>
          </p:nvPr>
        </p:nvSpPr>
        <p:spPr/>
        <p:txBody>
          <a:bodyPr/>
          <a:lstStyle/>
          <a:p>
            <a:endParaRPr lang="en-PH">
              <a:solidFill>
                <a:prstClr val="black">
                  <a:tint val="75000"/>
                </a:prstClr>
              </a:solidFill>
            </a:endParaRPr>
          </a:p>
        </p:txBody>
      </p:sp>
      <p:sp>
        <p:nvSpPr>
          <p:cNvPr id="6" name="Slide Number Placeholder 5"/>
          <p:cNvSpPr>
            <a:spLocks noGrp="1"/>
          </p:cNvSpPr>
          <p:nvPr>
            <p:ph type="sldNum" sz="quarter" idx="12"/>
          </p:nvPr>
        </p:nvSpPr>
        <p:spPr/>
        <p:txBody>
          <a:bodyPr/>
          <a:lstStyle/>
          <a:p>
            <a:fld id="{8606AE61-69E3-40A6-BC4E-51B45D39469A}" type="slidenum">
              <a:rPr lang="en-PH" smtClean="0">
                <a:solidFill>
                  <a:prstClr val="black">
                    <a:tint val="75000"/>
                  </a:prstClr>
                </a:solidFill>
              </a:rPr>
              <a:pPr/>
              <a:t>‹#›</a:t>
            </a:fld>
            <a:endParaRPr lang="en-PH">
              <a:solidFill>
                <a:prstClr val="black">
                  <a:tint val="75000"/>
                </a:prstClr>
              </a:solidFill>
            </a:endParaRPr>
          </a:p>
        </p:txBody>
      </p:sp>
    </p:spTree>
    <p:extLst>
      <p:ext uri="{BB962C8B-B14F-4D97-AF65-F5344CB8AC3E}">
        <p14:creationId xmlns:p14="http://schemas.microsoft.com/office/powerpoint/2010/main" val="4042823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66778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4/23/2018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4062521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57941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44772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56342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4/23/2018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3503457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37609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174171" y="145142"/>
            <a:ext cx="7199086" cy="751237"/>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74171" y="1041520"/>
            <a:ext cx="7199086" cy="499984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4/23/2018</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4742836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PH"/>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30AC9999-2396-4A63-825D-63FD8BAD7449}" type="datetimeFigureOut">
              <a:rPr lang="en-PH" smtClean="0">
                <a:solidFill>
                  <a:prstClr val="black">
                    <a:tint val="75000"/>
                  </a:prstClr>
                </a:solidFill>
              </a:rPr>
              <a:pPr defTabSz="914400"/>
              <a:t>23/04/2018</a:t>
            </a:fld>
            <a:endParaRPr lang="en-PH">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PH">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8606AE61-69E3-40A6-BC4E-51B45D39469A}" type="slidenum">
              <a:rPr lang="en-PH" smtClean="0">
                <a:solidFill>
                  <a:prstClr val="black">
                    <a:tint val="75000"/>
                  </a:prstClr>
                </a:solidFill>
              </a:rPr>
              <a:pPr defTabSz="914400"/>
              <a:t>‹#›</a:t>
            </a:fld>
            <a:endParaRPr lang="en-PH">
              <a:solidFill>
                <a:prstClr val="black">
                  <a:tint val="75000"/>
                </a:prstClr>
              </a:solidFill>
            </a:endParaRPr>
          </a:p>
        </p:txBody>
      </p:sp>
    </p:spTree>
    <p:extLst>
      <p:ext uri="{BB962C8B-B14F-4D97-AF65-F5344CB8AC3E}">
        <p14:creationId xmlns:p14="http://schemas.microsoft.com/office/powerpoint/2010/main" val="400011144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4667" y="2483874"/>
            <a:ext cx="7525226" cy="3657600"/>
          </a:xfrm>
        </p:spPr>
        <p:txBody>
          <a:bodyPr/>
          <a:lstStyle/>
          <a:p>
            <a:br>
              <a:rPr lang="en-US" sz="4800" dirty="0">
                <a:effectLst>
                  <a:outerShdw blurRad="38100" dist="38100" dir="2700000" algn="tl">
                    <a:srgbClr val="000000">
                      <a:alpha val="43137"/>
                    </a:srgbClr>
                  </a:outerShdw>
                </a:effectLst>
              </a:rPr>
            </a:br>
            <a:br>
              <a:rPr lang="en-US" sz="4800" dirty="0">
                <a:effectLst>
                  <a:outerShdw blurRad="38100" dist="38100" dir="2700000" algn="tl">
                    <a:srgbClr val="000000">
                      <a:alpha val="43137"/>
                    </a:srgbClr>
                  </a:outerShdw>
                </a:effectLst>
              </a:rPr>
            </a:br>
            <a:br>
              <a:rPr lang="en-US" sz="4800" dirty="0">
                <a:effectLst>
                  <a:outerShdw blurRad="38100" dist="38100" dir="2700000" algn="tl">
                    <a:srgbClr val="000000">
                      <a:alpha val="43137"/>
                    </a:srgbClr>
                  </a:outerShdw>
                </a:effectLst>
              </a:rPr>
            </a:br>
            <a:r>
              <a:rPr lang="en-US" sz="4800" dirty="0">
                <a:solidFill>
                  <a:schemeClr val="accent1">
                    <a:lumMod val="75000"/>
                  </a:schemeClr>
                </a:solidFill>
                <a:effectLst>
                  <a:outerShdw blurRad="38100" dist="38100" dir="2700000" algn="tl">
                    <a:srgbClr val="000000">
                      <a:alpha val="43137"/>
                    </a:srgbClr>
                  </a:outerShdw>
                </a:effectLst>
              </a:rPr>
              <a:t> </a:t>
            </a:r>
            <a:br>
              <a:rPr lang="en-US" sz="4800" dirty="0">
                <a:solidFill>
                  <a:schemeClr val="accent1">
                    <a:lumMod val="75000"/>
                  </a:schemeClr>
                </a:solidFill>
                <a:effectLst>
                  <a:outerShdw blurRad="38100" dist="38100" dir="2700000" algn="tl">
                    <a:srgbClr val="000000">
                      <a:alpha val="43137"/>
                    </a:srgbClr>
                  </a:outerShdw>
                </a:effectLst>
              </a:rPr>
            </a:br>
            <a:r>
              <a:rPr lang="en-US" sz="4800" dirty="0">
                <a:effectLst>
                  <a:outerShdw blurRad="38100" dist="38100" dir="2700000" algn="tl">
                    <a:srgbClr val="000000">
                      <a:alpha val="43137"/>
                    </a:srgbClr>
                  </a:outerShdw>
                </a:effectLst>
              </a:rPr>
              <a:t>5</a:t>
            </a:r>
            <a:r>
              <a:rPr lang="en-US" sz="4800" baseline="30000" dirty="0">
                <a:effectLst>
                  <a:outerShdw blurRad="38100" dist="38100" dir="2700000" algn="tl">
                    <a:srgbClr val="000000">
                      <a:alpha val="43137"/>
                    </a:srgbClr>
                  </a:outerShdw>
                </a:effectLst>
              </a:rPr>
              <a:t>th</a:t>
            </a:r>
            <a:r>
              <a:rPr lang="en-US" sz="4800" dirty="0">
                <a:effectLst>
                  <a:outerShdw blurRad="38100" dist="38100" dir="2700000" algn="tl">
                    <a:srgbClr val="000000">
                      <a:alpha val="43137"/>
                    </a:srgbClr>
                  </a:outerShdw>
                </a:effectLst>
              </a:rPr>
              <a:t> edition</a:t>
            </a:r>
            <a:br>
              <a:rPr lang="en-US" sz="4800" dirty="0">
                <a:solidFill>
                  <a:schemeClr val="accent1">
                    <a:lumMod val="75000"/>
                  </a:schemeClr>
                </a:solidFill>
                <a:effectLst>
                  <a:outerShdw blurRad="38100" dist="38100" dir="2700000" algn="tl">
                    <a:srgbClr val="000000">
                      <a:alpha val="43137"/>
                    </a:srgbClr>
                  </a:outerShdw>
                </a:effectLst>
              </a:rPr>
            </a:br>
            <a:r>
              <a:rPr lang="en-US" sz="4800" dirty="0">
                <a:solidFill>
                  <a:schemeClr val="accent1">
                    <a:lumMod val="75000"/>
                  </a:schemeClr>
                </a:solidFill>
                <a:effectLst>
                  <a:outerShdw blurRad="38100" dist="38100" dir="2700000" algn="tl">
                    <a:srgbClr val="000000">
                      <a:alpha val="43137"/>
                    </a:srgbClr>
                  </a:outerShdw>
                </a:effectLst>
              </a:rPr>
              <a:t> NTP MANUAL OF </a:t>
            </a:r>
            <a:br>
              <a:rPr lang="en-US" sz="4800" dirty="0">
                <a:solidFill>
                  <a:schemeClr val="accent1">
                    <a:lumMod val="75000"/>
                  </a:schemeClr>
                </a:solidFill>
                <a:effectLst>
                  <a:outerShdw blurRad="38100" dist="38100" dir="2700000" algn="tl">
                    <a:srgbClr val="000000">
                      <a:alpha val="43137"/>
                    </a:srgbClr>
                  </a:outerShdw>
                </a:effectLst>
              </a:rPr>
            </a:br>
            <a:r>
              <a:rPr lang="en-US" sz="4800" dirty="0">
                <a:solidFill>
                  <a:schemeClr val="accent1">
                    <a:lumMod val="75000"/>
                  </a:schemeClr>
                </a:solidFill>
                <a:effectLst>
                  <a:outerShdw blurRad="38100" dist="38100" dir="2700000" algn="tl">
                    <a:srgbClr val="000000">
                      <a:alpha val="43137"/>
                    </a:srgbClr>
                  </a:outerShdw>
                </a:effectLst>
              </a:rPr>
              <a:t>PROCEDURES</a:t>
            </a:r>
            <a:br>
              <a:rPr lang="en-US" dirty="0"/>
            </a:br>
            <a:r>
              <a:rPr lang="en-PH" sz="4800" dirty="0">
                <a:solidFill>
                  <a:schemeClr val="tx1"/>
                </a:solidFill>
              </a:rPr>
              <a:t>Management of TB Drugs</a:t>
            </a:r>
            <a:br>
              <a:rPr lang="en-PH" sz="4800" dirty="0">
                <a:solidFill>
                  <a:schemeClr val="tx1"/>
                </a:solidFill>
              </a:rPr>
            </a:br>
            <a:r>
              <a:rPr lang="en-PH" sz="4800" dirty="0">
                <a:solidFill>
                  <a:schemeClr val="tx1"/>
                </a:solidFill>
              </a:rPr>
              <a:t>and Diagnostic Supplies</a:t>
            </a:r>
            <a:endParaRPr lang="en-US" sz="4800" dirty="0">
              <a:solidFill>
                <a:schemeClr val="tx1"/>
              </a:solidFill>
            </a:endParaRPr>
          </a:p>
        </p:txBody>
      </p:sp>
      <p:pic>
        <p:nvPicPr>
          <p:cNvPr id="5" name="Picture 4">
            <a:extLst>
              <a:ext uri="{FF2B5EF4-FFF2-40B4-BE49-F238E27FC236}">
                <a16:creationId xmlns:a16="http://schemas.microsoft.com/office/drawing/2014/main" id="{727C3B40-66F7-49F1-BC07-C94071F447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4667" y="524655"/>
            <a:ext cx="2452488" cy="871737"/>
          </a:xfrm>
          <a:prstGeom prst="rect">
            <a:avLst/>
          </a:prstGeom>
        </p:spPr>
      </p:pic>
      <p:pic>
        <p:nvPicPr>
          <p:cNvPr id="6" name="Picture 11">
            <a:extLst>
              <a:ext uri="{FF2B5EF4-FFF2-40B4-BE49-F238E27FC236}">
                <a16:creationId xmlns:a16="http://schemas.microsoft.com/office/drawing/2014/main" id="{02C8D457-AFA1-4D90-B84F-E510A6D3A19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r="63464"/>
          <a:stretch>
            <a:fillRect/>
          </a:stretch>
        </p:blipFill>
        <p:spPr bwMode="auto">
          <a:xfrm>
            <a:off x="3822491" y="627591"/>
            <a:ext cx="2692399" cy="768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PBSPlogo-transparent.png">
            <a:extLst>
              <a:ext uri="{FF2B5EF4-FFF2-40B4-BE49-F238E27FC236}">
                <a16:creationId xmlns:a16="http://schemas.microsoft.com/office/drawing/2014/main" id="{7B04A8CB-024E-4D76-AE33-1F3AD3244576}"/>
              </a:ext>
            </a:extLst>
          </p:cNvPr>
          <p:cNvPicPr>
            <a:picLocks noChangeAspect="1"/>
          </p:cNvPicPr>
          <p:nvPr/>
        </p:nvPicPr>
        <p:blipFill>
          <a:blip r:embed="rId5" cstate="print"/>
          <a:srcRect/>
          <a:stretch>
            <a:fillRect/>
          </a:stretch>
        </p:blipFill>
        <p:spPr bwMode="auto">
          <a:xfrm>
            <a:off x="7468187" y="524655"/>
            <a:ext cx="1011854" cy="886675"/>
          </a:xfrm>
          <a:prstGeom prst="rect">
            <a:avLst/>
          </a:prstGeom>
          <a:noFill/>
          <a:ln w="9525">
            <a:noFill/>
            <a:miter lim="800000"/>
            <a:headEnd/>
            <a:tailEnd/>
          </a:ln>
        </p:spPr>
      </p:pic>
    </p:spTree>
    <p:extLst>
      <p:ext uri="{BB962C8B-B14F-4D97-AF65-F5344CB8AC3E}">
        <p14:creationId xmlns:p14="http://schemas.microsoft.com/office/powerpoint/2010/main" val="1301673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2124" y="716673"/>
            <a:ext cx="7924176" cy="668818"/>
          </a:xfrm>
        </p:spPr>
        <p:txBody>
          <a:bodyPr>
            <a:noAutofit/>
          </a:bodyPr>
          <a:lstStyle/>
          <a:p>
            <a:r>
              <a:rPr lang="en-US" sz="4400" b="1" dirty="0">
                <a:solidFill>
                  <a:schemeClr val="accent1">
                    <a:lumMod val="75000"/>
                  </a:schemeClr>
                </a:solidFill>
              </a:rPr>
              <a:t>Definition of terms</a:t>
            </a:r>
          </a:p>
        </p:txBody>
      </p:sp>
      <p:sp>
        <p:nvSpPr>
          <p:cNvPr id="3" name="Content Placeholder 2"/>
          <p:cNvSpPr>
            <a:spLocks noGrp="1"/>
          </p:cNvSpPr>
          <p:nvPr>
            <p:ph idx="1"/>
          </p:nvPr>
        </p:nvSpPr>
        <p:spPr>
          <a:xfrm>
            <a:off x="392123" y="1954369"/>
            <a:ext cx="7777515" cy="4671284"/>
          </a:xfrm>
        </p:spPr>
        <p:txBody>
          <a:bodyPr>
            <a:normAutofit/>
          </a:bodyPr>
          <a:lstStyle/>
          <a:p>
            <a:r>
              <a:rPr lang="en-US" sz="2400" b="1" dirty="0">
                <a:solidFill>
                  <a:srgbClr val="FF0000"/>
                </a:solidFill>
              </a:rPr>
              <a:t>Inventory management (distribution and storage)</a:t>
            </a:r>
            <a:r>
              <a:rPr lang="en-US" sz="2400" dirty="0">
                <a:solidFill>
                  <a:srgbClr val="FF0000"/>
                </a:solidFill>
              </a:rPr>
              <a:t> </a:t>
            </a:r>
            <a:r>
              <a:rPr lang="en-US" sz="2400" dirty="0">
                <a:solidFill>
                  <a:schemeClr val="tx1"/>
                </a:solidFill>
                <a:sym typeface="Symbol" panose="05050102010706020507" pitchFamily="18" charset="2"/>
              </a:rPr>
              <a:t></a:t>
            </a:r>
            <a:r>
              <a:rPr lang="en-US" sz="2400" dirty="0">
                <a:solidFill>
                  <a:schemeClr val="tx1"/>
                </a:solidFill>
              </a:rPr>
              <a:t> the process by which the products procured are received, assessed, and stored until they are distributed to the next level</a:t>
            </a:r>
          </a:p>
          <a:p>
            <a:pPr lvl="1"/>
            <a:r>
              <a:rPr lang="en-PH" sz="1800" dirty="0">
                <a:solidFill>
                  <a:schemeClr val="tx1"/>
                </a:solidFill>
                <a:latin typeface="Calibri"/>
                <a:ea typeface="Times New Roman"/>
                <a:cs typeface="Arial"/>
              </a:rPr>
              <a:t>Inventory management is the process of overseeing and controlling ordering, storage, and distribution of commodities. The objective is to provide uninterrupted delivery of commodities at the minimum cost. </a:t>
            </a:r>
          </a:p>
          <a:p>
            <a:pPr lvl="1"/>
            <a:r>
              <a:rPr lang="en-PH" sz="1800" dirty="0">
                <a:solidFill>
                  <a:schemeClr val="tx1"/>
                </a:solidFill>
                <a:latin typeface="Calibri"/>
                <a:ea typeface="Times New Roman"/>
                <a:cs typeface="Arial"/>
              </a:rPr>
              <a:t>Mismanagement of inventories can cause significant financial problems for the health system whether this results in an overstock, understock, or expiry.</a:t>
            </a:r>
          </a:p>
          <a:p>
            <a:pPr lvl="1"/>
            <a:r>
              <a:rPr lang="en-PH" sz="1800" dirty="0">
                <a:solidFill>
                  <a:schemeClr val="tx1"/>
                </a:solidFill>
                <a:latin typeface="Calibri"/>
                <a:ea typeface="Times New Roman"/>
                <a:cs typeface="Arial"/>
              </a:rPr>
              <a:t>Good storage practices ensure the physical integrity and safety of the products and their packaging in all storage facilities until they are dispensed to patients.</a:t>
            </a:r>
            <a:endParaRPr lang="en-PH" sz="1800" dirty="0">
              <a:solidFill>
                <a:schemeClr val="tx1"/>
              </a:solidFill>
              <a:latin typeface="Calibri"/>
              <a:ea typeface="Times New Roman"/>
              <a:cs typeface="Times New Roman"/>
            </a:endParaRPr>
          </a:p>
          <a:p>
            <a:pPr lvl="1"/>
            <a:endParaRPr lang="en-US" sz="2200" dirty="0">
              <a:solidFill>
                <a:schemeClr val="tx1"/>
              </a:solidFill>
            </a:endParaRPr>
          </a:p>
          <a:p>
            <a:endParaRPr lang="en-US" sz="2400" dirty="0">
              <a:solidFill>
                <a:schemeClr val="tx1"/>
              </a:solidFill>
            </a:endParaRPr>
          </a:p>
        </p:txBody>
      </p:sp>
    </p:spTree>
    <p:extLst>
      <p:ext uri="{BB962C8B-B14F-4D97-AF65-F5344CB8AC3E}">
        <p14:creationId xmlns:p14="http://schemas.microsoft.com/office/powerpoint/2010/main" val="2166012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964" y="686692"/>
            <a:ext cx="7924176" cy="668818"/>
          </a:xfrm>
        </p:spPr>
        <p:txBody>
          <a:bodyPr>
            <a:noAutofit/>
          </a:bodyPr>
          <a:lstStyle/>
          <a:p>
            <a:r>
              <a:rPr lang="en-US" sz="4400" b="1" dirty="0">
                <a:solidFill>
                  <a:schemeClr val="accent1">
                    <a:lumMod val="75000"/>
                  </a:schemeClr>
                </a:solidFill>
              </a:rPr>
              <a:t>Definition of terms</a:t>
            </a:r>
          </a:p>
        </p:txBody>
      </p:sp>
      <p:sp>
        <p:nvSpPr>
          <p:cNvPr id="3" name="Content Placeholder 2"/>
          <p:cNvSpPr>
            <a:spLocks noGrp="1"/>
          </p:cNvSpPr>
          <p:nvPr>
            <p:ph idx="1"/>
          </p:nvPr>
        </p:nvSpPr>
        <p:spPr>
          <a:xfrm>
            <a:off x="488964" y="2137997"/>
            <a:ext cx="8415193" cy="4142882"/>
          </a:xfrm>
        </p:spPr>
        <p:txBody>
          <a:bodyPr>
            <a:normAutofit/>
          </a:bodyPr>
          <a:lstStyle/>
          <a:p>
            <a:r>
              <a:rPr lang="en-US" sz="2400" b="1" dirty="0">
                <a:solidFill>
                  <a:srgbClr val="FF0000"/>
                </a:solidFill>
              </a:rPr>
              <a:t>Inventory management (distribution and storage)</a:t>
            </a:r>
            <a:endParaRPr lang="en-PH" sz="2200" dirty="0">
              <a:solidFill>
                <a:schemeClr val="tx1"/>
              </a:solidFill>
              <a:latin typeface="Calibri"/>
              <a:ea typeface="Times New Roman"/>
              <a:cs typeface="Arial"/>
            </a:endParaRPr>
          </a:p>
          <a:p>
            <a:pPr lvl="1"/>
            <a:r>
              <a:rPr lang="en-PH" sz="2200" dirty="0">
                <a:solidFill>
                  <a:schemeClr val="tx1"/>
                </a:solidFill>
                <a:latin typeface="Calibri"/>
                <a:ea typeface="Times New Roman"/>
                <a:cs typeface="Arial"/>
              </a:rPr>
              <a:t>An important related process is quality assurance; in service facilities, this is best done through visual inspection and looking for damage in packaging (e.g., tears or perforations), or in the commodity itself (e.g., crumbling tablets). </a:t>
            </a:r>
          </a:p>
          <a:p>
            <a:pPr lvl="1"/>
            <a:r>
              <a:rPr lang="en-PH" sz="2200" dirty="0">
                <a:solidFill>
                  <a:schemeClr val="tx1"/>
                </a:solidFill>
                <a:latin typeface="Calibri"/>
                <a:ea typeface="Times New Roman"/>
                <a:cs typeface="Arial"/>
              </a:rPr>
              <a:t>Distribution is the movement of commodities from the central stores through a network of facilities where commodities are stored and distributed down to the service delivery points (e.g., DOTS facilities) using a variety of transportation methods. </a:t>
            </a:r>
            <a:endParaRPr lang="en-US" sz="2200" dirty="0">
              <a:solidFill>
                <a:schemeClr val="tx1"/>
              </a:solidFill>
            </a:endParaRPr>
          </a:p>
        </p:txBody>
      </p:sp>
    </p:spTree>
    <p:extLst>
      <p:ext uri="{BB962C8B-B14F-4D97-AF65-F5344CB8AC3E}">
        <p14:creationId xmlns:p14="http://schemas.microsoft.com/office/powerpoint/2010/main" val="2522609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063" y="761644"/>
            <a:ext cx="7924176" cy="668818"/>
          </a:xfrm>
        </p:spPr>
        <p:txBody>
          <a:bodyPr>
            <a:noAutofit/>
          </a:bodyPr>
          <a:lstStyle/>
          <a:p>
            <a:r>
              <a:rPr lang="en-US" sz="4400" b="1" dirty="0">
                <a:solidFill>
                  <a:schemeClr val="accent1">
                    <a:lumMod val="75000"/>
                  </a:schemeClr>
                </a:solidFill>
              </a:rPr>
              <a:t>Definition of terms</a:t>
            </a:r>
          </a:p>
        </p:txBody>
      </p:sp>
      <p:sp>
        <p:nvSpPr>
          <p:cNvPr id="3" name="Content Placeholder 2"/>
          <p:cNvSpPr>
            <a:spLocks noGrp="1"/>
          </p:cNvSpPr>
          <p:nvPr>
            <p:ph idx="1"/>
          </p:nvPr>
        </p:nvSpPr>
        <p:spPr>
          <a:xfrm>
            <a:off x="339063" y="2257919"/>
            <a:ext cx="7199086" cy="3963000"/>
          </a:xfrm>
        </p:spPr>
        <p:txBody>
          <a:bodyPr>
            <a:noAutofit/>
          </a:bodyPr>
          <a:lstStyle/>
          <a:p>
            <a:r>
              <a:rPr lang="en-US" sz="2400" b="1" dirty="0">
                <a:solidFill>
                  <a:srgbClr val="FF0000"/>
                </a:solidFill>
              </a:rPr>
              <a:t>Rational use of medicines and diagnostic supplies</a:t>
            </a:r>
            <a:r>
              <a:rPr lang="en-US" sz="2400" b="1" dirty="0"/>
              <a:t> </a:t>
            </a:r>
            <a:r>
              <a:rPr lang="en-US" sz="2400" dirty="0">
                <a:solidFill>
                  <a:schemeClr val="dk1"/>
                </a:solidFill>
                <a:sym typeface="Symbol" panose="05050102010706020507" pitchFamily="18" charset="2"/>
              </a:rPr>
              <a:t></a:t>
            </a:r>
            <a:r>
              <a:rPr lang="en-US" sz="2400" dirty="0">
                <a:solidFill>
                  <a:schemeClr val="tx1"/>
                </a:solidFill>
              </a:rPr>
              <a:t> refers to the appropriate, safe, and effective use of TB drugs and diagnostic supplies based on program guidelines</a:t>
            </a:r>
          </a:p>
          <a:p>
            <a:pPr marL="0" indent="0">
              <a:buNone/>
            </a:pPr>
            <a:endParaRPr lang="en-PH" sz="1200" dirty="0">
              <a:solidFill>
                <a:schemeClr val="tx1"/>
              </a:solidFill>
              <a:latin typeface="Calibri"/>
              <a:ea typeface="Times New Roman"/>
              <a:cs typeface="Arial"/>
            </a:endParaRPr>
          </a:p>
          <a:p>
            <a:pPr lvl="1"/>
            <a:r>
              <a:rPr lang="en-PH" sz="2000" dirty="0">
                <a:solidFill>
                  <a:schemeClr val="tx1"/>
                </a:solidFill>
                <a:latin typeface="Calibri"/>
                <a:ea typeface="Times New Roman"/>
                <a:cs typeface="Arial"/>
              </a:rPr>
              <a:t>This also includes ensuring that the indications for drug use are present, and the contraindications are absent, especially absolute contraindications. </a:t>
            </a:r>
          </a:p>
          <a:p>
            <a:pPr lvl="1"/>
            <a:r>
              <a:rPr lang="en-PH" sz="2000" dirty="0">
                <a:solidFill>
                  <a:schemeClr val="tx1"/>
                </a:solidFill>
                <a:latin typeface="Calibri"/>
                <a:ea typeface="Times New Roman"/>
                <a:cs typeface="Arial"/>
              </a:rPr>
              <a:t>Rational use involves appropriate case-finding and case- holding procedures based on NTP guidelines, including the management of adverse drug reactions.</a:t>
            </a:r>
            <a:endParaRPr lang="en-PH" sz="2000" dirty="0">
              <a:solidFill>
                <a:schemeClr val="tx1"/>
              </a:solidFill>
              <a:latin typeface="Calibri"/>
              <a:ea typeface="Times New Roman"/>
              <a:cs typeface="Times New Roman"/>
            </a:endParaRPr>
          </a:p>
          <a:p>
            <a:endParaRPr lang="en-US" sz="2400" dirty="0">
              <a:solidFill>
                <a:schemeClr val="tx1"/>
              </a:solidFill>
            </a:endParaRPr>
          </a:p>
          <a:p>
            <a:endParaRPr lang="en-US" sz="2400" dirty="0">
              <a:solidFill>
                <a:schemeClr val="tx1"/>
              </a:solidFill>
            </a:endParaRPr>
          </a:p>
        </p:txBody>
      </p:sp>
    </p:spTree>
    <p:extLst>
      <p:ext uri="{BB962C8B-B14F-4D97-AF65-F5344CB8AC3E}">
        <p14:creationId xmlns:p14="http://schemas.microsoft.com/office/powerpoint/2010/main" val="712291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053" y="656712"/>
            <a:ext cx="7924176" cy="668818"/>
          </a:xfrm>
        </p:spPr>
        <p:txBody>
          <a:bodyPr>
            <a:noAutofit/>
          </a:bodyPr>
          <a:lstStyle/>
          <a:p>
            <a:r>
              <a:rPr lang="en-US" sz="4400" b="1" dirty="0">
                <a:solidFill>
                  <a:schemeClr val="accent1">
                    <a:lumMod val="75000"/>
                  </a:schemeClr>
                </a:solidFill>
              </a:rPr>
              <a:t>Definition of terms</a:t>
            </a:r>
          </a:p>
        </p:txBody>
      </p:sp>
      <p:sp>
        <p:nvSpPr>
          <p:cNvPr id="3" name="Content Placeholder 2"/>
          <p:cNvSpPr>
            <a:spLocks noGrp="1"/>
          </p:cNvSpPr>
          <p:nvPr>
            <p:ph idx="1"/>
          </p:nvPr>
        </p:nvSpPr>
        <p:spPr>
          <a:xfrm>
            <a:off x="354053" y="1943125"/>
            <a:ext cx="7199086" cy="4547616"/>
          </a:xfrm>
        </p:spPr>
        <p:txBody>
          <a:bodyPr>
            <a:normAutofit/>
          </a:bodyPr>
          <a:lstStyle/>
          <a:p>
            <a:r>
              <a:rPr lang="en-US" sz="2400" b="1" dirty="0">
                <a:solidFill>
                  <a:srgbClr val="FF0000"/>
                </a:solidFill>
              </a:rPr>
              <a:t>Quality monitoring </a:t>
            </a:r>
            <a:r>
              <a:rPr lang="en-US" sz="2400" dirty="0">
                <a:solidFill>
                  <a:schemeClr val="dk1"/>
                </a:solidFill>
                <a:sym typeface="Symbol" panose="05050102010706020507" pitchFamily="18" charset="2"/>
              </a:rPr>
              <a:t></a:t>
            </a:r>
            <a:r>
              <a:rPr lang="en-US" sz="2400" dirty="0">
                <a:solidFill>
                  <a:schemeClr val="tx1"/>
                </a:solidFill>
              </a:rPr>
              <a:t> refers to the continuous monitoring of the quality of the commodities and the logistics process for suitability, effectiveness, and efficiency</a:t>
            </a:r>
          </a:p>
          <a:p>
            <a:pPr lvl="1"/>
            <a:endParaRPr lang="en-PH" sz="1800" dirty="0">
              <a:solidFill>
                <a:schemeClr val="tx1"/>
              </a:solidFill>
              <a:latin typeface="Calibri"/>
              <a:ea typeface="Times New Roman"/>
              <a:cs typeface="Arial"/>
            </a:endParaRPr>
          </a:p>
          <a:p>
            <a:pPr lvl="1"/>
            <a:r>
              <a:rPr lang="en-PH" sz="1800" dirty="0">
                <a:solidFill>
                  <a:schemeClr val="tx1"/>
                </a:solidFill>
                <a:latin typeface="Calibri"/>
                <a:ea typeface="Times New Roman"/>
                <a:cs typeface="Arial"/>
              </a:rPr>
              <a:t>The performance of all levels of the system should be monitored and periodically evaluated for continuous improvement of performance. </a:t>
            </a:r>
          </a:p>
          <a:p>
            <a:pPr lvl="1"/>
            <a:r>
              <a:rPr lang="en-PH" sz="1800" dirty="0">
                <a:solidFill>
                  <a:schemeClr val="tx1"/>
                </a:solidFill>
                <a:latin typeface="Calibri"/>
                <a:ea typeface="Times New Roman"/>
                <a:cs typeface="Arial"/>
              </a:rPr>
              <a:t>Information can be provided by the Logistics Management Information System (LMIS). </a:t>
            </a:r>
          </a:p>
          <a:p>
            <a:pPr lvl="1"/>
            <a:r>
              <a:rPr lang="en-PH" sz="1800" dirty="0">
                <a:solidFill>
                  <a:schemeClr val="tx1"/>
                </a:solidFill>
                <a:latin typeface="Calibri"/>
                <a:ea typeface="Times New Roman"/>
                <a:cs typeface="Arial"/>
              </a:rPr>
              <a:t>LMIS provides data at each stage of the supply chain that managers can analyse and use to make decisions, improve functions, and coordinate future logistics activities.</a:t>
            </a:r>
            <a:endParaRPr lang="en-PH" sz="1800" dirty="0">
              <a:solidFill>
                <a:schemeClr val="tx1"/>
              </a:solidFill>
              <a:latin typeface="Calibri"/>
              <a:ea typeface="Times New Roman"/>
              <a:cs typeface="Times New Roman"/>
            </a:endParaRPr>
          </a:p>
          <a:p>
            <a:endParaRPr lang="en-US" sz="2400" dirty="0">
              <a:solidFill>
                <a:schemeClr val="tx1"/>
              </a:solidFill>
            </a:endParaRPr>
          </a:p>
        </p:txBody>
      </p:sp>
    </p:spTree>
    <p:extLst>
      <p:ext uri="{BB962C8B-B14F-4D97-AF65-F5344CB8AC3E}">
        <p14:creationId xmlns:p14="http://schemas.microsoft.com/office/powerpoint/2010/main" val="38263667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945" y="626732"/>
            <a:ext cx="7924176" cy="668818"/>
          </a:xfrm>
        </p:spPr>
        <p:txBody>
          <a:bodyPr>
            <a:noAutofit/>
          </a:bodyPr>
          <a:lstStyle/>
          <a:p>
            <a:r>
              <a:rPr lang="en-US" sz="4400" b="1" dirty="0">
                <a:solidFill>
                  <a:schemeClr val="accent1">
                    <a:lumMod val="75000"/>
                  </a:schemeClr>
                </a:solidFill>
              </a:rPr>
              <a:t>Policies</a:t>
            </a:r>
          </a:p>
        </p:txBody>
      </p:sp>
      <p:sp>
        <p:nvSpPr>
          <p:cNvPr id="3" name="Content Placeholder 2"/>
          <p:cNvSpPr>
            <a:spLocks noGrp="1"/>
          </p:cNvSpPr>
          <p:nvPr>
            <p:ph idx="1"/>
          </p:nvPr>
        </p:nvSpPr>
        <p:spPr>
          <a:xfrm>
            <a:off x="339063" y="2182968"/>
            <a:ext cx="7199086" cy="3453334"/>
          </a:xfrm>
        </p:spPr>
        <p:txBody>
          <a:bodyPr>
            <a:normAutofit/>
          </a:bodyPr>
          <a:lstStyle/>
          <a:p>
            <a:pPr marL="457200" indent="-457200">
              <a:buAutoNum type="alphaUcPeriod"/>
            </a:pPr>
            <a:r>
              <a:rPr lang="en-US" sz="2400" dirty="0">
                <a:solidFill>
                  <a:schemeClr val="tx1"/>
                </a:solidFill>
              </a:rPr>
              <a:t>The overall management of all TB drug supplies and diagnostic supplies, and the development and dissemination of corresponding policies and guidelines shall be the responsibility of NTP/DOH with the support of the Materials Management Division (MMD/DOH), the National TB Reference Laboratory (NTRL/RITM), DOH Regional Offices (ROs) and the LGUs. </a:t>
            </a:r>
          </a:p>
          <a:p>
            <a:pPr marL="457200" indent="-457200">
              <a:buAutoNum type="alphaUcPeriod"/>
            </a:pPr>
            <a:endParaRPr lang="en-US" sz="2400" dirty="0"/>
          </a:p>
          <a:p>
            <a:pPr marL="0" indent="0">
              <a:buNone/>
            </a:pPr>
            <a:endParaRPr lang="en-US" sz="2400" dirty="0"/>
          </a:p>
        </p:txBody>
      </p:sp>
    </p:spTree>
    <p:extLst>
      <p:ext uri="{BB962C8B-B14F-4D97-AF65-F5344CB8AC3E}">
        <p14:creationId xmlns:p14="http://schemas.microsoft.com/office/powerpoint/2010/main" val="17476997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886" y="626732"/>
            <a:ext cx="7924176" cy="668818"/>
          </a:xfrm>
        </p:spPr>
        <p:txBody>
          <a:bodyPr>
            <a:noAutofit/>
          </a:bodyPr>
          <a:lstStyle/>
          <a:p>
            <a:r>
              <a:rPr lang="en-US" sz="4400" b="1" dirty="0">
                <a:solidFill>
                  <a:schemeClr val="accent1">
                    <a:lumMod val="75000"/>
                  </a:schemeClr>
                </a:solidFill>
              </a:rPr>
              <a:t>Policies</a:t>
            </a:r>
          </a:p>
        </p:txBody>
      </p:sp>
      <p:sp>
        <p:nvSpPr>
          <p:cNvPr id="3" name="Content Placeholder 2"/>
          <p:cNvSpPr>
            <a:spLocks noGrp="1"/>
          </p:cNvSpPr>
          <p:nvPr>
            <p:ph idx="1"/>
          </p:nvPr>
        </p:nvSpPr>
        <p:spPr>
          <a:xfrm>
            <a:off x="369043" y="2362850"/>
            <a:ext cx="7199086" cy="3663196"/>
          </a:xfrm>
        </p:spPr>
        <p:txBody>
          <a:bodyPr>
            <a:normAutofit/>
          </a:bodyPr>
          <a:lstStyle/>
          <a:p>
            <a:pPr marL="457200" indent="-457200">
              <a:buFont typeface="+mj-lt"/>
              <a:buAutoNum type="alphaUcPeriod" startAt="2"/>
            </a:pPr>
            <a:r>
              <a:rPr lang="en-US" sz="2400" dirty="0">
                <a:solidFill>
                  <a:schemeClr val="tx1"/>
                </a:solidFill>
              </a:rPr>
              <a:t>The</a:t>
            </a:r>
            <a:r>
              <a:rPr lang="en-US" sz="2400" dirty="0"/>
              <a:t> LGUs</a:t>
            </a:r>
            <a:r>
              <a:rPr lang="en-US" sz="2400" dirty="0">
                <a:solidFill>
                  <a:schemeClr val="tx1"/>
                </a:solidFill>
              </a:rPr>
              <a:t> shall ensure that NTP policies and guidelines for NTP supplies management are implemented properly at their level. </a:t>
            </a:r>
          </a:p>
          <a:p>
            <a:pPr marL="400050" lvl="1" indent="0">
              <a:buNone/>
            </a:pPr>
            <a:endParaRPr lang="en-US" sz="2400" dirty="0">
              <a:solidFill>
                <a:schemeClr val="tx1"/>
              </a:solidFill>
            </a:endParaRPr>
          </a:p>
          <a:p>
            <a:pPr marL="400050" lvl="1" indent="0">
              <a:buNone/>
            </a:pPr>
            <a:r>
              <a:rPr lang="en-US" sz="2400" dirty="0">
                <a:solidFill>
                  <a:schemeClr val="tx1"/>
                </a:solidFill>
              </a:rPr>
              <a:t>They shall also actively participate in the monitoring and evaluation of the	implementation of these policies and guidelines.</a:t>
            </a:r>
          </a:p>
          <a:p>
            <a:pPr marL="0" indent="0">
              <a:buNone/>
            </a:pPr>
            <a:endParaRPr lang="en-US" sz="2400" dirty="0"/>
          </a:p>
        </p:txBody>
      </p:sp>
    </p:spTree>
    <p:extLst>
      <p:ext uri="{BB962C8B-B14F-4D97-AF65-F5344CB8AC3E}">
        <p14:creationId xmlns:p14="http://schemas.microsoft.com/office/powerpoint/2010/main" val="12371378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886" y="776634"/>
            <a:ext cx="7924176" cy="668818"/>
          </a:xfrm>
        </p:spPr>
        <p:txBody>
          <a:bodyPr>
            <a:noAutofit/>
          </a:bodyPr>
          <a:lstStyle/>
          <a:p>
            <a:r>
              <a:rPr lang="en-US" sz="4400" b="1" dirty="0">
                <a:solidFill>
                  <a:schemeClr val="accent1">
                    <a:lumMod val="75000"/>
                  </a:schemeClr>
                </a:solidFill>
              </a:rPr>
              <a:t>Policies</a:t>
            </a:r>
          </a:p>
        </p:txBody>
      </p:sp>
      <p:sp>
        <p:nvSpPr>
          <p:cNvPr id="3" name="Content Placeholder 2"/>
          <p:cNvSpPr>
            <a:spLocks noGrp="1"/>
          </p:cNvSpPr>
          <p:nvPr>
            <p:ph idx="1"/>
          </p:nvPr>
        </p:nvSpPr>
        <p:spPr>
          <a:xfrm>
            <a:off x="279100" y="2033066"/>
            <a:ext cx="7785608" cy="4142882"/>
          </a:xfrm>
        </p:spPr>
        <p:txBody>
          <a:bodyPr>
            <a:normAutofit/>
          </a:bodyPr>
          <a:lstStyle/>
          <a:p>
            <a:pPr marL="457200" indent="-457200">
              <a:buAutoNum type="alphaUcPeriod" startAt="3"/>
            </a:pPr>
            <a:r>
              <a:rPr lang="en-US" sz="2400" dirty="0">
                <a:solidFill>
                  <a:schemeClr val="tx1"/>
                </a:solidFill>
              </a:rPr>
              <a:t>NTP shall ensure that drugs selected for the use             of the program is in accordance with international guidelines, are indicated in the national standard guidelines, registered with the Philippine FDA and included in the national formulary. </a:t>
            </a:r>
          </a:p>
          <a:p>
            <a:pPr marL="0" indent="0">
              <a:buNone/>
            </a:pPr>
            <a:endParaRPr lang="en-US" sz="2400" dirty="0">
              <a:solidFill>
                <a:schemeClr val="tx1"/>
              </a:solidFill>
            </a:endParaRPr>
          </a:p>
          <a:p>
            <a:pPr marL="400050" lvl="1" indent="0">
              <a:buNone/>
            </a:pPr>
            <a:r>
              <a:rPr lang="en-US" sz="2200" dirty="0">
                <a:solidFill>
                  <a:schemeClr val="tx1"/>
                </a:solidFill>
              </a:rPr>
              <a:t>Standardized fixed-dose combination (FDC) of anti-TB          drugs shall be used. </a:t>
            </a:r>
          </a:p>
          <a:p>
            <a:pPr marL="0" indent="0">
              <a:buNone/>
            </a:pPr>
            <a:endParaRPr lang="en-US" sz="2400" dirty="0"/>
          </a:p>
        </p:txBody>
      </p:sp>
    </p:spTree>
    <p:extLst>
      <p:ext uri="{BB962C8B-B14F-4D97-AF65-F5344CB8AC3E}">
        <p14:creationId xmlns:p14="http://schemas.microsoft.com/office/powerpoint/2010/main" val="7825698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634" y="626732"/>
            <a:ext cx="7924176" cy="668818"/>
          </a:xfrm>
        </p:spPr>
        <p:txBody>
          <a:bodyPr>
            <a:noAutofit/>
          </a:bodyPr>
          <a:lstStyle/>
          <a:p>
            <a:r>
              <a:rPr lang="en-US" sz="4400" b="1" dirty="0">
                <a:solidFill>
                  <a:schemeClr val="accent1">
                    <a:lumMod val="75000"/>
                  </a:schemeClr>
                </a:solidFill>
              </a:rPr>
              <a:t>Policies</a:t>
            </a:r>
          </a:p>
        </p:txBody>
      </p:sp>
      <p:sp>
        <p:nvSpPr>
          <p:cNvPr id="3" name="Content Placeholder 2"/>
          <p:cNvSpPr>
            <a:spLocks noGrp="1"/>
          </p:cNvSpPr>
          <p:nvPr>
            <p:ph idx="1"/>
          </p:nvPr>
        </p:nvSpPr>
        <p:spPr>
          <a:xfrm>
            <a:off x="425634" y="2003086"/>
            <a:ext cx="7421249" cy="4562606"/>
          </a:xfrm>
        </p:spPr>
        <p:txBody>
          <a:bodyPr>
            <a:normAutofit/>
          </a:bodyPr>
          <a:lstStyle/>
          <a:p>
            <a:pPr marL="457200" indent="-457200">
              <a:buFont typeface="+mj-lt"/>
              <a:buAutoNum type="alphaUcPeriod" startAt="4"/>
            </a:pPr>
            <a:r>
              <a:rPr lang="en-US" sz="2400" dirty="0">
                <a:solidFill>
                  <a:schemeClr val="tx1"/>
                </a:solidFill>
              </a:rPr>
              <a:t>Quantification and ordering shall be based on utilization rate, projected increase of cases due to strengthened case finding and provision of buffer stocks.   </a:t>
            </a:r>
          </a:p>
          <a:p>
            <a:pPr marL="0" indent="0">
              <a:buNone/>
            </a:pPr>
            <a:endParaRPr lang="en-US" sz="2400" dirty="0">
              <a:solidFill>
                <a:schemeClr val="tx1"/>
              </a:solidFill>
            </a:endParaRPr>
          </a:p>
          <a:p>
            <a:pPr marL="0" indent="0">
              <a:buNone/>
            </a:pPr>
            <a:r>
              <a:rPr lang="en-US" sz="2400" dirty="0">
                <a:solidFill>
                  <a:schemeClr val="tx1"/>
                </a:solidFill>
              </a:rPr>
              <a:t>	Buffer stocks should be maintained. </a:t>
            </a:r>
          </a:p>
          <a:p>
            <a:pPr lvl="3"/>
            <a:r>
              <a:rPr lang="en-US" sz="1800" dirty="0">
                <a:solidFill>
                  <a:schemeClr val="tx1"/>
                </a:solidFill>
              </a:rPr>
              <a:t>1 quarter buffer at DOTS facilities</a:t>
            </a:r>
          </a:p>
          <a:p>
            <a:pPr lvl="3"/>
            <a:r>
              <a:rPr lang="en-US" sz="1800" dirty="0">
                <a:solidFill>
                  <a:schemeClr val="tx1"/>
                </a:solidFill>
              </a:rPr>
              <a:t>1 quarter buffer at PHO/CHO</a:t>
            </a:r>
          </a:p>
          <a:p>
            <a:pPr lvl="3"/>
            <a:r>
              <a:rPr lang="en-US" sz="1800" dirty="0">
                <a:solidFill>
                  <a:schemeClr val="tx1"/>
                </a:solidFill>
              </a:rPr>
              <a:t>6 months buffer at CHD</a:t>
            </a:r>
          </a:p>
          <a:p>
            <a:pPr lvl="3"/>
            <a:r>
              <a:rPr lang="en-US" sz="1800" dirty="0">
                <a:solidFill>
                  <a:schemeClr val="tx1"/>
                </a:solidFill>
              </a:rPr>
              <a:t>12 months buffer at national level</a:t>
            </a:r>
          </a:p>
          <a:p>
            <a:pPr marL="0" indent="0">
              <a:buNone/>
            </a:pPr>
            <a:endParaRPr lang="en-US" sz="2400" dirty="0">
              <a:solidFill>
                <a:schemeClr val="tx1"/>
              </a:solidFill>
            </a:endParaRPr>
          </a:p>
          <a:p>
            <a:pPr marL="0" indent="0">
              <a:buNone/>
            </a:pPr>
            <a:endParaRPr lang="en-US" sz="2400" dirty="0"/>
          </a:p>
        </p:txBody>
      </p:sp>
    </p:spTree>
    <p:extLst>
      <p:ext uri="{BB962C8B-B14F-4D97-AF65-F5344CB8AC3E}">
        <p14:creationId xmlns:p14="http://schemas.microsoft.com/office/powerpoint/2010/main" val="3321086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955" y="626732"/>
            <a:ext cx="7924176" cy="668818"/>
          </a:xfrm>
        </p:spPr>
        <p:txBody>
          <a:bodyPr>
            <a:noAutofit/>
          </a:bodyPr>
          <a:lstStyle/>
          <a:p>
            <a:r>
              <a:rPr lang="en-US" sz="4400" b="1" dirty="0">
                <a:solidFill>
                  <a:schemeClr val="accent1">
                    <a:lumMod val="75000"/>
                  </a:schemeClr>
                </a:solidFill>
              </a:rPr>
              <a:t>Policies</a:t>
            </a:r>
          </a:p>
        </p:txBody>
      </p:sp>
      <p:sp>
        <p:nvSpPr>
          <p:cNvPr id="3" name="Content Placeholder 2"/>
          <p:cNvSpPr>
            <a:spLocks noGrp="1"/>
          </p:cNvSpPr>
          <p:nvPr>
            <p:ph idx="1"/>
          </p:nvPr>
        </p:nvSpPr>
        <p:spPr>
          <a:xfrm>
            <a:off x="339063" y="1745255"/>
            <a:ext cx="7199086" cy="3108960"/>
          </a:xfrm>
        </p:spPr>
        <p:txBody>
          <a:bodyPr>
            <a:normAutofit lnSpcReduction="10000"/>
          </a:bodyPr>
          <a:lstStyle/>
          <a:p>
            <a:pPr marL="0" indent="0">
              <a:buNone/>
            </a:pPr>
            <a:r>
              <a:rPr lang="en-US" sz="2400" dirty="0"/>
              <a:t>	</a:t>
            </a:r>
          </a:p>
          <a:p>
            <a:pPr marL="457200" indent="-457200">
              <a:buFont typeface="+mj-lt"/>
              <a:buAutoNum type="alphaUcPeriod" startAt="5"/>
            </a:pPr>
            <a:r>
              <a:rPr lang="en-US" sz="2400" dirty="0">
                <a:solidFill>
                  <a:schemeClr val="tx1"/>
                </a:solidFill>
              </a:rPr>
              <a:t>Procurement of TB drugs and diagnostic supplies at the national and local government level shall follow the “Government Procurement Reform Act” or RA 9184 and the DOH policies, guidelines, and standards for the procurement of TB drugs and laboratory supplies. </a:t>
            </a:r>
          </a:p>
          <a:p>
            <a:pPr marL="0" indent="0">
              <a:buNone/>
            </a:pPr>
            <a:endParaRPr lang="en-US" sz="2400" dirty="0"/>
          </a:p>
        </p:txBody>
      </p:sp>
    </p:spTree>
    <p:extLst>
      <p:ext uri="{BB962C8B-B14F-4D97-AF65-F5344CB8AC3E}">
        <p14:creationId xmlns:p14="http://schemas.microsoft.com/office/powerpoint/2010/main" val="41750123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984" y="641722"/>
            <a:ext cx="7924176" cy="668818"/>
          </a:xfrm>
        </p:spPr>
        <p:txBody>
          <a:bodyPr>
            <a:noAutofit/>
          </a:bodyPr>
          <a:lstStyle/>
          <a:p>
            <a:r>
              <a:rPr lang="en-US" sz="4400" b="1" dirty="0">
                <a:solidFill>
                  <a:schemeClr val="accent1">
                    <a:lumMod val="75000"/>
                  </a:schemeClr>
                </a:solidFill>
              </a:rPr>
              <a:t>Policies</a:t>
            </a:r>
          </a:p>
        </p:txBody>
      </p:sp>
      <p:sp>
        <p:nvSpPr>
          <p:cNvPr id="3" name="Content Placeholder 2"/>
          <p:cNvSpPr>
            <a:spLocks noGrp="1"/>
          </p:cNvSpPr>
          <p:nvPr>
            <p:ph idx="1"/>
          </p:nvPr>
        </p:nvSpPr>
        <p:spPr>
          <a:xfrm>
            <a:off x="354052" y="2452791"/>
            <a:ext cx="7500793" cy="3273452"/>
          </a:xfrm>
        </p:spPr>
        <p:txBody>
          <a:bodyPr>
            <a:normAutofit/>
          </a:bodyPr>
          <a:lstStyle/>
          <a:p>
            <a:pPr marL="457200" indent="-457200">
              <a:buAutoNum type="alphaUcPeriod" startAt="6"/>
            </a:pPr>
            <a:r>
              <a:rPr lang="en-US" sz="2600" dirty="0">
                <a:solidFill>
                  <a:schemeClr val="tx1"/>
                </a:solidFill>
              </a:rPr>
              <a:t>Medicines</a:t>
            </a:r>
            <a:r>
              <a:rPr lang="en-US" sz="2400" dirty="0">
                <a:solidFill>
                  <a:schemeClr val="tx1"/>
                </a:solidFill>
              </a:rPr>
              <a:t> </a:t>
            </a:r>
            <a:r>
              <a:rPr lang="en-US" sz="2600" dirty="0">
                <a:solidFill>
                  <a:schemeClr val="tx1"/>
                </a:solidFill>
              </a:rPr>
              <a:t>and supplies shall be stored under appropriate conditions and accounted for through proper recording and reporting.  </a:t>
            </a:r>
          </a:p>
          <a:p>
            <a:pPr marL="457200" indent="-457200">
              <a:buAutoNum type="alphaUcPeriod" startAt="6"/>
            </a:pPr>
            <a:endParaRPr lang="en-US" sz="2400" dirty="0">
              <a:solidFill>
                <a:schemeClr val="tx1"/>
              </a:solidFill>
            </a:endParaRPr>
          </a:p>
          <a:p>
            <a:pPr marL="400050" lvl="1" indent="0">
              <a:buNone/>
            </a:pPr>
            <a:r>
              <a:rPr lang="en-US" sz="2200" dirty="0">
                <a:solidFill>
                  <a:schemeClr val="tx1"/>
                </a:solidFill>
              </a:rPr>
              <a:t>	</a:t>
            </a:r>
            <a:r>
              <a:rPr lang="en-US" sz="2400" dirty="0">
                <a:solidFill>
                  <a:schemeClr val="tx1"/>
                </a:solidFill>
              </a:rPr>
              <a:t>Stock status should be reflected in the National 	Online Stock Inventory Reporting System 	(NOSIRS). </a:t>
            </a:r>
          </a:p>
          <a:p>
            <a:pPr marL="0" indent="0">
              <a:buNone/>
            </a:pPr>
            <a:endParaRPr lang="en-US" sz="2400" dirty="0">
              <a:solidFill>
                <a:schemeClr val="tx1"/>
              </a:solidFill>
            </a:endParaRPr>
          </a:p>
          <a:p>
            <a:pPr marL="0" indent="0">
              <a:buNone/>
            </a:pPr>
            <a:endParaRPr lang="en-US" sz="2400" dirty="0"/>
          </a:p>
        </p:txBody>
      </p:sp>
    </p:spTree>
    <p:extLst>
      <p:ext uri="{BB962C8B-B14F-4D97-AF65-F5344CB8AC3E}">
        <p14:creationId xmlns:p14="http://schemas.microsoft.com/office/powerpoint/2010/main" val="3851755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716" y="566772"/>
            <a:ext cx="7924176" cy="668818"/>
          </a:xfrm>
        </p:spPr>
        <p:txBody>
          <a:bodyPr>
            <a:noAutofit/>
          </a:bodyPr>
          <a:lstStyle/>
          <a:p>
            <a:r>
              <a:rPr lang="en-US" sz="4400" b="1" dirty="0">
                <a:solidFill>
                  <a:schemeClr val="accent1">
                    <a:lumMod val="75000"/>
                  </a:schemeClr>
                </a:solidFill>
              </a:rPr>
              <a:t>Contents</a:t>
            </a:r>
          </a:p>
        </p:txBody>
      </p:sp>
      <p:sp>
        <p:nvSpPr>
          <p:cNvPr id="3" name="Content Placeholder 2"/>
          <p:cNvSpPr>
            <a:spLocks noGrp="1"/>
          </p:cNvSpPr>
          <p:nvPr>
            <p:ph idx="1"/>
          </p:nvPr>
        </p:nvSpPr>
        <p:spPr>
          <a:xfrm>
            <a:off x="536716" y="1748253"/>
            <a:ext cx="7199086" cy="4532626"/>
          </a:xfrm>
        </p:spPr>
        <p:txBody>
          <a:bodyPr>
            <a:normAutofit/>
          </a:bodyPr>
          <a:lstStyle/>
          <a:p>
            <a:r>
              <a:rPr lang="en-US" sz="2400" dirty="0">
                <a:solidFill>
                  <a:schemeClr val="tx1"/>
                </a:solidFill>
              </a:rPr>
              <a:t>Objective</a:t>
            </a:r>
          </a:p>
          <a:p>
            <a:r>
              <a:rPr lang="en-US" sz="2400" dirty="0">
                <a:solidFill>
                  <a:schemeClr val="tx1"/>
                </a:solidFill>
              </a:rPr>
              <a:t>Definition of Terms</a:t>
            </a:r>
          </a:p>
          <a:p>
            <a:r>
              <a:rPr lang="en-US" sz="2400" dirty="0">
                <a:solidFill>
                  <a:schemeClr val="tx1"/>
                </a:solidFill>
              </a:rPr>
              <a:t>Policies</a:t>
            </a:r>
          </a:p>
          <a:p>
            <a:r>
              <a:rPr lang="en-US" sz="2400" dirty="0">
                <a:solidFill>
                  <a:schemeClr val="tx1"/>
                </a:solidFill>
              </a:rPr>
              <a:t>Procedures</a:t>
            </a:r>
          </a:p>
          <a:p>
            <a:pPr lvl="1"/>
            <a:r>
              <a:rPr lang="en-US" sz="2200" dirty="0">
                <a:solidFill>
                  <a:schemeClr val="tx1"/>
                </a:solidFill>
              </a:rPr>
              <a:t>Calculation of medicines and diagnostic supplies</a:t>
            </a:r>
          </a:p>
          <a:p>
            <a:pPr lvl="1"/>
            <a:r>
              <a:rPr lang="en-US" sz="2200" dirty="0">
                <a:solidFill>
                  <a:schemeClr val="tx1"/>
                </a:solidFill>
              </a:rPr>
              <a:t>Receiving medicines and supplies</a:t>
            </a:r>
          </a:p>
          <a:p>
            <a:pPr lvl="1"/>
            <a:r>
              <a:rPr lang="en-US" sz="2200" dirty="0">
                <a:solidFill>
                  <a:schemeClr val="tx1"/>
                </a:solidFill>
              </a:rPr>
              <a:t>Storage</a:t>
            </a:r>
          </a:p>
          <a:p>
            <a:pPr lvl="1"/>
            <a:r>
              <a:rPr lang="en-US" sz="2200" dirty="0">
                <a:solidFill>
                  <a:schemeClr val="tx1"/>
                </a:solidFill>
              </a:rPr>
              <a:t>Maintaining records</a:t>
            </a:r>
          </a:p>
          <a:p>
            <a:pPr lvl="1"/>
            <a:r>
              <a:rPr lang="en-US" sz="2200" dirty="0">
                <a:solidFill>
                  <a:schemeClr val="tx1"/>
                </a:solidFill>
              </a:rPr>
              <a:t>Rational use</a:t>
            </a:r>
          </a:p>
          <a:p>
            <a:endParaRPr lang="en-US" sz="2400" dirty="0"/>
          </a:p>
        </p:txBody>
      </p:sp>
    </p:spTree>
    <p:extLst>
      <p:ext uri="{BB962C8B-B14F-4D97-AF65-F5344CB8AC3E}">
        <p14:creationId xmlns:p14="http://schemas.microsoft.com/office/powerpoint/2010/main" val="15319744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935" y="701683"/>
            <a:ext cx="7924176" cy="668818"/>
          </a:xfrm>
        </p:spPr>
        <p:txBody>
          <a:bodyPr>
            <a:noAutofit/>
          </a:bodyPr>
          <a:lstStyle/>
          <a:p>
            <a:r>
              <a:rPr lang="en-US" sz="4400" b="1" dirty="0">
                <a:solidFill>
                  <a:schemeClr val="accent1">
                    <a:lumMod val="75000"/>
                  </a:schemeClr>
                </a:solidFill>
              </a:rPr>
              <a:t>Policies</a:t>
            </a:r>
          </a:p>
        </p:txBody>
      </p:sp>
      <p:sp>
        <p:nvSpPr>
          <p:cNvPr id="3" name="Content Placeholder 2"/>
          <p:cNvSpPr>
            <a:spLocks noGrp="1"/>
          </p:cNvSpPr>
          <p:nvPr>
            <p:ph idx="1"/>
          </p:nvPr>
        </p:nvSpPr>
        <p:spPr>
          <a:xfrm>
            <a:off x="388323" y="1523401"/>
            <a:ext cx="7495871" cy="5102580"/>
          </a:xfrm>
        </p:spPr>
        <p:txBody>
          <a:bodyPr>
            <a:normAutofit/>
          </a:bodyPr>
          <a:lstStyle/>
          <a:p>
            <a:pPr marL="0" indent="0">
              <a:buNone/>
            </a:pPr>
            <a:endParaRPr lang="en-US" sz="2400" dirty="0"/>
          </a:p>
          <a:p>
            <a:pPr marL="457200" indent="-457200">
              <a:lnSpc>
                <a:spcPct val="120000"/>
              </a:lnSpc>
              <a:buAutoNum type="alphaUcPeriod" startAt="7"/>
            </a:pPr>
            <a:r>
              <a:rPr lang="en-US" sz="2400" dirty="0">
                <a:solidFill>
                  <a:schemeClr val="tx1"/>
                </a:solidFill>
              </a:rPr>
              <a:t>The ROs, PHOs and CHOs shall ensure that required drugs and diagnostic supplies are promptly distributed to the next level. </a:t>
            </a:r>
          </a:p>
          <a:p>
            <a:pPr lvl="1">
              <a:lnSpc>
                <a:spcPct val="120000"/>
              </a:lnSpc>
            </a:pPr>
            <a:r>
              <a:rPr lang="en-US" sz="1800" dirty="0">
                <a:solidFill>
                  <a:schemeClr val="tx1"/>
                </a:solidFill>
              </a:rPr>
              <a:t>The DOH central office shall deliver the NTP commodities to the ROs. </a:t>
            </a:r>
          </a:p>
          <a:p>
            <a:pPr lvl="1">
              <a:lnSpc>
                <a:spcPct val="120000"/>
              </a:lnSpc>
            </a:pPr>
            <a:r>
              <a:rPr lang="en-US" sz="1800" dirty="0">
                <a:solidFill>
                  <a:schemeClr val="tx1"/>
                </a:solidFill>
              </a:rPr>
              <a:t>ROs shall deliver the NTP commodities to the PHOs/CHOs. </a:t>
            </a:r>
          </a:p>
          <a:p>
            <a:pPr lvl="1">
              <a:lnSpc>
                <a:spcPct val="120000"/>
              </a:lnSpc>
            </a:pPr>
            <a:r>
              <a:rPr lang="en-US" sz="1800" dirty="0">
                <a:solidFill>
                  <a:schemeClr val="tx1"/>
                </a:solidFill>
              </a:rPr>
              <a:t>PHOs and CHOs shall ensure the prompt delivery of the NTP commodities to RHUs/HCs and all other DOTS facilities. </a:t>
            </a:r>
          </a:p>
          <a:p>
            <a:pPr lvl="1">
              <a:lnSpc>
                <a:spcPct val="120000"/>
              </a:lnSpc>
            </a:pPr>
            <a:r>
              <a:rPr lang="en-US" sz="1800" dirty="0">
                <a:solidFill>
                  <a:schemeClr val="tx1"/>
                </a:solidFill>
              </a:rPr>
              <a:t>Drugs for DOH-retained hospitals within NCR will come from MMD, while those outside NCR will come from ROs.   </a:t>
            </a:r>
          </a:p>
          <a:p>
            <a:pPr marL="0" indent="0">
              <a:buNone/>
            </a:pPr>
            <a:endParaRPr lang="en-US" sz="2000" dirty="0"/>
          </a:p>
          <a:p>
            <a:pPr marL="0" indent="0">
              <a:buNone/>
            </a:pPr>
            <a:endParaRPr lang="en-US" sz="2400" dirty="0"/>
          </a:p>
        </p:txBody>
      </p:sp>
    </p:spTree>
    <p:extLst>
      <p:ext uri="{BB962C8B-B14F-4D97-AF65-F5344CB8AC3E}">
        <p14:creationId xmlns:p14="http://schemas.microsoft.com/office/powerpoint/2010/main" val="42321038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925" y="776633"/>
            <a:ext cx="7924176" cy="668818"/>
          </a:xfrm>
        </p:spPr>
        <p:txBody>
          <a:bodyPr>
            <a:noAutofit/>
          </a:bodyPr>
          <a:lstStyle/>
          <a:p>
            <a:r>
              <a:rPr lang="en-US" sz="4400" b="1" dirty="0">
                <a:solidFill>
                  <a:schemeClr val="accent1">
                    <a:lumMod val="75000"/>
                  </a:schemeClr>
                </a:solidFill>
              </a:rPr>
              <a:t>Policies</a:t>
            </a:r>
          </a:p>
        </p:txBody>
      </p:sp>
      <p:sp>
        <p:nvSpPr>
          <p:cNvPr id="3" name="Content Placeholder 2"/>
          <p:cNvSpPr>
            <a:spLocks noGrp="1"/>
          </p:cNvSpPr>
          <p:nvPr>
            <p:ph idx="1"/>
          </p:nvPr>
        </p:nvSpPr>
        <p:spPr>
          <a:xfrm>
            <a:off x="399023" y="2143593"/>
            <a:ext cx="7199086" cy="4122295"/>
          </a:xfrm>
        </p:spPr>
        <p:txBody>
          <a:bodyPr>
            <a:normAutofit/>
          </a:bodyPr>
          <a:lstStyle/>
          <a:p>
            <a:pPr marL="457200" indent="-457200">
              <a:buFont typeface="+mj-lt"/>
              <a:buAutoNum type="alphaUcPeriod" startAt="8"/>
            </a:pPr>
            <a:r>
              <a:rPr lang="en-US" sz="2400" dirty="0">
                <a:solidFill>
                  <a:schemeClr val="tx1"/>
                </a:solidFill>
              </a:rPr>
              <a:t>The use of medicines shall be guided by the presence of appropriate indications for treatment based on the NTP standards for diagnosis of TB, and the absence of contraindications to their use.  </a:t>
            </a:r>
          </a:p>
          <a:p>
            <a:pPr marL="457200" indent="-457200">
              <a:buFont typeface="+mj-lt"/>
              <a:buAutoNum type="alphaUcPeriod" startAt="8"/>
            </a:pPr>
            <a:endParaRPr lang="en-US" sz="2400" dirty="0">
              <a:solidFill>
                <a:srgbClr val="FF0000"/>
              </a:solidFill>
            </a:endParaRPr>
          </a:p>
          <a:p>
            <a:pPr marL="457200" indent="-457200">
              <a:buFont typeface="+mj-lt"/>
              <a:buAutoNum type="alphaUcPeriod" startAt="8"/>
            </a:pPr>
            <a:r>
              <a:rPr lang="en-US" sz="2400" dirty="0">
                <a:solidFill>
                  <a:schemeClr val="tx1"/>
                </a:solidFill>
              </a:rPr>
              <a:t>Disposal of expired and damaged drugs and diagnostic supplies shall follow the government rules and regulations (DOH Health Care Waste Management Manual).</a:t>
            </a:r>
          </a:p>
          <a:p>
            <a:pPr marL="0" indent="0">
              <a:buNone/>
            </a:pPr>
            <a:endParaRPr lang="en-US" sz="2400" dirty="0"/>
          </a:p>
          <a:p>
            <a:pPr marL="0" indent="0">
              <a:buNone/>
            </a:pPr>
            <a:endParaRPr lang="en-US" sz="2400" dirty="0"/>
          </a:p>
        </p:txBody>
      </p:sp>
    </p:spTree>
    <p:extLst>
      <p:ext uri="{BB962C8B-B14F-4D97-AF65-F5344CB8AC3E}">
        <p14:creationId xmlns:p14="http://schemas.microsoft.com/office/powerpoint/2010/main" val="23510970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004" y="566771"/>
            <a:ext cx="7924176" cy="668818"/>
          </a:xfrm>
        </p:spPr>
        <p:txBody>
          <a:bodyPr>
            <a:noAutofit/>
          </a:bodyPr>
          <a:lstStyle/>
          <a:p>
            <a:r>
              <a:rPr lang="en-US" sz="4400" b="1" dirty="0">
                <a:solidFill>
                  <a:schemeClr val="accent1">
                    <a:lumMod val="75000"/>
                  </a:schemeClr>
                </a:solidFill>
              </a:rPr>
              <a:t>Policies</a:t>
            </a:r>
          </a:p>
        </p:txBody>
      </p:sp>
      <p:sp>
        <p:nvSpPr>
          <p:cNvPr id="3" name="Content Placeholder 2"/>
          <p:cNvSpPr>
            <a:spLocks noGrp="1"/>
          </p:cNvSpPr>
          <p:nvPr>
            <p:ph idx="1"/>
          </p:nvPr>
        </p:nvSpPr>
        <p:spPr>
          <a:xfrm>
            <a:off x="429004" y="2242928"/>
            <a:ext cx="7199086" cy="4202842"/>
          </a:xfrm>
        </p:spPr>
        <p:txBody>
          <a:bodyPr>
            <a:normAutofit/>
          </a:bodyPr>
          <a:lstStyle/>
          <a:p>
            <a:pPr marL="457200" indent="-457200">
              <a:buFont typeface="+mj-lt"/>
              <a:buAutoNum type="alphaUcPeriod" startAt="10"/>
            </a:pPr>
            <a:r>
              <a:rPr lang="en-US" sz="2400" dirty="0">
                <a:solidFill>
                  <a:schemeClr val="tx1"/>
                </a:solidFill>
              </a:rPr>
              <a:t>The LGUs shall ensure that all NTP records and forms are available in all DOTS facilities, including those in jails and prisons.</a:t>
            </a:r>
          </a:p>
          <a:p>
            <a:pPr marL="457200" indent="-457200">
              <a:buFont typeface="+mj-lt"/>
              <a:buAutoNum type="alphaUcPeriod" startAt="10"/>
            </a:pPr>
            <a:endParaRPr lang="en-US" sz="2400" dirty="0">
              <a:solidFill>
                <a:srgbClr val="FF0000"/>
              </a:solidFill>
            </a:endParaRPr>
          </a:p>
          <a:p>
            <a:pPr marL="457200" indent="-457200">
              <a:buFont typeface="+mj-lt"/>
              <a:buAutoNum type="alphaUcPeriod" startAt="10"/>
            </a:pPr>
            <a:r>
              <a:rPr lang="en-US" sz="2400" dirty="0">
                <a:solidFill>
                  <a:schemeClr val="tx1"/>
                </a:solidFill>
              </a:rPr>
              <a:t>LGUs</a:t>
            </a:r>
            <a:r>
              <a:rPr lang="en-US" sz="2400" dirty="0"/>
              <a:t> </a:t>
            </a:r>
            <a:r>
              <a:rPr lang="en-US" sz="2400" dirty="0">
                <a:solidFill>
                  <a:schemeClr val="tx1"/>
                </a:solidFill>
              </a:rPr>
              <a:t>shall set aside funds for the emergency procurement</a:t>
            </a:r>
            <a:r>
              <a:rPr lang="en-US" sz="2400" dirty="0"/>
              <a:t> </a:t>
            </a:r>
            <a:r>
              <a:rPr lang="en-US" sz="2400" dirty="0">
                <a:solidFill>
                  <a:schemeClr val="tx1"/>
                </a:solidFill>
              </a:rPr>
              <a:t>of sufficient quantities of TB drugs and diagnostic supplies in times of impending shortage to ensure continuous availability of NTP commodities at their service delivery points. 	</a:t>
            </a:r>
          </a:p>
          <a:p>
            <a:pPr marL="0" indent="0">
              <a:buNone/>
            </a:pPr>
            <a:endParaRPr lang="en-US" sz="2400" dirty="0"/>
          </a:p>
        </p:txBody>
      </p:sp>
    </p:spTree>
    <p:extLst>
      <p:ext uri="{BB962C8B-B14F-4D97-AF65-F5344CB8AC3E}">
        <p14:creationId xmlns:p14="http://schemas.microsoft.com/office/powerpoint/2010/main" val="15622581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0" y="0"/>
            <a:ext cx="9144000" cy="76061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28599" y="310154"/>
            <a:ext cx="7924176" cy="668818"/>
          </a:xfrm>
        </p:spPr>
        <p:txBody>
          <a:bodyPr>
            <a:noAutofit/>
          </a:bodyPr>
          <a:lstStyle/>
          <a:p>
            <a:r>
              <a:rPr lang="en-US" sz="4000" b="1" dirty="0">
                <a:solidFill>
                  <a:schemeClr val="accent1">
                    <a:lumMod val="75000"/>
                  </a:schemeClr>
                </a:solidFill>
              </a:rPr>
              <a:t>Procedures (Calculation)</a:t>
            </a:r>
          </a:p>
        </p:txBody>
      </p:sp>
      <p:graphicFrame>
        <p:nvGraphicFramePr>
          <p:cNvPr id="4" name="Table 3"/>
          <p:cNvGraphicFramePr>
            <a:graphicFrameLocks noGrp="1"/>
          </p:cNvGraphicFramePr>
          <p:nvPr>
            <p:extLst>
              <p:ext uri="{D42A27DB-BD31-4B8C-83A1-F6EECF244321}">
                <p14:modId xmlns:p14="http://schemas.microsoft.com/office/powerpoint/2010/main" val="4033148721"/>
              </p:ext>
            </p:extLst>
          </p:nvPr>
        </p:nvGraphicFramePr>
        <p:xfrm>
          <a:off x="228599" y="1289125"/>
          <a:ext cx="8686801" cy="5546460"/>
        </p:xfrm>
        <a:graphic>
          <a:graphicData uri="http://schemas.openxmlformats.org/drawingml/2006/table">
            <a:tbl>
              <a:tblPr firstRow="1" firstCol="1" bandRow="1">
                <a:tableStyleId>{5C22544A-7EE6-4342-B048-85BDC9FD1C3A}</a:tableStyleId>
              </a:tblPr>
              <a:tblGrid>
                <a:gridCol w="3190729">
                  <a:extLst>
                    <a:ext uri="{9D8B030D-6E8A-4147-A177-3AD203B41FA5}">
                      <a16:colId xmlns:a16="http://schemas.microsoft.com/office/drawing/2014/main" val="20000"/>
                    </a:ext>
                  </a:extLst>
                </a:gridCol>
                <a:gridCol w="2748036">
                  <a:extLst>
                    <a:ext uri="{9D8B030D-6E8A-4147-A177-3AD203B41FA5}">
                      <a16:colId xmlns:a16="http://schemas.microsoft.com/office/drawing/2014/main" val="20001"/>
                    </a:ext>
                  </a:extLst>
                </a:gridCol>
                <a:gridCol w="2748036">
                  <a:extLst>
                    <a:ext uri="{9D8B030D-6E8A-4147-A177-3AD203B41FA5}">
                      <a16:colId xmlns:a16="http://schemas.microsoft.com/office/drawing/2014/main" val="20002"/>
                    </a:ext>
                  </a:extLst>
                </a:gridCol>
              </a:tblGrid>
              <a:tr h="424328">
                <a:tc gridSpan="3">
                  <a:txBody>
                    <a:bodyPr/>
                    <a:lstStyle/>
                    <a:p>
                      <a:pPr marL="0" marR="0" algn="ctr">
                        <a:lnSpc>
                          <a:spcPct val="115000"/>
                        </a:lnSpc>
                        <a:spcBef>
                          <a:spcPts val="0"/>
                        </a:spcBef>
                        <a:spcAft>
                          <a:spcPts val="0"/>
                        </a:spcAft>
                      </a:pPr>
                      <a:r>
                        <a:rPr lang="en-PH" sz="2000" dirty="0">
                          <a:effectLst/>
                        </a:rPr>
                        <a:t>Matrix for computation of quarterly drug requirements</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77643">
                <a:tc>
                  <a:txBody>
                    <a:bodyPr/>
                    <a:lstStyle/>
                    <a:p>
                      <a:pPr marL="0" marR="0" algn="ctr">
                        <a:lnSpc>
                          <a:spcPct val="115000"/>
                        </a:lnSpc>
                        <a:spcBef>
                          <a:spcPts val="0"/>
                        </a:spcBef>
                        <a:spcAft>
                          <a:spcPts val="0"/>
                        </a:spcAft>
                      </a:pPr>
                      <a:r>
                        <a:rPr lang="en-PH" sz="2000" dirty="0">
                          <a:effectLst/>
                        </a:rPr>
                        <a:t>Particulars</a:t>
                      </a:r>
                      <a:endParaRPr lang="en-US"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PH" sz="2000" dirty="0">
                          <a:effectLst/>
                        </a:rPr>
                        <a:t>Stop TB Kits for Category 1</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PH" sz="2000" dirty="0">
                          <a:effectLst/>
                        </a:rPr>
                        <a:t>Stop TB Kits for Category 2</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877643">
                <a:tc>
                  <a:txBody>
                    <a:bodyPr/>
                    <a:lstStyle/>
                    <a:p>
                      <a:pPr marL="0" marR="0" algn="ctr">
                        <a:lnSpc>
                          <a:spcPct val="115000"/>
                        </a:lnSpc>
                        <a:spcBef>
                          <a:spcPts val="0"/>
                        </a:spcBef>
                        <a:spcAft>
                          <a:spcPts val="0"/>
                        </a:spcAft>
                      </a:pPr>
                      <a:r>
                        <a:rPr lang="en-PH" sz="2000" dirty="0">
                          <a:effectLst/>
                        </a:rPr>
                        <a:t>New cases registered in previous quarter</a:t>
                      </a:r>
                      <a:endParaRPr lang="en-US" sz="20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endParaRPr lang="en-US" sz="1600" dirty="0">
                        <a:effectLst/>
                        <a:latin typeface="Calibri" panose="020F0502020204030204" pitchFamily="34" charset="0"/>
                      </a:endParaRPr>
                    </a:p>
                  </a:txBody>
                  <a:tcPr marL="68580" marR="68580" marT="0" marB="0" anchor="ctr"/>
                </a:tc>
                <a:tc>
                  <a:txBody>
                    <a:bodyPr/>
                    <a:lstStyle/>
                    <a:p>
                      <a:endParaRPr lang="en-US" sz="1600" dirty="0">
                        <a:effectLst/>
                        <a:latin typeface="Calibri" panose="020F0502020204030204" pitchFamily="34" charset="0"/>
                      </a:endParaRPr>
                    </a:p>
                  </a:txBody>
                  <a:tcPr marL="68580" marR="68580" marT="0" marB="0" anchor="ctr">
                    <a:solidFill>
                      <a:schemeClr val="tx1"/>
                    </a:solidFill>
                  </a:tcPr>
                </a:tc>
                <a:extLst>
                  <a:ext uri="{0D108BD9-81ED-4DB2-BD59-A6C34878D82A}">
                    <a16:rowId xmlns:a16="http://schemas.microsoft.com/office/drawing/2014/main" val="10002"/>
                  </a:ext>
                </a:extLst>
              </a:tr>
              <a:tr h="877643">
                <a:tc>
                  <a:txBody>
                    <a:bodyPr/>
                    <a:lstStyle/>
                    <a:p>
                      <a:pPr marL="0" marR="0" algn="ctr">
                        <a:lnSpc>
                          <a:spcPct val="115000"/>
                        </a:lnSpc>
                        <a:spcBef>
                          <a:spcPts val="0"/>
                        </a:spcBef>
                        <a:spcAft>
                          <a:spcPts val="0"/>
                        </a:spcAft>
                      </a:pPr>
                      <a:r>
                        <a:rPr lang="en-PH" sz="2000" dirty="0">
                          <a:effectLst/>
                        </a:rPr>
                        <a:t>Retreatment cases registered in previous quarter</a:t>
                      </a:r>
                      <a:endParaRPr lang="en-US" sz="20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endParaRPr lang="en-US" sz="1600" dirty="0">
                        <a:effectLst/>
                        <a:latin typeface="Calibri" panose="020F0502020204030204" pitchFamily="34" charset="0"/>
                      </a:endParaRPr>
                    </a:p>
                  </a:txBody>
                  <a:tcPr marL="68580" marR="68580" marT="0" marB="0" anchor="ctr">
                    <a:solidFill>
                      <a:schemeClr val="tx1"/>
                    </a:solidFill>
                  </a:tcPr>
                </a:tc>
                <a:tc>
                  <a:txBody>
                    <a:bodyPr/>
                    <a:lstStyle/>
                    <a:p>
                      <a:endParaRPr lang="en-US" sz="1600" dirty="0">
                        <a:effectLst/>
                        <a:latin typeface="Calibri" panose="020F0502020204030204" pitchFamily="34" charset="0"/>
                      </a:endParaRPr>
                    </a:p>
                  </a:txBody>
                  <a:tcPr marL="68580" marR="68580" marT="0" marB="0" anchor="ctr"/>
                </a:tc>
                <a:extLst>
                  <a:ext uri="{0D108BD9-81ED-4DB2-BD59-A6C34878D82A}">
                    <a16:rowId xmlns:a16="http://schemas.microsoft.com/office/drawing/2014/main" val="10003"/>
                  </a:ext>
                </a:extLst>
              </a:tr>
              <a:tr h="1064717">
                <a:tc>
                  <a:txBody>
                    <a:bodyPr/>
                    <a:lstStyle/>
                    <a:p>
                      <a:pPr marL="0" marR="0" algn="ctr">
                        <a:lnSpc>
                          <a:spcPct val="115000"/>
                        </a:lnSpc>
                        <a:spcBef>
                          <a:spcPts val="0"/>
                        </a:spcBef>
                        <a:spcAft>
                          <a:spcPts val="0"/>
                        </a:spcAft>
                      </a:pPr>
                      <a:r>
                        <a:rPr lang="en-PH" sz="2000" dirty="0">
                          <a:effectLst/>
                        </a:rPr>
                        <a:t>Total Stocks Required in a quarter (A)</a:t>
                      </a:r>
                      <a:endParaRPr lang="en-US" sz="20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PH" sz="1600" dirty="0">
                          <a:effectLst/>
                        </a:rPr>
                        <a:t>Expected number of cases this quarter</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PH" sz="1600" dirty="0">
                          <a:effectLst/>
                        </a:rPr>
                        <a:t>Expected number of cases this quarter</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424328">
                <a:tc>
                  <a:txBody>
                    <a:bodyPr/>
                    <a:lstStyle/>
                    <a:p>
                      <a:pPr marL="0" marR="0" algn="ctr">
                        <a:lnSpc>
                          <a:spcPct val="115000"/>
                        </a:lnSpc>
                        <a:spcBef>
                          <a:spcPts val="0"/>
                        </a:spcBef>
                        <a:spcAft>
                          <a:spcPts val="0"/>
                        </a:spcAft>
                      </a:pPr>
                      <a:r>
                        <a:rPr lang="en-PH" sz="2000" dirty="0">
                          <a:effectLst/>
                        </a:rPr>
                        <a:t>Stock + buffer (B)</a:t>
                      </a:r>
                      <a:endParaRPr lang="en-US" sz="20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PH" sz="2000" dirty="0">
                          <a:effectLst/>
                        </a:rPr>
                        <a:t>= A x 2 </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PH" sz="2000" dirty="0">
                          <a:effectLst/>
                        </a:rPr>
                        <a:t>= A X 2</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424328">
                <a:tc>
                  <a:txBody>
                    <a:bodyPr/>
                    <a:lstStyle/>
                    <a:p>
                      <a:pPr marL="0" marR="0" algn="ctr">
                        <a:lnSpc>
                          <a:spcPct val="115000"/>
                        </a:lnSpc>
                        <a:spcBef>
                          <a:spcPts val="0"/>
                        </a:spcBef>
                        <a:spcAft>
                          <a:spcPts val="0"/>
                        </a:spcAft>
                      </a:pPr>
                      <a:r>
                        <a:rPr lang="en-PH" sz="2000" dirty="0">
                          <a:effectLst/>
                        </a:rPr>
                        <a:t>Stock on hand (C)</a:t>
                      </a:r>
                      <a:endParaRPr lang="en-US" sz="20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PH" sz="2000" dirty="0">
                          <a:effectLst/>
                        </a:rPr>
                        <a:t> </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PH" sz="2000" dirty="0">
                          <a:effectLst/>
                        </a:rPr>
                        <a:t> </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424328">
                <a:tc>
                  <a:txBody>
                    <a:bodyPr/>
                    <a:lstStyle/>
                    <a:p>
                      <a:pPr marL="0" marR="0" algn="ctr">
                        <a:lnSpc>
                          <a:spcPct val="115000"/>
                        </a:lnSpc>
                        <a:spcBef>
                          <a:spcPts val="0"/>
                        </a:spcBef>
                        <a:spcAft>
                          <a:spcPts val="0"/>
                        </a:spcAft>
                      </a:pPr>
                      <a:r>
                        <a:rPr lang="en-PH" sz="2000" dirty="0">
                          <a:effectLst/>
                        </a:rPr>
                        <a:t>Total kits to request </a:t>
                      </a:r>
                      <a:endParaRPr lang="en-US" sz="20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PH" sz="2000">
                          <a:effectLst/>
                        </a:rPr>
                        <a:t>= B - C</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PH" sz="2000" dirty="0">
                          <a:effectLst/>
                        </a:rPr>
                        <a:t>= B - C</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7507340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716" y="491820"/>
            <a:ext cx="7924176" cy="668818"/>
          </a:xfrm>
        </p:spPr>
        <p:txBody>
          <a:bodyPr>
            <a:noAutofit/>
          </a:bodyPr>
          <a:lstStyle/>
          <a:p>
            <a:r>
              <a:rPr lang="en-US" sz="4400" b="1" dirty="0">
                <a:solidFill>
                  <a:schemeClr val="accent1">
                    <a:lumMod val="75000"/>
                  </a:schemeClr>
                </a:solidFill>
              </a:rPr>
              <a:t>Pointers</a:t>
            </a:r>
          </a:p>
        </p:txBody>
      </p:sp>
      <p:sp>
        <p:nvSpPr>
          <p:cNvPr id="3" name="Content Placeholder 2"/>
          <p:cNvSpPr>
            <a:spLocks noGrp="1"/>
          </p:cNvSpPr>
          <p:nvPr>
            <p:ph idx="1"/>
          </p:nvPr>
        </p:nvSpPr>
        <p:spPr>
          <a:xfrm>
            <a:off x="536716" y="1823203"/>
            <a:ext cx="7199086" cy="4712508"/>
          </a:xfrm>
        </p:spPr>
        <p:txBody>
          <a:bodyPr>
            <a:normAutofit fontScale="85000" lnSpcReduction="10000"/>
          </a:bodyPr>
          <a:lstStyle/>
          <a:p>
            <a:pPr>
              <a:lnSpc>
                <a:spcPct val="115000"/>
              </a:lnSpc>
              <a:spcBef>
                <a:spcPts val="0"/>
              </a:spcBef>
              <a:spcAft>
                <a:spcPts val="1000"/>
              </a:spcAft>
            </a:pPr>
            <a:r>
              <a:rPr lang="en-PH" sz="2400" dirty="0">
                <a:solidFill>
                  <a:schemeClr val="tx1"/>
                </a:solidFill>
                <a:ea typeface="Times New Roman"/>
                <a:cs typeface="Arial"/>
              </a:rPr>
              <a:t>The expected number of cases for the coming quarter can be based on the number of cases in the previous quarter. </a:t>
            </a:r>
          </a:p>
          <a:p>
            <a:pPr>
              <a:lnSpc>
                <a:spcPct val="115000"/>
              </a:lnSpc>
              <a:spcBef>
                <a:spcPts val="0"/>
              </a:spcBef>
              <a:spcAft>
                <a:spcPts val="1000"/>
              </a:spcAft>
            </a:pPr>
            <a:r>
              <a:rPr lang="en-PH" sz="2400" dirty="0">
                <a:solidFill>
                  <a:schemeClr val="tx1"/>
                </a:solidFill>
                <a:ea typeface="Times New Roman"/>
                <a:cs typeface="Arial"/>
              </a:rPr>
              <a:t>Another way is to base this on the number of cases in the same quarter of the previous year. Both methods can be used to come up with a good estimation of future requirements. </a:t>
            </a:r>
          </a:p>
          <a:p>
            <a:pPr>
              <a:lnSpc>
                <a:spcPct val="115000"/>
              </a:lnSpc>
              <a:spcBef>
                <a:spcPts val="0"/>
              </a:spcBef>
              <a:spcAft>
                <a:spcPts val="1000"/>
              </a:spcAft>
            </a:pPr>
            <a:r>
              <a:rPr lang="en-PH" sz="2400" dirty="0">
                <a:solidFill>
                  <a:schemeClr val="tx1"/>
                </a:solidFill>
                <a:ea typeface="Times New Roman"/>
                <a:cs typeface="Arial"/>
              </a:rPr>
              <a:t>Consider planned intensified case finding and other activities or events that may increase the number of cases. </a:t>
            </a:r>
          </a:p>
          <a:p>
            <a:pPr>
              <a:lnSpc>
                <a:spcPct val="115000"/>
              </a:lnSpc>
              <a:spcBef>
                <a:spcPts val="0"/>
              </a:spcBef>
              <a:spcAft>
                <a:spcPts val="1000"/>
              </a:spcAft>
            </a:pPr>
            <a:r>
              <a:rPr lang="en-PH" sz="2400" dirty="0">
                <a:solidFill>
                  <a:schemeClr val="tx1"/>
                </a:solidFill>
                <a:ea typeface="Times New Roman"/>
                <a:cs typeface="Arial"/>
              </a:rPr>
              <a:t>Also consider events that may lead to a possible reduction in cases (e.g., relocation programs, population displacement due to disasters).</a:t>
            </a:r>
            <a:endParaRPr lang="en-PH" sz="3600" dirty="0">
              <a:solidFill>
                <a:schemeClr val="tx1"/>
              </a:solidFill>
              <a:ea typeface="Times New Roman"/>
              <a:cs typeface="Times New Roman"/>
            </a:endParaRPr>
          </a:p>
          <a:p>
            <a:pPr marL="0" indent="0">
              <a:buNone/>
            </a:pPr>
            <a:endParaRPr lang="en-US" sz="2400" dirty="0">
              <a:solidFill>
                <a:schemeClr val="tx1"/>
              </a:solidFill>
            </a:endParaRPr>
          </a:p>
        </p:txBody>
      </p:sp>
    </p:spTree>
    <p:extLst>
      <p:ext uri="{BB962C8B-B14F-4D97-AF65-F5344CB8AC3E}">
        <p14:creationId xmlns:p14="http://schemas.microsoft.com/office/powerpoint/2010/main" val="38651977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716" y="446850"/>
            <a:ext cx="7924176" cy="668818"/>
          </a:xfrm>
        </p:spPr>
        <p:txBody>
          <a:bodyPr>
            <a:noAutofit/>
          </a:bodyPr>
          <a:lstStyle/>
          <a:p>
            <a:r>
              <a:rPr lang="en-US" sz="4400" b="1" dirty="0">
                <a:solidFill>
                  <a:schemeClr val="accent1">
                    <a:lumMod val="75000"/>
                  </a:schemeClr>
                </a:solidFill>
              </a:rPr>
              <a:t>Pointers</a:t>
            </a:r>
          </a:p>
        </p:txBody>
      </p:sp>
      <p:sp>
        <p:nvSpPr>
          <p:cNvPr id="3" name="Content Placeholder 2"/>
          <p:cNvSpPr>
            <a:spLocks noGrp="1"/>
          </p:cNvSpPr>
          <p:nvPr>
            <p:ph idx="1"/>
          </p:nvPr>
        </p:nvSpPr>
        <p:spPr>
          <a:xfrm>
            <a:off x="536715" y="1568371"/>
            <a:ext cx="8127600" cy="4907380"/>
          </a:xfrm>
        </p:spPr>
        <p:txBody>
          <a:bodyPr>
            <a:normAutofit/>
          </a:bodyPr>
          <a:lstStyle/>
          <a:p>
            <a:pPr>
              <a:lnSpc>
                <a:spcPct val="115000"/>
              </a:lnSpc>
              <a:spcBef>
                <a:spcPts val="0"/>
              </a:spcBef>
            </a:pPr>
            <a:r>
              <a:rPr lang="en-US" sz="2400" dirty="0">
                <a:solidFill>
                  <a:schemeClr val="tx1"/>
                </a:solidFill>
                <a:ea typeface="Calibri"/>
                <a:cs typeface="Arial"/>
              </a:rPr>
              <a:t>Assumptions </a:t>
            </a:r>
          </a:p>
          <a:p>
            <a:pPr lvl="1">
              <a:lnSpc>
                <a:spcPct val="115000"/>
              </a:lnSpc>
              <a:spcBef>
                <a:spcPts val="0"/>
              </a:spcBef>
            </a:pPr>
            <a:r>
              <a:rPr lang="en-US" sz="2200" dirty="0">
                <a:solidFill>
                  <a:schemeClr val="tx1"/>
                </a:solidFill>
                <a:ea typeface="Calibri"/>
                <a:cs typeface="Arial"/>
              </a:rPr>
              <a:t>1 staining kit (500 ml bottle) is good for 125 tests/slides based on 4 ml per test</a:t>
            </a:r>
          </a:p>
          <a:p>
            <a:pPr lvl="1">
              <a:lnSpc>
                <a:spcPct val="115000"/>
              </a:lnSpc>
              <a:spcBef>
                <a:spcPts val="0"/>
              </a:spcBef>
            </a:pPr>
            <a:endParaRPr lang="en-PH" sz="2000" dirty="0">
              <a:solidFill>
                <a:schemeClr val="tx1"/>
              </a:solidFill>
              <a:ea typeface="Calibri"/>
              <a:cs typeface="Times New Roman"/>
            </a:endParaRPr>
          </a:p>
          <a:p>
            <a:pPr lvl="1">
              <a:lnSpc>
                <a:spcPct val="115000"/>
              </a:lnSpc>
              <a:spcBef>
                <a:spcPts val="0"/>
              </a:spcBef>
            </a:pPr>
            <a:r>
              <a:rPr lang="en-US" sz="2200" dirty="0">
                <a:solidFill>
                  <a:schemeClr val="tx1"/>
                </a:solidFill>
                <a:ea typeface="Calibri"/>
                <a:cs typeface="Arial"/>
              </a:rPr>
              <a:t>1 immersion oil (30 ml bottle) is good for 600 tests/ slides based on 0.05 ml per test</a:t>
            </a:r>
            <a:endParaRPr lang="en-PH" sz="3400" dirty="0">
              <a:solidFill>
                <a:schemeClr val="tx1"/>
              </a:solidFill>
              <a:ea typeface="Times New Roman"/>
              <a:cs typeface="Times New Roman"/>
            </a:endParaRPr>
          </a:p>
          <a:p>
            <a:pPr>
              <a:lnSpc>
                <a:spcPct val="115000"/>
              </a:lnSpc>
              <a:spcBef>
                <a:spcPts val="0"/>
              </a:spcBef>
            </a:pPr>
            <a:endParaRPr lang="en-PH" sz="3600" dirty="0">
              <a:solidFill>
                <a:schemeClr val="tx1"/>
              </a:solidFill>
              <a:ea typeface="Times New Roman"/>
              <a:cs typeface="Times New Roman"/>
            </a:endParaRPr>
          </a:p>
          <a:p>
            <a:pPr>
              <a:lnSpc>
                <a:spcPct val="115000"/>
              </a:lnSpc>
              <a:spcBef>
                <a:spcPts val="0"/>
              </a:spcBef>
            </a:pPr>
            <a:r>
              <a:rPr lang="en-US" sz="2400" dirty="0">
                <a:solidFill>
                  <a:schemeClr val="tx1"/>
                </a:solidFill>
                <a:ea typeface="Calibri"/>
                <a:cs typeface="Arial"/>
              </a:rPr>
              <a:t>Note </a:t>
            </a:r>
          </a:p>
          <a:p>
            <a:pPr marL="400050" lvl="1" indent="0">
              <a:lnSpc>
                <a:spcPct val="115000"/>
              </a:lnSpc>
              <a:spcBef>
                <a:spcPts val="0"/>
              </a:spcBef>
              <a:buNone/>
            </a:pPr>
            <a:r>
              <a:rPr lang="en-US" sz="2200" dirty="0">
                <a:solidFill>
                  <a:schemeClr val="tx1"/>
                </a:solidFill>
                <a:ea typeface="Calibri"/>
                <a:cs typeface="Arial"/>
              </a:rPr>
              <a:t>Divide the total quantity to request by the number of pieces per unit of packaging (Sputum cups = 1,000  pieces/ pack; Glass slides = 72 pieces/box)</a:t>
            </a:r>
            <a:endParaRPr lang="en-PH" sz="3400" dirty="0">
              <a:solidFill>
                <a:schemeClr val="tx1"/>
              </a:solidFill>
              <a:ea typeface="Times New Roman"/>
              <a:cs typeface="Times New Roman"/>
            </a:endParaRPr>
          </a:p>
          <a:p>
            <a:endParaRPr lang="en-US" sz="2400" dirty="0"/>
          </a:p>
        </p:txBody>
      </p:sp>
    </p:spTree>
    <p:extLst>
      <p:ext uri="{BB962C8B-B14F-4D97-AF65-F5344CB8AC3E}">
        <p14:creationId xmlns:p14="http://schemas.microsoft.com/office/powerpoint/2010/main" val="21213985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9144000" cy="76061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5072" y="351827"/>
            <a:ext cx="7924176" cy="668818"/>
          </a:xfrm>
        </p:spPr>
        <p:txBody>
          <a:bodyPr>
            <a:noAutofit/>
          </a:bodyPr>
          <a:lstStyle/>
          <a:p>
            <a:r>
              <a:rPr lang="en-US" sz="4000" b="1" dirty="0">
                <a:solidFill>
                  <a:schemeClr val="accent1">
                    <a:lumMod val="75000"/>
                  </a:schemeClr>
                </a:solidFill>
              </a:rPr>
              <a:t>Procedures (Calculation)</a:t>
            </a:r>
          </a:p>
        </p:txBody>
      </p:sp>
      <p:graphicFrame>
        <p:nvGraphicFramePr>
          <p:cNvPr id="3" name="Table 2"/>
          <p:cNvGraphicFramePr>
            <a:graphicFrameLocks noGrp="1"/>
          </p:cNvGraphicFramePr>
          <p:nvPr>
            <p:extLst>
              <p:ext uri="{D42A27DB-BD31-4B8C-83A1-F6EECF244321}">
                <p14:modId xmlns:p14="http://schemas.microsoft.com/office/powerpoint/2010/main" val="1178448879"/>
              </p:ext>
            </p:extLst>
          </p:nvPr>
        </p:nvGraphicFramePr>
        <p:xfrm>
          <a:off x="205072" y="1849325"/>
          <a:ext cx="8733856" cy="4200886"/>
        </p:xfrm>
        <a:graphic>
          <a:graphicData uri="http://schemas.openxmlformats.org/drawingml/2006/table">
            <a:tbl>
              <a:tblPr firstRow="1" firstCol="1" bandRow="1">
                <a:tableStyleId>{5C22544A-7EE6-4342-B048-85BDC9FD1C3A}</a:tableStyleId>
              </a:tblPr>
              <a:tblGrid>
                <a:gridCol w="3346303">
                  <a:extLst>
                    <a:ext uri="{9D8B030D-6E8A-4147-A177-3AD203B41FA5}">
                      <a16:colId xmlns:a16="http://schemas.microsoft.com/office/drawing/2014/main" val="20000"/>
                    </a:ext>
                  </a:extLst>
                </a:gridCol>
                <a:gridCol w="1795851">
                  <a:extLst>
                    <a:ext uri="{9D8B030D-6E8A-4147-A177-3AD203B41FA5}">
                      <a16:colId xmlns:a16="http://schemas.microsoft.com/office/drawing/2014/main" val="20001"/>
                    </a:ext>
                  </a:extLst>
                </a:gridCol>
                <a:gridCol w="1795851">
                  <a:extLst>
                    <a:ext uri="{9D8B030D-6E8A-4147-A177-3AD203B41FA5}">
                      <a16:colId xmlns:a16="http://schemas.microsoft.com/office/drawing/2014/main" val="20002"/>
                    </a:ext>
                  </a:extLst>
                </a:gridCol>
                <a:gridCol w="1795851">
                  <a:extLst>
                    <a:ext uri="{9D8B030D-6E8A-4147-A177-3AD203B41FA5}">
                      <a16:colId xmlns:a16="http://schemas.microsoft.com/office/drawing/2014/main" val="20003"/>
                    </a:ext>
                  </a:extLst>
                </a:gridCol>
              </a:tblGrid>
              <a:tr h="858543">
                <a:tc>
                  <a:txBody>
                    <a:bodyPr/>
                    <a:lstStyle/>
                    <a:p>
                      <a:pPr algn="ctr"/>
                      <a:r>
                        <a:rPr lang="en-US" sz="1600" dirty="0">
                          <a:effectLst/>
                          <a:latin typeface="+mn-lt"/>
                        </a:rPr>
                        <a:t>Particulars</a:t>
                      </a:r>
                    </a:p>
                  </a:txBody>
                  <a:tcPr marL="68580" marR="68580" marT="0" marB="0" anchor="ctr"/>
                </a:tc>
                <a:tc>
                  <a:txBody>
                    <a:bodyPr/>
                    <a:lstStyle/>
                    <a:p>
                      <a:pPr marL="0" marR="0" algn="ctr">
                        <a:lnSpc>
                          <a:spcPct val="115000"/>
                        </a:lnSpc>
                        <a:spcBef>
                          <a:spcPts val="0"/>
                        </a:spcBef>
                        <a:spcAft>
                          <a:spcPts val="0"/>
                        </a:spcAft>
                      </a:pPr>
                      <a:r>
                        <a:rPr lang="en-US" sz="1600" dirty="0">
                          <a:effectLst/>
                          <a:latin typeface="+mn-lt"/>
                        </a:rPr>
                        <a:t>Sputum cups/glass slide</a:t>
                      </a:r>
                    </a:p>
                    <a:p>
                      <a:pPr marL="0" marR="0" algn="ctr">
                        <a:lnSpc>
                          <a:spcPct val="115000"/>
                        </a:lnSpc>
                        <a:spcBef>
                          <a:spcPts val="0"/>
                        </a:spcBef>
                        <a:spcAft>
                          <a:spcPts val="0"/>
                        </a:spcAft>
                      </a:pPr>
                      <a:r>
                        <a:rPr lang="en-US" sz="1600" dirty="0">
                          <a:effectLst/>
                          <a:latin typeface="+mn-lt"/>
                        </a:rPr>
                        <a:t>(in pieces)</a:t>
                      </a:r>
                      <a:endParaRPr lang="en-US" sz="16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latin typeface="+mn-lt"/>
                        </a:rPr>
                        <a:t>Immersion oil </a:t>
                      </a:r>
                    </a:p>
                    <a:p>
                      <a:pPr marL="0" marR="0" algn="ctr">
                        <a:lnSpc>
                          <a:spcPct val="115000"/>
                        </a:lnSpc>
                        <a:spcBef>
                          <a:spcPts val="0"/>
                        </a:spcBef>
                        <a:spcAft>
                          <a:spcPts val="0"/>
                        </a:spcAft>
                      </a:pPr>
                      <a:r>
                        <a:rPr lang="en-US" sz="1600" dirty="0">
                          <a:effectLst/>
                          <a:latin typeface="+mn-lt"/>
                        </a:rPr>
                        <a:t>(in bottle)</a:t>
                      </a:r>
                      <a:endParaRPr lang="en-US" sz="16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latin typeface="+mn-lt"/>
                        </a:rPr>
                        <a:t>Staining Kit</a:t>
                      </a:r>
                    </a:p>
                    <a:p>
                      <a:pPr marL="0" marR="0" algn="ctr">
                        <a:lnSpc>
                          <a:spcPct val="115000"/>
                        </a:lnSpc>
                        <a:spcBef>
                          <a:spcPts val="0"/>
                        </a:spcBef>
                        <a:spcAft>
                          <a:spcPts val="0"/>
                        </a:spcAft>
                      </a:pPr>
                      <a:r>
                        <a:rPr lang="en-US" sz="1600" dirty="0">
                          <a:effectLst/>
                          <a:latin typeface="+mn-lt"/>
                        </a:rPr>
                        <a:t>(in bottles)</a:t>
                      </a:r>
                      <a:endParaRPr lang="en-US" sz="1600" dirty="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553996">
                <a:tc>
                  <a:txBody>
                    <a:bodyPr/>
                    <a:lstStyle/>
                    <a:p>
                      <a:pPr marL="0" marR="0" algn="ctr">
                        <a:lnSpc>
                          <a:spcPct val="115000"/>
                        </a:lnSpc>
                        <a:spcBef>
                          <a:spcPts val="0"/>
                        </a:spcBef>
                        <a:spcAft>
                          <a:spcPts val="0"/>
                        </a:spcAft>
                      </a:pPr>
                      <a:r>
                        <a:rPr lang="en-US" sz="1600" dirty="0">
                          <a:effectLst/>
                          <a:latin typeface="+mn-lt"/>
                        </a:rPr>
                        <a:t>Presumptive TB cases with DSSM done in past year (A)</a:t>
                      </a:r>
                      <a:endParaRPr lang="en-US" sz="16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latin typeface="+mn-lt"/>
                        </a:rPr>
                        <a:t> </a:t>
                      </a:r>
                      <a:endParaRPr lang="en-US" sz="16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latin typeface="+mn-lt"/>
                        </a:rPr>
                        <a:t> </a:t>
                      </a:r>
                      <a:endParaRPr lang="en-US" sz="16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latin typeface="+mn-lt"/>
                        </a:rPr>
                        <a:t> </a:t>
                      </a:r>
                      <a:endParaRPr lang="en-US" sz="1600" dirty="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553996">
                <a:tc>
                  <a:txBody>
                    <a:bodyPr/>
                    <a:lstStyle/>
                    <a:p>
                      <a:pPr marL="0" marR="0" algn="ctr">
                        <a:lnSpc>
                          <a:spcPct val="115000"/>
                        </a:lnSpc>
                        <a:spcBef>
                          <a:spcPts val="0"/>
                        </a:spcBef>
                        <a:spcAft>
                          <a:spcPts val="0"/>
                        </a:spcAft>
                      </a:pPr>
                      <a:r>
                        <a:rPr lang="en-US" sz="1600" dirty="0">
                          <a:effectLst/>
                          <a:latin typeface="+mn-lt"/>
                        </a:rPr>
                        <a:t>Number of follow-up DSSM done in past year (B)</a:t>
                      </a:r>
                      <a:endParaRPr lang="en-US" sz="16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latin typeface="+mn-lt"/>
                        </a:rPr>
                        <a:t> </a:t>
                      </a:r>
                      <a:endParaRPr lang="en-US" sz="16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latin typeface="+mn-lt"/>
                        </a:rPr>
                        <a:t> </a:t>
                      </a:r>
                      <a:endParaRPr lang="en-US" sz="16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latin typeface="+mn-lt"/>
                        </a:rPr>
                        <a:t> </a:t>
                      </a:r>
                      <a:endParaRPr lang="en-US" sz="1600" dirty="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572363">
                <a:tc>
                  <a:txBody>
                    <a:bodyPr/>
                    <a:lstStyle/>
                    <a:p>
                      <a:pPr marL="0" marR="0" algn="ctr">
                        <a:lnSpc>
                          <a:spcPct val="115000"/>
                        </a:lnSpc>
                        <a:spcBef>
                          <a:spcPts val="0"/>
                        </a:spcBef>
                        <a:spcAft>
                          <a:spcPts val="0"/>
                        </a:spcAft>
                      </a:pPr>
                      <a:r>
                        <a:rPr lang="en-US" sz="1600" dirty="0">
                          <a:effectLst/>
                          <a:latin typeface="+mn-lt"/>
                        </a:rPr>
                        <a:t>Total laboratory supplies required in a quarter (C)</a:t>
                      </a:r>
                      <a:endParaRPr lang="en-US" sz="16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a:effectLst/>
                          <a:latin typeface="+mn-lt"/>
                        </a:rPr>
                        <a:t>= (A X 2) + B</a:t>
                      </a:r>
                      <a:endParaRPr lang="en-US" sz="16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latin typeface="+mn-lt"/>
                        </a:rPr>
                        <a:t>= </a:t>
                      </a:r>
                      <a:r>
                        <a:rPr lang="en-US" sz="1600" u="sng" dirty="0">
                          <a:effectLst/>
                          <a:latin typeface="+mn-lt"/>
                        </a:rPr>
                        <a:t>(A X 2) + B</a:t>
                      </a:r>
                      <a:endParaRPr lang="en-US" sz="1600" dirty="0">
                        <a:effectLst/>
                        <a:latin typeface="+mn-lt"/>
                      </a:endParaRPr>
                    </a:p>
                    <a:p>
                      <a:pPr marL="0" marR="0" algn="ctr">
                        <a:lnSpc>
                          <a:spcPct val="115000"/>
                        </a:lnSpc>
                        <a:spcBef>
                          <a:spcPts val="0"/>
                        </a:spcBef>
                        <a:spcAft>
                          <a:spcPts val="0"/>
                        </a:spcAft>
                      </a:pPr>
                      <a:r>
                        <a:rPr lang="en-US" sz="1600" dirty="0">
                          <a:effectLst/>
                          <a:latin typeface="+mn-lt"/>
                        </a:rPr>
                        <a:t>600</a:t>
                      </a:r>
                      <a:endParaRPr lang="en-US" sz="16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latin typeface="+mn-lt"/>
                        </a:rPr>
                        <a:t>= </a:t>
                      </a:r>
                      <a:r>
                        <a:rPr lang="en-US" sz="1600" u="sng" dirty="0">
                          <a:effectLst/>
                          <a:latin typeface="+mn-lt"/>
                        </a:rPr>
                        <a:t>(A X 2) + B</a:t>
                      </a:r>
                      <a:endParaRPr lang="en-US" sz="1600" dirty="0">
                        <a:effectLst/>
                        <a:latin typeface="+mn-lt"/>
                      </a:endParaRPr>
                    </a:p>
                    <a:p>
                      <a:pPr marL="0" marR="0" algn="ctr">
                        <a:lnSpc>
                          <a:spcPct val="115000"/>
                        </a:lnSpc>
                        <a:spcBef>
                          <a:spcPts val="0"/>
                        </a:spcBef>
                        <a:spcAft>
                          <a:spcPts val="0"/>
                        </a:spcAft>
                      </a:pPr>
                      <a:r>
                        <a:rPr lang="en-US" sz="1600" dirty="0">
                          <a:effectLst/>
                          <a:latin typeface="+mn-lt"/>
                        </a:rPr>
                        <a:t>125</a:t>
                      </a:r>
                      <a:endParaRPr lang="en-US" sz="1600" dirty="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553996">
                <a:tc>
                  <a:txBody>
                    <a:bodyPr/>
                    <a:lstStyle/>
                    <a:p>
                      <a:pPr marL="0" marR="0" algn="ctr">
                        <a:lnSpc>
                          <a:spcPct val="115000"/>
                        </a:lnSpc>
                        <a:spcBef>
                          <a:spcPts val="0"/>
                        </a:spcBef>
                        <a:spcAft>
                          <a:spcPts val="0"/>
                        </a:spcAft>
                      </a:pPr>
                      <a:r>
                        <a:rPr lang="en-US" sz="1600" dirty="0">
                          <a:effectLst/>
                          <a:latin typeface="+mn-lt"/>
                        </a:rPr>
                        <a:t>Stock+ buffer (D)</a:t>
                      </a:r>
                      <a:endParaRPr lang="en-US" sz="16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latin typeface="+mn-lt"/>
                        </a:rPr>
                        <a:t>= C X 2</a:t>
                      </a:r>
                      <a:endParaRPr lang="en-US" sz="16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latin typeface="+mn-lt"/>
                        </a:rPr>
                        <a:t>= C X 2</a:t>
                      </a:r>
                      <a:endParaRPr lang="en-US" sz="16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latin typeface="+mn-lt"/>
                        </a:rPr>
                        <a:t>= C X 2</a:t>
                      </a:r>
                      <a:endParaRPr lang="en-US" sz="1600" dirty="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553996">
                <a:tc>
                  <a:txBody>
                    <a:bodyPr/>
                    <a:lstStyle/>
                    <a:p>
                      <a:pPr marL="0" marR="0" algn="ctr">
                        <a:lnSpc>
                          <a:spcPct val="115000"/>
                        </a:lnSpc>
                        <a:spcBef>
                          <a:spcPts val="0"/>
                        </a:spcBef>
                        <a:spcAft>
                          <a:spcPts val="0"/>
                        </a:spcAft>
                      </a:pPr>
                      <a:r>
                        <a:rPr lang="en-US" sz="1600" dirty="0">
                          <a:effectLst/>
                          <a:latin typeface="+mn-lt"/>
                        </a:rPr>
                        <a:t>Stock on hand (E)</a:t>
                      </a:r>
                      <a:endParaRPr lang="en-US" sz="16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latin typeface="+mn-lt"/>
                        </a:rPr>
                        <a:t> </a:t>
                      </a:r>
                      <a:endParaRPr lang="en-US" sz="16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latin typeface="+mn-lt"/>
                        </a:rPr>
                        <a:t> </a:t>
                      </a:r>
                      <a:endParaRPr lang="en-US" sz="16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latin typeface="+mn-lt"/>
                        </a:rPr>
                        <a:t> </a:t>
                      </a:r>
                      <a:endParaRPr lang="en-US" sz="1600" dirty="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553996">
                <a:tc>
                  <a:txBody>
                    <a:bodyPr/>
                    <a:lstStyle/>
                    <a:p>
                      <a:pPr marL="0" marR="0" algn="ctr">
                        <a:lnSpc>
                          <a:spcPct val="115000"/>
                        </a:lnSpc>
                        <a:spcBef>
                          <a:spcPts val="0"/>
                        </a:spcBef>
                        <a:spcAft>
                          <a:spcPts val="0"/>
                        </a:spcAft>
                      </a:pPr>
                      <a:r>
                        <a:rPr lang="en-US" sz="1600" dirty="0">
                          <a:effectLst/>
                          <a:latin typeface="+mn-lt"/>
                        </a:rPr>
                        <a:t>Total quantity of supplies to request</a:t>
                      </a:r>
                      <a:endParaRPr lang="en-US" sz="16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latin typeface="+mn-lt"/>
                        </a:rPr>
                        <a:t>= D – E</a:t>
                      </a:r>
                      <a:endParaRPr lang="en-US" sz="16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latin typeface="+mn-lt"/>
                        </a:rPr>
                        <a:t>= D - E</a:t>
                      </a:r>
                      <a:endParaRPr lang="en-US" sz="16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latin typeface="+mn-lt"/>
                        </a:rPr>
                        <a:t>= D - E</a:t>
                      </a:r>
                      <a:endParaRPr lang="en-US" sz="1600" dirty="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bl>
          </a:graphicData>
        </a:graphic>
      </p:graphicFrame>
      <p:sp>
        <p:nvSpPr>
          <p:cNvPr id="5" name="Rectangle 1"/>
          <p:cNvSpPr>
            <a:spLocks noChangeArrowheads="1"/>
          </p:cNvSpPr>
          <p:nvPr/>
        </p:nvSpPr>
        <p:spPr bwMode="auto">
          <a:xfrm>
            <a:off x="205072" y="1372472"/>
            <a:ext cx="881523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ea typeface="Calibri" panose="020F0502020204030204" pitchFamily="34" charset="0"/>
                <a:cs typeface="Arial" panose="020B0604020202020204" pitchFamily="34" charset="0"/>
              </a:rPr>
              <a:t>Matrix for computation of annual requirement of laboratory supplies for DSSM </a:t>
            </a:r>
            <a:endParaRPr kumimoji="0" lang="en-US" sz="3200" b="1"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30894577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76061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8984" y="524142"/>
            <a:ext cx="7924176" cy="668818"/>
          </a:xfrm>
        </p:spPr>
        <p:txBody>
          <a:bodyPr>
            <a:noAutofit/>
          </a:bodyPr>
          <a:lstStyle/>
          <a:p>
            <a:r>
              <a:rPr lang="en-US" sz="4400" b="1" dirty="0">
                <a:solidFill>
                  <a:schemeClr val="accent1">
                    <a:lumMod val="75000"/>
                  </a:schemeClr>
                </a:solidFill>
              </a:rPr>
              <a:t>Procedures (Calculation)</a:t>
            </a:r>
          </a:p>
        </p:txBody>
      </p:sp>
      <p:graphicFrame>
        <p:nvGraphicFramePr>
          <p:cNvPr id="4" name="Table 3"/>
          <p:cNvGraphicFramePr>
            <a:graphicFrameLocks noGrp="1"/>
          </p:cNvGraphicFramePr>
          <p:nvPr>
            <p:extLst>
              <p:ext uri="{D42A27DB-BD31-4B8C-83A1-F6EECF244321}">
                <p14:modId xmlns:p14="http://schemas.microsoft.com/office/powerpoint/2010/main" val="2569549093"/>
              </p:ext>
            </p:extLst>
          </p:nvPr>
        </p:nvGraphicFramePr>
        <p:xfrm>
          <a:off x="308311" y="1717102"/>
          <a:ext cx="8527378" cy="4927845"/>
        </p:xfrm>
        <a:graphic>
          <a:graphicData uri="http://schemas.openxmlformats.org/drawingml/2006/table">
            <a:tbl>
              <a:tblPr firstRow="1" firstCol="1" bandRow="1">
                <a:tableStyleId>{5C22544A-7EE6-4342-B048-85BDC9FD1C3A}</a:tableStyleId>
              </a:tblPr>
              <a:tblGrid>
                <a:gridCol w="3774827">
                  <a:extLst>
                    <a:ext uri="{9D8B030D-6E8A-4147-A177-3AD203B41FA5}">
                      <a16:colId xmlns:a16="http://schemas.microsoft.com/office/drawing/2014/main" val="20000"/>
                    </a:ext>
                  </a:extLst>
                </a:gridCol>
                <a:gridCol w="2408717">
                  <a:extLst>
                    <a:ext uri="{9D8B030D-6E8A-4147-A177-3AD203B41FA5}">
                      <a16:colId xmlns:a16="http://schemas.microsoft.com/office/drawing/2014/main" val="20001"/>
                    </a:ext>
                  </a:extLst>
                </a:gridCol>
                <a:gridCol w="2343834">
                  <a:extLst>
                    <a:ext uri="{9D8B030D-6E8A-4147-A177-3AD203B41FA5}">
                      <a16:colId xmlns:a16="http://schemas.microsoft.com/office/drawing/2014/main" val="20002"/>
                    </a:ext>
                  </a:extLst>
                </a:gridCol>
              </a:tblGrid>
              <a:tr h="1401791">
                <a:tc>
                  <a:txBody>
                    <a:bodyPr/>
                    <a:lstStyle/>
                    <a:p>
                      <a:pPr marL="0" marR="0" algn="ctr">
                        <a:lnSpc>
                          <a:spcPct val="115000"/>
                        </a:lnSpc>
                        <a:spcBef>
                          <a:spcPts val="0"/>
                        </a:spcBef>
                        <a:spcAft>
                          <a:spcPts val="0"/>
                        </a:spcAft>
                      </a:pPr>
                      <a:r>
                        <a:rPr lang="en-US" sz="2000" dirty="0">
                          <a:effectLst/>
                        </a:rPr>
                        <a:t>Particulars</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dirty="0" err="1">
                          <a:effectLst/>
                        </a:rPr>
                        <a:t>Xpert</a:t>
                      </a:r>
                      <a:r>
                        <a:rPr lang="en-US" sz="2000" dirty="0">
                          <a:effectLst/>
                        </a:rPr>
                        <a:t> cartridge</a:t>
                      </a:r>
                    </a:p>
                    <a:p>
                      <a:pPr marL="0" marR="0" algn="ctr">
                        <a:lnSpc>
                          <a:spcPct val="115000"/>
                        </a:lnSpc>
                        <a:spcBef>
                          <a:spcPts val="0"/>
                        </a:spcBef>
                        <a:spcAft>
                          <a:spcPts val="0"/>
                        </a:spcAft>
                      </a:pPr>
                      <a:r>
                        <a:rPr lang="en-US" sz="2000" dirty="0">
                          <a:effectLst/>
                        </a:rPr>
                        <a:t>(in pieces)</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PH" sz="2000" dirty="0">
                          <a:effectLst/>
                        </a:rPr>
                        <a:t>Conical tubes/ sputum cups</a:t>
                      </a:r>
                      <a:endParaRPr lang="en-US" sz="2000" dirty="0">
                        <a:effectLst/>
                      </a:endParaRPr>
                    </a:p>
                    <a:p>
                      <a:pPr marL="0" marR="0" algn="ctr">
                        <a:lnSpc>
                          <a:spcPct val="115000"/>
                        </a:lnSpc>
                        <a:spcBef>
                          <a:spcPts val="0"/>
                        </a:spcBef>
                        <a:spcAft>
                          <a:spcPts val="0"/>
                        </a:spcAft>
                        <a:tabLst>
                          <a:tab pos="403860" algn="l"/>
                        </a:tabLst>
                      </a:pPr>
                      <a:r>
                        <a:rPr lang="en-PH" sz="2000" dirty="0">
                          <a:effectLst/>
                        </a:rPr>
                        <a:t>(in pieces)</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874294">
                <a:tc>
                  <a:txBody>
                    <a:bodyPr/>
                    <a:lstStyle/>
                    <a:p>
                      <a:pPr marL="0" marR="0" algn="ctr">
                        <a:lnSpc>
                          <a:spcPct val="115000"/>
                        </a:lnSpc>
                        <a:spcBef>
                          <a:spcPts val="0"/>
                        </a:spcBef>
                        <a:spcAft>
                          <a:spcPts val="0"/>
                        </a:spcAft>
                      </a:pPr>
                      <a:r>
                        <a:rPr lang="en-US" sz="2000">
                          <a:effectLst/>
                        </a:rPr>
                        <a:t>Number of Xpert MTB/RIF run in past quarter (A)</a:t>
                      </a:r>
                      <a:endParaRPr lang="en-US" sz="2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dirty="0">
                          <a:effectLst/>
                        </a:rPr>
                        <a:t> </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dirty="0">
                          <a:effectLst/>
                        </a:rPr>
                        <a:t> </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1325880">
                <a:tc>
                  <a:txBody>
                    <a:bodyPr/>
                    <a:lstStyle/>
                    <a:p>
                      <a:pPr marL="0" marR="0" algn="ctr">
                        <a:lnSpc>
                          <a:spcPct val="115000"/>
                        </a:lnSpc>
                        <a:spcBef>
                          <a:spcPts val="0"/>
                        </a:spcBef>
                        <a:spcAft>
                          <a:spcPts val="0"/>
                        </a:spcAft>
                      </a:pPr>
                      <a:r>
                        <a:rPr lang="en-US" sz="2000" dirty="0">
                          <a:effectLst/>
                        </a:rPr>
                        <a:t>Total laboratory supplies required in a quarter, with buffer</a:t>
                      </a:r>
                      <a:r>
                        <a:rPr lang="en-US" sz="2000" baseline="0" dirty="0">
                          <a:effectLst/>
                        </a:rPr>
                        <a:t> </a:t>
                      </a:r>
                      <a:r>
                        <a:rPr lang="en-US" sz="2000" dirty="0">
                          <a:effectLst/>
                        </a:rPr>
                        <a:t>(B)</a:t>
                      </a:r>
                      <a:endParaRPr lang="en-US"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dirty="0">
                          <a:effectLst/>
                        </a:rPr>
                        <a:t>= A X 2</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dirty="0">
                          <a:effectLst/>
                        </a:rPr>
                        <a:t>= A X 2</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451586">
                <a:tc>
                  <a:txBody>
                    <a:bodyPr/>
                    <a:lstStyle/>
                    <a:p>
                      <a:pPr marL="0" marR="0" algn="ctr">
                        <a:lnSpc>
                          <a:spcPct val="115000"/>
                        </a:lnSpc>
                        <a:spcBef>
                          <a:spcPts val="0"/>
                        </a:spcBef>
                        <a:spcAft>
                          <a:spcPts val="0"/>
                        </a:spcAft>
                      </a:pPr>
                      <a:r>
                        <a:rPr lang="en-US" sz="2000" dirty="0">
                          <a:effectLst/>
                        </a:rPr>
                        <a:t>Stock on hand (C)</a:t>
                      </a:r>
                      <a:endParaRPr lang="en-US"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a:effectLst/>
                        </a:rPr>
                        <a:t> </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dirty="0">
                          <a:effectLst/>
                        </a:rPr>
                        <a:t> </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874294">
                <a:tc>
                  <a:txBody>
                    <a:bodyPr/>
                    <a:lstStyle/>
                    <a:p>
                      <a:pPr marL="0" marR="0" algn="ctr">
                        <a:lnSpc>
                          <a:spcPct val="115000"/>
                        </a:lnSpc>
                        <a:spcBef>
                          <a:spcPts val="0"/>
                        </a:spcBef>
                        <a:spcAft>
                          <a:spcPts val="0"/>
                        </a:spcAft>
                      </a:pPr>
                      <a:r>
                        <a:rPr lang="en-US" sz="2000" dirty="0">
                          <a:effectLst/>
                        </a:rPr>
                        <a:t>Total quantity of supplies to request</a:t>
                      </a:r>
                      <a:endParaRPr lang="en-US"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a:effectLst/>
                        </a:rPr>
                        <a:t>= B - C</a:t>
                      </a:r>
                      <a:endParaRPr lang="en-US" sz="2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000" dirty="0">
                          <a:effectLst/>
                        </a:rPr>
                        <a:t>= B - C</a:t>
                      </a: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0562990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014" y="641722"/>
            <a:ext cx="7924176" cy="668818"/>
          </a:xfrm>
        </p:spPr>
        <p:txBody>
          <a:bodyPr>
            <a:noAutofit/>
          </a:bodyPr>
          <a:lstStyle/>
          <a:p>
            <a:r>
              <a:rPr lang="en-US" sz="4400" b="1" dirty="0">
                <a:solidFill>
                  <a:schemeClr val="accent1">
                    <a:lumMod val="75000"/>
                  </a:schemeClr>
                </a:solidFill>
              </a:rPr>
              <a:t>Procedures (Receiving)</a:t>
            </a:r>
          </a:p>
        </p:txBody>
      </p:sp>
      <p:sp>
        <p:nvSpPr>
          <p:cNvPr id="3" name="Content Placeholder 2"/>
          <p:cNvSpPr>
            <a:spLocks noGrp="1"/>
          </p:cNvSpPr>
          <p:nvPr>
            <p:ph idx="1"/>
          </p:nvPr>
        </p:nvSpPr>
        <p:spPr>
          <a:xfrm>
            <a:off x="536716" y="1963711"/>
            <a:ext cx="7199086" cy="4362137"/>
          </a:xfrm>
        </p:spPr>
        <p:txBody>
          <a:bodyPr>
            <a:noAutofit/>
          </a:bodyPr>
          <a:lstStyle/>
          <a:p>
            <a:r>
              <a:rPr lang="en-PH" sz="2400" dirty="0">
                <a:solidFill>
                  <a:schemeClr val="tx1"/>
                </a:solidFill>
              </a:rPr>
              <a:t>Obtain the supply receipt forms accompanying the delivery.</a:t>
            </a:r>
          </a:p>
          <a:p>
            <a:pPr marL="0" indent="0">
              <a:buNone/>
            </a:pPr>
            <a:endParaRPr lang="en-US" sz="2400" dirty="0">
              <a:solidFill>
                <a:schemeClr val="tx1"/>
              </a:solidFill>
            </a:endParaRPr>
          </a:p>
          <a:p>
            <a:r>
              <a:rPr lang="en-PH" sz="2400" dirty="0">
                <a:solidFill>
                  <a:schemeClr val="tx1"/>
                </a:solidFill>
              </a:rPr>
              <a:t>Check for quantities of each item listed; check medicine labels for name, strength and dosage form; inspect for damages; note the expiry dates.</a:t>
            </a:r>
          </a:p>
          <a:p>
            <a:pPr marL="0" indent="0">
              <a:buNone/>
            </a:pPr>
            <a:endParaRPr lang="en-US" sz="2400" dirty="0">
              <a:solidFill>
                <a:schemeClr val="tx1"/>
              </a:solidFill>
            </a:endParaRPr>
          </a:p>
          <a:p>
            <a:r>
              <a:rPr lang="en-PH" sz="2400" dirty="0">
                <a:solidFill>
                  <a:schemeClr val="tx1"/>
                </a:solidFill>
              </a:rPr>
              <a:t>Record discrepancies noted and send feedback to the distributing unit.</a:t>
            </a:r>
            <a:endParaRPr lang="en-US" sz="2400" dirty="0">
              <a:solidFill>
                <a:schemeClr val="tx1"/>
              </a:solidFill>
            </a:endParaRPr>
          </a:p>
        </p:txBody>
      </p:sp>
    </p:spTree>
    <p:extLst>
      <p:ext uri="{BB962C8B-B14F-4D97-AF65-F5344CB8AC3E}">
        <p14:creationId xmlns:p14="http://schemas.microsoft.com/office/powerpoint/2010/main" val="37359886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944" y="521801"/>
            <a:ext cx="7924176" cy="668818"/>
          </a:xfrm>
        </p:spPr>
        <p:txBody>
          <a:bodyPr>
            <a:noAutofit/>
          </a:bodyPr>
          <a:lstStyle/>
          <a:p>
            <a:r>
              <a:rPr lang="en-US" sz="4400" b="1" dirty="0">
                <a:solidFill>
                  <a:schemeClr val="accent1">
                    <a:lumMod val="75000"/>
                  </a:schemeClr>
                </a:solidFill>
              </a:rPr>
              <a:t>Procedures (Receiving)</a:t>
            </a:r>
          </a:p>
        </p:txBody>
      </p:sp>
      <p:sp>
        <p:nvSpPr>
          <p:cNvPr id="3" name="Content Placeholder 2"/>
          <p:cNvSpPr>
            <a:spLocks noGrp="1"/>
          </p:cNvSpPr>
          <p:nvPr>
            <p:ph idx="1"/>
          </p:nvPr>
        </p:nvSpPr>
        <p:spPr>
          <a:xfrm>
            <a:off x="731589" y="1762861"/>
            <a:ext cx="7199086" cy="4697900"/>
          </a:xfrm>
        </p:spPr>
        <p:txBody>
          <a:bodyPr>
            <a:noAutofit/>
          </a:bodyPr>
          <a:lstStyle/>
          <a:p>
            <a:r>
              <a:rPr lang="en-PH" sz="2400" dirty="0">
                <a:solidFill>
                  <a:schemeClr val="tx1"/>
                </a:solidFill>
              </a:rPr>
              <a:t>Record the quantity of good items and quantity that are missing or damaged on the receipt form. </a:t>
            </a:r>
          </a:p>
          <a:p>
            <a:pPr marL="0" indent="0">
              <a:buNone/>
            </a:pPr>
            <a:endParaRPr lang="en-PH" sz="1000" dirty="0">
              <a:solidFill>
                <a:schemeClr val="tx1"/>
              </a:solidFill>
            </a:endParaRPr>
          </a:p>
          <a:p>
            <a:r>
              <a:rPr lang="en-PH" sz="2400" dirty="0">
                <a:solidFill>
                  <a:schemeClr val="tx1"/>
                </a:solidFill>
              </a:rPr>
              <a:t>Sign the receipt form. If possible, have a fellow health worker also verify and sign for the quantities received.</a:t>
            </a:r>
            <a:endParaRPr lang="en-US" sz="2400" dirty="0">
              <a:solidFill>
                <a:schemeClr val="tx1"/>
              </a:solidFill>
            </a:endParaRPr>
          </a:p>
          <a:p>
            <a:pPr marL="0" indent="0">
              <a:buNone/>
            </a:pPr>
            <a:endParaRPr lang="en-PH" sz="900" dirty="0">
              <a:solidFill>
                <a:schemeClr val="tx1"/>
              </a:solidFill>
            </a:endParaRPr>
          </a:p>
          <a:p>
            <a:r>
              <a:rPr lang="en-PH" sz="2400" dirty="0">
                <a:solidFill>
                  <a:schemeClr val="tx1"/>
                </a:solidFill>
              </a:rPr>
              <a:t>Keep a copy of, and file the delivery receipt form for your records.</a:t>
            </a:r>
            <a:endParaRPr lang="en-US" sz="2400" dirty="0">
              <a:solidFill>
                <a:schemeClr val="tx1"/>
              </a:solidFill>
            </a:endParaRPr>
          </a:p>
          <a:p>
            <a:pPr marL="0" indent="0">
              <a:buNone/>
            </a:pPr>
            <a:endParaRPr lang="en-PH" sz="1000" dirty="0">
              <a:solidFill>
                <a:schemeClr val="tx1"/>
              </a:solidFill>
            </a:endParaRPr>
          </a:p>
          <a:p>
            <a:r>
              <a:rPr lang="en-PH" sz="2400" dirty="0">
                <a:solidFill>
                  <a:schemeClr val="tx1"/>
                </a:solidFill>
              </a:rPr>
              <a:t>Encode data in NOSIRS.</a:t>
            </a:r>
            <a:endParaRPr lang="en-US" sz="2400" dirty="0">
              <a:solidFill>
                <a:schemeClr val="tx1"/>
              </a:solidFill>
            </a:endParaRPr>
          </a:p>
        </p:txBody>
      </p:sp>
    </p:spTree>
    <p:extLst>
      <p:ext uri="{BB962C8B-B14F-4D97-AF65-F5344CB8AC3E}">
        <p14:creationId xmlns:p14="http://schemas.microsoft.com/office/powerpoint/2010/main" val="3875633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925" y="701683"/>
            <a:ext cx="7924176" cy="668818"/>
          </a:xfrm>
        </p:spPr>
        <p:txBody>
          <a:bodyPr>
            <a:noAutofit/>
          </a:bodyPr>
          <a:lstStyle/>
          <a:p>
            <a:r>
              <a:rPr lang="en-US" sz="4400" b="1" dirty="0">
                <a:solidFill>
                  <a:schemeClr val="accent1">
                    <a:lumMod val="75000"/>
                  </a:schemeClr>
                </a:solidFill>
              </a:rPr>
              <a:t>Objective</a:t>
            </a:r>
          </a:p>
        </p:txBody>
      </p:sp>
      <p:sp>
        <p:nvSpPr>
          <p:cNvPr id="3" name="Content Placeholder 2"/>
          <p:cNvSpPr>
            <a:spLocks noGrp="1"/>
          </p:cNvSpPr>
          <p:nvPr>
            <p:ph idx="1"/>
          </p:nvPr>
        </p:nvSpPr>
        <p:spPr>
          <a:xfrm>
            <a:off x="414013" y="2048056"/>
            <a:ext cx="7199086" cy="2523944"/>
          </a:xfrm>
        </p:spPr>
        <p:txBody>
          <a:bodyPr>
            <a:normAutofit/>
          </a:bodyPr>
          <a:lstStyle/>
          <a:p>
            <a:r>
              <a:rPr lang="en-US" sz="2800" dirty="0">
                <a:solidFill>
                  <a:schemeClr val="tx1"/>
                </a:solidFill>
              </a:rPr>
              <a:t>To ensure continuous supply of quality anti-TB drugs and diagnostic supplies at all DOTS facilities nationwide</a:t>
            </a:r>
          </a:p>
        </p:txBody>
      </p:sp>
    </p:spTree>
    <p:extLst>
      <p:ext uri="{BB962C8B-B14F-4D97-AF65-F5344CB8AC3E}">
        <p14:creationId xmlns:p14="http://schemas.microsoft.com/office/powerpoint/2010/main" val="8234562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013" y="641722"/>
            <a:ext cx="7924176" cy="668818"/>
          </a:xfrm>
        </p:spPr>
        <p:txBody>
          <a:bodyPr>
            <a:noAutofit/>
          </a:bodyPr>
          <a:lstStyle/>
          <a:p>
            <a:r>
              <a:rPr lang="en-US" sz="4400" b="1" dirty="0">
                <a:solidFill>
                  <a:schemeClr val="accent1">
                    <a:lumMod val="75000"/>
                  </a:schemeClr>
                </a:solidFill>
              </a:rPr>
              <a:t>Procedures (Storage)</a:t>
            </a:r>
          </a:p>
        </p:txBody>
      </p:sp>
      <p:sp>
        <p:nvSpPr>
          <p:cNvPr id="3" name="Content Placeholder 2"/>
          <p:cNvSpPr>
            <a:spLocks noGrp="1"/>
          </p:cNvSpPr>
          <p:nvPr>
            <p:ph idx="1"/>
          </p:nvPr>
        </p:nvSpPr>
        <p:spPr>
          <a:xfrm>
            <a:off x="536716" y="1793223"/>
            <a:ext cx="7199086" cy="4517636"/>
          </a:xfrm>
        </p:spPr>
        <p:txBody>
          <a:bodyPr>
            <a:normAutofit/>
          </a:bodyPr>
          <a:lstStyle/>
          <a:p>
            <a:pPr lvl="0"/>
            <a:r>
              <a:rPr lang="en-PH" sz="2400" dirty="0">
                <a:solidFill>
                  <a:schemeClr val="tx1"/>
                </a:solidFill>
              </a:rPr>
              <a:t>Maintain clean storeroom. </a:t>
            </a:r>
          </a:p>
          <a:p>
            <a:pPr lvl="1"/>
            <a:r>
              <a:rPr lang="en-PH" sz="2000" dirty="0">
                <a:solidFill>
                  <a:schemeClr val="tx1"/>
                </a:solidFill>
              </a:rPr>
              <a:t>With regular cleaning</a:t>
            </a:r>
          </a:p>
          <a:p>
            <a:pPr lvl="1"/>
            <a:r>
              <a:rPr lang="en-PH" sz="2000" dirty="0">
                <a:solidFill>
                  <a:schemeClr val="tx1"/>
                </a:solidFill>
              </a:rPr>
              <a:t>Prohibit food consumption where stocks are kept </a:t>
            </a:r>
          </a:p>
          <a:p>
            <a:pPr lvl="1"/>
            <a:r>
              <a:rPr lang="en-PH" sz="2000" dirty="0">
                <a:solidFill>
                  <a:schemeClr val="tx1"/>
                </a:solidFill>
              </a:rPr>
              <a:t>Remove spoiled products and clean affected areas immediately </a:t>
            </a:r>
          </a:p>
          <a:p>
            <a:pPr lvl="1"/>
            <a:r>
              <a:rPr lang="en-PH" sz="2000" dirty="0">
                <a:solidFill>
                  <a:schemeClr val="tx1"/>
                </a:solidFill>
              </a:rPr>
              <a:t>Check for signs of theft, pest, water damage, or deterioration due to high humidity </a:t>
            </a:r>
          </a:p>
          <a:p>
            <a:pPr marL="0" lvl="0" indent="0">
              <a:buNone/>
            </a:pPr>
            <a:endParaRPr lang="en-US" sz="2400" dirty="0">
              <a:solidFill>
                <a:schemeClr val="tx1"/>
              </a:solidFill>
            </a:endParaRPr>
          </a:p>
          <a:p>
            <a:pPr lvl="0"/>
            <a:r>
              <a:rPr lang="en-PH" sz="2400" dirty="0">
                <a:solidFill>
                  <a:schemeClr val="tx1"/>
                </a:solidFill>
              </a:rPr>
              <a:t>Organize patient kits so labels can be easily read (product name, expiry date). </a:t>
            </a:r>
            <a:endParaRPr lang="en-US" sz="2400" dirty="0">
              <a:solidFill>
                <a:schemeClr val="tx1"/>
              </a:solidFill>
            </a:endParaRPr>
          </a:p>
          <a:p>
            <a:pPr marL="0" indent="0">
              <a:buNone/>
            </a:pPr>
            <a:endParaRPr lang="en-US" sz="2400" dirty="0">
              <a:solidFill>
                <a:schemeClr val="tx1"/>
              </a:solidFill>
            </a:endParaRPr>
          </a:p>
          <a:p>
            <a:pPr marL="0" indent="0">
              <a:buNone/>
            </a:pPr>
            <a:endParaRPr lang="en-US" sz="2400" dirty="0"/>
          </a:p>
        </p:txBody>
      </p:sp>
    </p:spTree>
    <p:extLst>
      <p:ext uri="{BB962C8B-B14F-4D97-AF65-F5344CB8AC3E}">
        <p14:creationId xmlns:p14="http://schemas.microsoft.com/office/powerpoint/2010/main" val="21190963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716" y="296948"/>
            <a:ext cx="7924176" cy="668818"/>
          </a:xfrm>
        </p:spPr>
        <p:txBody>
          <a:bodyPr>
            <a:noAutofit/>
          </a:bodyPr>
          <a:lstStyle/>
          <a:p>
            <a:r>
              <a:rPr lang="en-US" sz="4400" b="1" dirty="0">
                <a:solidFill>
                  <a:schemeClr val="accent1">
                    <a:lumMod val="75000"/>
                  </a:schemeClr>
                </a:solidFill>
              </a:rPr>
              <a:t>Procedures (Storage)</a:t>
            </a:r>
          </a:p>
        </p:txBody>
      </p:sp>
      <p:sp>
        <p:nvSpPr>
          <p:cNvPr id="3" name="Content Placeholder 2"/>
          <p:cNvSpPr>
            <a:spLocks noGrp="1"/>
          </p:cNvSpPr>
          <p:nvPr>
            <p:ph idx="1"/>
          </p:nvPr>
        </p:nvSpPr>
        <p:spPr>
          <a:xfrm>
            <a:off x="536716" y="1193616"/>
            <a:ext cx="7199086" cy="5387066"/>
          </a:xfrm>
        </p:spPr>
        <p:txBody>
          <a:bodyPr>
            <a:normAutofit fontScale="40000" lnSpcReduction="20000"/>
          </a:bodyPr>
          <a:lstStyle/>
          <a:p>
            <a:pPr lvl="0"/>
            <a:r>
              <a:rPr lang="en-PH" sz="6000" b="1" dirty="0">
                <a:solidFill>
                  <a:schemeClr val="tx1"/>
                </a:solidFill>
              </a:rPr>
              <a:t>Promote air circulation in the storage room.</a:t>
            </a:r>
          </a:p>
          <a:p>
            <a:pPr lvl="1">
              <a:lnSpc>
                <a:spcPct val="120000"/>
              </a:lnSpc>
            </a:pPr>
            <a:r>
              <a:rPr lang="en-PH" sz="4500" b="1" dirty="0">
                <a:solidFill>
                  <a:schemeClr val="tx1"/>
                </a:solidFill>
              </a:rPr>
              <a:t>High ceilings with vents </a:t>
            </a:r>
          </a:p>
          <a:p>
            <a:pPr lvl="1">
              <a:lnSpc>
                <a:spcPct val="120000"/>
              </a:lnSpc>
            </a:pPr>
            <a:r>
              <a:rPr lang="en-PH" sz="4500" b="1" dirty="0">
                <a:solidFill>
                  <a:schemeClr val="tx1"/>
                </a:solidFill>
              </a:rPr>
              <a:t>If feasible, install air conditioner, an exhaust fan, or a window or air vent. </a:t>
            </a:r>
          </a:p>
          <a:p>
            <a:pPr lvl="1">
              <a:lnSpc>
                <a:spcPct val="120000"/>
              </a:lnSpc>
            </a:pPr>
            <a:r>
              <a:rPr lang="en-PH" sz="4500" b="1" dirty="0">
                <a:solidFill>
                  <a:schemeClr val="tx1"/>
                </a:solidFill>
              </a:rPr>
              <a:t>Allow more space between shelves. </a:t>
            </a:r>
          </a:p>
          <a:p>
            <a:pPr lvl="1">
              <a:lnSpc>
                <a:spcPct val="120000"/>
              </a:lnSpc>
            </a:pPr>
            <a:r>
              <a:rPr lang="en-PH" sz="4500" b="1" dirty="0">
                <a:solidFill>
                  <a:schemeClr val="tx1"/>
                </a:solidFill>
              </a:rPr>
              <a:t>Leave adequate space (about 10</a:t>
            </a:r>
            <a:r>
              <a:rPr lang="en-PH" sz="4500" b="1" dirty="0">
                <a:solidFill>
                  <a:schemeClr val="tx1"/>
                </a:solidFill>
                <a:sym typeface="Symbol" panose="05050102010706020507" pitchFamily="18" charset="2"/>
              </a:rPr>
              <a:t></a:t>
            </a:r>
            <a:r>
              <a:rPr lang="en-PH" sz="4500" b="1" dirty="0">
                <a:solidFill>
                  <a:schemeClr val="tx1"/>
                </a:solidFill>
              </a:rPr>
              <a:t>15 cm) between the walls and the shelves or stack of medicines.</a:t>
            </a:r>
          </a:p>
          <a:p>
            <a:pPr lvl="1">
              <a:lnSpc>
                <a:spcPct val="120000"/>
              </a:lnSpc>
            </a:pPr>
            <a:r>
              <a:rPr lang="en-PH" sz="4500" b="1" dirty="0">
                <a:solidFill>
                  <a:schemeClr val="tx1"/>
                </a:solidFill>
              </a:rPr>
              <a:t>Monitor and record daily the temperature in the storage area.</a:t>
            </a:r>
            <a:endParaRPr lang="en-US" sz="4500" b="1" dirty="0">
              <a:solidFill>
                <a:schemeClr val="tx1"/>
              </a:solidFill>
            </a:endParaRPr>
          </a:p>
          <a:p>
            <a:pPr lvl="0">
              <a:lnSpc>
                <a:spcPct val="120000"/>
              </a:lnSpc>
            </a:pPr>
            <a:endParaRPr lang="en-PH" sz="3500" b="1" dirty="0">
              <a:solidFill>
                <a:schemeClr val="tx1"/>
              </a:solidFill>
            </a:endParaRPr>
          </a:p>
          <a:p>
            <a:pPr lvl="0">
              <a:lnSpc>
                <a:spcPct val="120000"/>
              </a:lnSpc>
            </a:pPr>
            <a:r>
              <a:rPr lang="en-PH" sz="6000" b="1" dirty="0">
                <a:solidFill>
                  <a:schemeClr val="tx1"/>
                </a:solidFill>
              </a:rPr>
              <a:t>Keep medicine containers closed to avoid exposure to humid air. </a:t>
            </a:r>
          </a:p>
          <a:p>
            <a:pPr lvl="1">
              <a:lnSpc>
                <a:spcPct val="120000"/>
              </a:lnSpc>
            </a:pPr>
            <a:r>
              <a:rPr lang="en-PH" sz="4500" b="1" dirty="0">
                <a:solidFill>
                  <a:schemeClr val="tx1"/>
                </a:solidFill>
              </a:rPr>
              <a:t>Keep light-sensitive products in their original packaging; store them in closed cupboard or in a shady corner.</a:t>
            </a:r>
            <a:endParaRPr lang="en-US" sz="4500" b="1" dirty="0">
              <a:solidFill>
                <a:schemeClr val="tx1"/>
              </a:solidFill>
            </a:endParaRPr>
          </a:p>
          <a:p>
            <a:pPr marL="0" indent="0">
              <a:buNone/>
            </a:pPr>
            <a:endParaRPr lang="en-US" sz="2400" dirty="0">
              <a:solidFill>
                <a:schemeClr val="tx1"/>
              </a:solidFill>
            </a:endParaRPr>
          </a:p>
          <a:p>
            <a:pPr marL="0" indent="0">
              <a:buNone/>
            </a:pPr>
            <a:endParaRPr lang="en-US" sz="2400" dirty="0"/>
          </a:p>
        </p:txBody>
      </p:sp>
    </p:spTree>
    <p:extLst>
      <p:ext uri="{BB962C8B-B14F-4D97-AF65-F5344CB8AC3E}">
        <p14:creationId xmlns:p14="http://schemas.microsoft.com/office/powerpoint/2010/main" val="34105966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683" y="656713"/>
            <a:ext cx="7924176" cy="668818"/>
          </a:xfrm>
        </p:spPr>
        <p:txBody>
          <a:bodyPr>
            <a:noAutofit/>
          </a:bodyPr>
          <a:lstStyle/>
          <a:p>
            <a:r>
              <a:rPr lang="en-US" sz="4400" b="1" dirty="0">
                <a:solidFill>
                  <a:schemeClr val="accent1">
                    <a:lumMod val="75000"/>
                  </a:schemeClr>
                </a:solidFill>
              </a:rPr>
              <a:t>Procedures (Storage)</a:t>
            </a:r>
          </a:p>
        </p:txBody>
      </p:sp>
      <p:sp>
        <p:nvSpPr>
          <p:cNvPr id="3" name="Content Placeholder 2"/>
          <p:cNvSpPr>
            <a:spLocks noGrp="1"/>
          </p:cNvSpPr>
          <p:nvPr>
            <p:ph idx="1"/>
          </p:nvPr>
        </p:nvSpPr>
        <p:spPr>
          <a:xfrm>
            <a:off x="695274" y="1958116"/>
            <a:ext cx="7522994" cy="4547616"/>
          </a:xfrm>
        </p:spPr>
        <p:txBody>
          <a:bodyPr>
            <a:normAutofit/>
          </a:bodyPr>
          <a:lstStyle/>
          <a:p>
            <a:pPr lvl="0"/>
            <a:r>
              <a:rPr lang="en-PH" sz="2400" dirty="0">
                <a:solidFill>
                  <a:schemeClr val="tx1"/>
                </a:solidFill>
              </a:rPr>
              <a:t>Store medicines and supplies under recommended storage temperatures. </a:t>
            </a:r>
          </a:p>
          <a:p>
            <a:pPr lvl="1"/>
            <a:r>
              <a:rPr lang="en-PH" sz="2200" dirty="0">
                <a:solidFill>
                  <a:schemeClr val="tx1"/>
                </a:solidFill>
              </a:rPr>
              <a:t>PPD and BCG at 2</a:t>
            </a:r>
            <a:r>
              <a:rPr lang="en-PH" sz="2200" dirty="0">
                <a:solidFill>
                  <a:schemeClr val="tx1"/>
                </a:solidFill>
                <a:sym typeface="Symbol" panose="05050102010706020507" pitchFamily="18" charset="2"/>
              </a:rPr>
              <a:t></a:t>
            </a:r>
            <a:r>
              <a:rPr lang="en-PH" sz="2200" dirty="0">
                <a:solidFill>
                  <a:schemeClr val="tx1"/>
                </a:solidFill>
              </a:rPr>
              <a:t>8</a:t>
            </a:r>
            <a:r>
              <a:rPr lang="en-PH" sz="2200" dirty="0">
                <a:solidFill>
                  <a:schemeClr val="tx1"/>
                </a:solidFill>
                <a:sym typeface="Symbol" panose="05050102010706020507" pitchFamily="18" charset="2"/>
              </a:rPr>
              <a:t></a:t>
            </a:r>
            <a:r>
              <a:rPr lang="en-PH" sz="2200" dirty="0">
                <a:solidFill>
                  <a:schemeClr val="tx1"/>
                </a:solidFill>
              </a:rPr>
              <a:t>C</a:t>
            </a:r>
          </a:p>
          <a:p>
            <a:pPr lvl="1"/>
            <a:r>
              <a:rPr lang="en-PH" sz="2200" dirty="0" err="1">
                <a:solidFill>
                  <a:schemeClr val="tx1"/>
                </a:solidFill>
              </a:rPr>
              <a:t>Xpert</a:t>
            </a:r>
            <a:r>
              <a:rPr lang="en-PH" sz="2200" dirty="0">
                <a:solidFill>
                  <a:schemeClr val="tx1"/>
                </a:solidFill>
              </a:rPr>
              <a:t> cartridge at about 28</a:t>
            </a:r>
            <a:r>
              <a:rPr lang="en-PH" sz="2200" dirty="0">
                <a:solidFill>
                  <a:schemeClr val="tx1"/>
                </a:solidFill>
                <a:sym typeface="Symbol" panose="05050102010706020507" pitchFamily="18" charset="2"/>
              </a:rPr>
              <a:t></a:t>
            </a:r>
            <a:r>
              <a:rPr lang="en-PH" sz="2200" dirty="0">
                <a:solidFill>
                  <a:schemeClr val="tx1"/>
                </a:solidFill>
              </a:rPr>
              <a:t>C</a:t>
            </a:r>
            <a:endParaRPr lang="en-US" sz="2400" dirty="0">
              <a:solidFill>
                <a:schemeClr val="tx1"/>
              </a:solidFill>
            </a:endParaRPr>
          </a:p>
          <a:p>
            <a:pPr lvl="0"/>
            <a:r>
              <a:rPr lang="en-PH" sz="2400" dirty="0">
                <a:solidFill>
                  <a:schemeClr val="tx1"/>
                </a:solidFill>
              </a:rPr>
              <a:t>Store medicines only on shelves or pallets, never on the floor. </a:t>
            </a:r>
          </a:p>
          <a:p>
            <a:pPr lvl="0"/>
            <a:r>
              <a:rPr lang="en-PH" sz="2400" dirty="0">
                <a:solidFill>
                  <a:schemeClr val="tx1"/>
                </a:solidFill>
              </a:rPr>
              <a:t>Do not store medicines near the ceiling where temperatures are higher. </a:t>
            </a:r>
          </a:p>
          <a:p>
            <a:pPr lvl="0"/>
            <a:r>
              <a:rPr lang="en-PH" sz="2400" dirty="0">
                <a:solidFill>
                  <a:schemeClr val="tx1"/>
                </a:solidFill>
              </a:rPr>
              <a:t>Do not stack containers too high to avoid crushing the lower ones.</a:t>
            </a:r>
            <a:endParaRPr lang="en-US" sz="2400" dirty="0">
              <a:solidFill>
                <a:schemeClr val="tx1"/>
              </a:solidFill>
            </a:endParaRPr>
          </a:p>
          <a:p>
            <a:pPr marL="0" indent="0">
              <a:buNone/>
            </a:pPr>
            <a:endParaRPr lang="en-US" sz="2400" dirty="0">
              <a:solidFill>
                <a:schemeClr val="tx1"/>
              </a:solidFill>
            </a:endParaRPr>
          </a:p>
          <a:p>
            <a:pPr marL="0" indent="0">
              <a:buNone/>
            </a:pPr>
            <a:endParaRPr lang="en-US" sz="2400" dirty="0">
              <a:solidFill>
                <a:schemeClr val="tx1"/>
              </a:solidFill>
            </a:endParaRPr>
          </a:p>
        </p:txBody>
      </p:sp>
    </p:spTree>
    <p:extLst>
      <p:ext uri="{BB962C8B-B14F-4D97-AF65-F5344CB8AC3E}">
        <p14:creationId xmlns:p14="http://schemas.microsoft.com/office/powerpoint/2010/main" val="30674207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014" y="536791"/>
            <a:ext cx="7924176" cy="668818"/>
          </a:xfrm>
        </p:spPr>
        <p:txBody>
          <a:bodyPr>
            <a:noAutofit/>
          </a:bodyPr>
          <a:lstStyle/>
          <a:p>
            <a:r>
              <a:rPr lang="en-US" sz="4400" b="1" dirty="0">
                <a:solidFill>
                  <a:schemeClr val="accent1">
                    <a:lumMod val="75000"/>
                  </a:schemeClr>
                </a:solidFill>
              </a:rPr>
              <a:t>Procedures (Storage)</a:t>
            </a:r>
          </a:p>
        </p:txBody>
      </p:sp>
      <p:sp>
        <p:nvSpPr>
          <p:cNvPr id="3" name="Content Placeholder 2"/>
          <p:cNvSpPr>
            <a:spLocks noGrp="1"/>
          </p:cNvSpPr>
          <p:nvPr>
            <p:ph idx="1"/>
          </p:nvPr>
        </p:nvSpPr>
        <p:spPr>
          <a:xfrm>
            <a:off x="414014" y="1868174"/>
            <a:ext cx="7440832" cy="4412705"/>
          </a:xfrm>
        </p:spPr>
        <p:txBody>
          <a:bodyPr>
            <a:normAutofit/>
          </a:bodyPr>
          <a:lstStyle/>
          <a:p>
            <a:pPr lvl="0"/>
            <a:r>
              <a:rPr lang="en-PH" sz="2400" dirty="0">
                <a:solidFill>
                  <a:schemeClr val="tx1"/>
                </a:solidFill>
              </a:rPr>
              <a:t>Practice First Expiring First Out (FEFO) to avoid expired medicines and wastage. </a:t>
            </a:r>
          </a:p>
          <a:p>
            <a:pPr lvl="1"/>
            <a:r>
              <a:rPr lang="en-PH" sz="2200" dirty="0">
                <a:solidFill>
                  <a:schemeClr val="tx1"/>
                </a:solidFill>
              </a:rPr>
              <a:t>Remove all expired or damaged items from the usable stocks and place in a clearly marked area for such items. </a:t>
            </a:r>
          </a:p>
          <a:p>
            <a:pPr lvl="1"/>
            <a:r>
              <a:rPr lang="en-PH" sz="2200" dirty="0">
                <a:solidFill>
                  <a:schemeClr val="tx1"/>
                </a:solidFill>
              </a:rPr>
              <a:t>Maintain records of expired or damaged medicines.    </a:t>
            </a:r>
          </a:p>
          <a:p>
            <a:pPr marL="457200" lvl="1" indent="0">
              <a:buNone/>
            </a:pPr>
            <a:endParaRPr lang="en-US" sz="1100" dirty="0">
              <a:solidFill>
                <a:schemeClr val="tx1"/>
              </a:solidFill>
            </a:endParaRPr>
          </a:p>
          <a:p>
            <a:pPr lvl="0"/>
            <a:r>
              <a:rPr lang="en-PH" sz="2400" dirty="0">
                <a:solidFill>
                  <a:schemeClr val="tx1"/>
                </a:solidFill>
              </a:rPr>
              <a:t>Return excess medicines to the provincial/city NTP coordinator for redistribution. Record all items that were returned.</a:t>
            </a:r>
            <a:endParaRPr lang="en-US" sz="2400" dirty="0">
              <a:solidFill>
                <a:schemeClr val="tx1"/>
              </a:solidFill>
            </a:endParaRPr>
          </a:p>
          <a:p>
            <a:pPr marL="0" indent="0">
              <a:buNone/>
            </a:pPr>
            <a:endParaRPr lang="en-US" sz="2400" dirty="0"/>
          </a:p>
          <a:p>
            <a:pPr marL="0" indent="0">
              <a:buNone/>
            </a:pPr>
            <a:endParaRPr lang="en-US" sz="2400" dirty="0"/>
          </a:p>
        </p:txBody>
      </p:sp>
    </p:spTree>
    <p:extLst>
      <p:ext uri="{BB962C8B-B14F-4D97-AF65-F5344CB8AC3E}">
        <p14:creationId xmlns:p14="http://schemas.microsoft.com/office/powerpoint/2010/main" val="2386352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043" y="671702"/>
            <a:ext cx="7924176" cy="668818"/>
          </a:xfrm>
        </p:spPr>
        <p:txBody>
          <a:bodyPr>
            <a:noAutofit/>
          </a:bodyPr>
          <a:lstStyle/>
          <a:p>
            <a:r>
              <a:rPr lang="en-US" sz="4400" b="1" dirty="0">
                <a:solidFill>
                  <a:schemeClr val="accent1">
                    <a:lumMod val="75000"/>
                  </a:schemeClr>
                </a:solidFill>
              </a:rPr>
              <a:t>Procedures (Storage)</a:t>
            </a:r>
          </a:p>
        </p:txBody>
      </p:sp>
      <p:sp>
        <p:nvSpPr>
          <p:cNvPr id="3" name="Content Placeholder 2"/>
          <p:cNvSpPr>
            <a:spLocks noGrp="1"/>
          </p:cNvSpPr>
          <p:nvPr>
            <p:ph idx="1"/>
          </p:nvPr>
        </p:nvSpPr>
        <p:spPr>
          <a:xfrm>
            <a:off x="369043" y="2482771"/>
            <a:ext cx="7199086" cy="2823747"/>
          </a:xfrm>
        </p:spPr>
        <p:txBody>
          <a:bodyPr>
            <a:normAutofit lnSpcReduction="10000"/>
          </a:bodyPr>
          <a:lstStyle/>
          <a:p>
            <a:pPr lvl="0"/>
            <a:r>
              <a:rPr lang="en-PH" sz="2400" dirty="0">
                <a:solidFill>
                  <a:schemeClr val="tx1"/>
                </a:solidFill>
              </a:rPr>
              <a:t>Access to the storage area must be restricted, and those authorized to handle supplies shall be accountable for their actions. </a:t>
            </a:r>
          </a:p>
          <a:p>
            <a:pPr marL="457200" lvl="1" indent="0">
              <a:buNone/>
            </a:pPr>
            <a:endParaRPr lang="en-PH" sz="2200" dirty="0">
              <a:solidFill>
                <a:schemeClr val="tx1"/>
              </a:solidFill>
            </a:endParaRPr>
          </a:p>
          <a:p>
            <a:pPr lvl="1"/>
            <a:r>
              <a:rPr lang="en-PH" sz="2200" dirty="0">
                <a:solidFill>
                  <a:schemeClr val="tx1"/>
                </a:solidFill>
              </a:rPr>
              <a:t>Fit doors with security locks and install bars on storeroom windows. </a:t>
            </a:r>
          </a:p>
          <a:p>
            <a:pPr lvl="1"/>
            <a:r>
              <a:rPr lang="en-PH" sz="2200" dirty="0">
                <a:solidFill>
                  <a:schemeClr val="tx1"/>
                </a:solidFill>
              </a:rPr>
              <a:t>Maintain inventory records for accountability.</a:t>
            </a:r>
            <a:endParaRPr lang="en-US" sz="2200" dirty="0">
              <a:solidFill>
                <a:schemeClr val="tx1"/>
              </a:solidFill>
            </a:endParaRPr>
          </a:p>
          <a:p>
            <a:pPr marL="0" indent="0">
              <a:buNone/>
            </a:pPr>
            <a:endParaRPr lang="en-US" sz="2400" dirty="0"/>
          </a:p>
          <a:p>
            <a:pPr marL="0" indent="0">
              <a:buNone/>
            </a:pPr>
            <a:endParaRPr lang="en-US" sz="2400" dirty="0"/>
          </a:p>
        </p:txBody>
      </p:sp>
    </p:spTree>
    <p:extLst>
      <p:ext uri="{BB962C8B-B14F-4D97-AF65-F5344CB8AC3E}">
        <p14:creationId xmlns:p14="http://schemas.microsoft.com/office/powerpoint/2010/main" val="20424510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002" y="566771"/>
            <a:ext cx="8385213" cy="668818"/>
          </a:xfrm>
        </p:spPr>
        <p:txBody>
          <a:bodyPr>
            <a:noAutofit/>
          </a:bodyPr>
          <a:lstStyle/>
          <a:p>
            <a:r>
              <a:rPr lang="en-US" sz="4000" b="1" dirty="0">
                <a:solidFill>
                  <a:schemeClr val="accent1">
                    <a:lumMod val="75000"/>
                  </a:schemeClr>
                </a:solidFill>
              </a:rPr>
              <a:t>Procedures (Maintaining records)</a:t>
            </a:r>
          </a:p>
        </p:txBody>
      </p:sp>
      <p:sp>
        <p:nvSpPr>
          <p:cNvPr id="3" name="Content Placeholder 2"/>
          <p:cNvSpPr>
            <a:spLocks noGrp="1"/>
          </p:cNvSpPr>
          <p:nvPr>
            <p:ph idx="1"/>
          </p:nvPr>
        </p:nvSpPr>
        <p:spPr>
          <a:xfrm>
            <a:off x="429002" y="1718272"/>
            <a:ext cx="7199086" cy="4772468"/>
          </a:xfrm>
        </p:spPr>
        <p:txBody>
          <a:bodyPr>
            <a:normAutofit/>
          </a:bodyPr>
          <a:lstStyle/>
          <a:p>
            <a:pPr lvl="0"/>
            <a:r>
              <a:rPr lang="en-PH" sz="2300" dirty="0">
                <a:solidFill>
                  <a:schemeClr val="tx1"/>
                </a:solidFill>
              </a:rPr>
              <a:t>Maintain and update medicine and  diagnostic  supplies stock records to track supplies ordered, delivered, consumed, or loaned to another treatment facility; expiry dates; and as a reference for next order of TB medicines.</a:t>
            </a:r>
          </a:p>
          <a:p>
            <a:pPr lvl="0"/>
            <a:endParaRPr lang="en-PH" sz="1400" dirty="0">
              <a:solidFill>
                <a:schemeClr val="tx1"/>
              </a:solidFill>
            </a:endParaRPr>
          </a:p>
          <a:p>
            <a:pPr lvl="0"/>
            <a:r>
              <a:rPr lang="en-PH" sz="2300" dirty="0">
                <a:solidFill>
                  <a:schemeClr val="tx1"/>
                </a:solidFill>
              </a:rPr>
              <a:t>Perform physical inventory or counting of stock items regularly to monitor stock levels. Compare the physical counts with quantities written on the stock records or stock cards.</a:t>
            </a:r>
            <a:endParaRPr lang="en-US" sz="2300" dirty="0"/>
          </a:p>
          <a:p>
            <a:pPr lvl="0"/>
            <a:endParaRPr lang="en-PH" sz="1400" dirty="0">
              <a:solidFill>
                <a:schemeClr val="tx1"/>
              </a:solidFill>
            </a:endParaRPr>
          </a:p>
          <a:p>
            <a:pPr lvl="0"/>
            <a:r>
              <a:rPr lang="en-PH" sz="2300" dirty="0">
                <a:solidFill>
                  <a:schemeClr val="tx1"/>
                </a:solidFill>
              </a:rPr>
              <a:t>Encode and update data regularly in NOSIRS.</a:t>
            </a:r>
            <a:endParaRPr lang="en-US" sz="2300" dirty="0">
              <a:solidFill>
                <a:schemeClr val="tx1"/>
              </a:solidFill>
            </a:endParaRPr>
          </a:p>
          <a:p>
            <a:pPr marL="0" indent="0">
              <a:buNone/>
            </a:pPr>
            <a:endParaRPr lang="en-US" sz="2400" dirty="0"/>
          </a:p>
          <a:p>
            <a:pPr marL="0" indent="0">
              <a:buNone/>
            </a:pPr>
            <a:endParaRPr lang="en-US" sz="2400" dirty="0"/>
          </a:p>
        </p:txBody>
      </p:sp>
    </p:spTree>
    <p:extLst>
      <p:ext uri="{BB962C8B-B14F-4D97-AF65-F5344CB8AC3E}">
        <p14:creationId xmlns:p14="http://schemas.microsoft.com/office/powerpoint/2010/main" val="35668904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716" y="596752"/>
            <a:ext cx="7924176" cy="668818"/>
          </a:xfrm>
        </p:spPr>
        <p:txBody>
          <a:bodyPr>
            <a:noAutofit/>
          </a:bodyPr>
          <a:lstStyle/>
          <a:p>
            <a:r>
              <a:rPr lang="en-US" sz="4400" b="1" dirty="0">
                <a:solidFill>
                  <a:schemeClr val="accent1">
                    <a:lumMod val="75000"/>
                  </a:schemeClr>
                </a:solidFill>
              </a:rPr>
              <a:t>Procedures (Rational use)</a:t>
            </a:r>
          </a:p>
        </p:txBody>
      </p:sp>
      <p:sp>
        <p:nvSpPr>
          <p:cNvPr id="3" name="Content Placeholder 2"/>
          <p:cNvSpPr>
            <a:spLocks noGrp="1"/>
          </p:cNvSpPr>
          <p:nvPr>
            <p:ph idx="1"/>
          </p:nvPr>
        </p:nvSpPr>
        <p:spPr>
          <a:xfrm>
            <a:off x="536716" y="2182967"/>
            <a:ext cx="7199086" cy="2134200"/>
          </a:xfrm>
        </p:spPr>
        <p:txBody>
          <a:bodyPr>
            <a:normAutofit/>
          </a:bodyPr>
          <a:lstStyle/>
          <a:p>
            <a:r>
              <a:rPr lang="en-PH" sz="2600" dirty="0">
                <a:solidFill>
                  <a:schemeClr val="tx1"/>
                </a:solidFill>
              </a:rPr>
              <a:t>Treatment must be based on the NTP’s guidelines for treatment regimens and administration and should be recorded on patients’ treatment cards and on the TB registry.  </a:t>
            </a:r>
            <a:endParaRPr lang="en-US" sz="2600" dirty="0">
              <a:solidFill>
                <a:schemeClr val="tx1"/>
              </a:solidFill>
            </a:endParaRPr>
          </a:p>
          <a:p>
            <a:pPr marL="0" indent="0">
              <a:buNone/>
            </a:pPr>
            <a:endParaRPr lang="en-US" sz="2600" dirty="0"/>
          </a:p>
        </p:txBody>
      </p:sp>
    </p:spTree>
    <p:extLst>
      <p:ext uri="{BB962C8B-B14F-4D97-AF65-F5344CB8AC3E}">
        <p14:creationId xmlns:p14="http://schemas.microsoft.com/office/powerpoint/2010/main" val="30606234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955" y="416869"/>
            <a:ext cx="7924176" cy="668818"/>
          </a:xfrm>
        </p:spPr>
        <p:txBody>
          <a:bodyPr>
            <a:noAutofit/>
          </a:bodyPr>
          <a:lstStyle/>
          <a:p>
            <a:r>
              <a:rPr lang="en-US" sz="4400" b="1" dirty="0">
                <a:solidFill>
                  <a:schemeClr val="accent1">
                    <a:lumMod val="75000"/>
                  </a:schemeClr>
                </a:solidFill>
              </a:rPr>
              <a:t>Field observations</a:t>
            </a:r>
          </a:p>
        </p:txBody>
      </p:sp>
      <p:pic>
        <p:nvPicPr>
          <p:cNvPr id="1026" name="Picture 2" descr="C:\Users\Lagos\Desktop\ABL\PICTURES-3\IMG-20130902-00020.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0373" y="1581046"/>
            <a:ext cx="6667500" cy="5000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07035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984" y="401879"/>
            <a:ext cx="7924176" cy="668818"/>
          </a:xfrm>
        </p:spPr>
        <p:txBody>
          <a:bodyPr>
            <a:noAutofit/>
          </a:bodyPr>
          <a:lstStyle/>
          <a:p>
            <a:r>
              <a:rPr lang="en-US" sz="4400" b="1" dirty="0">
                <a:solidFill>
                  <a:schemeClr val="accent1">
                    <a:lumMod val="75000"/>
                  </a:schemeClr>
                </a:solidFill>
              </a:rPr>
              <a:t>Field observations</a:t>
            </a:r>
          </a:p>
        </p:txBody>
      </p:sp>
      <p:pic>
        <p:nvPicPr>
          <p:cNvPr id="2050" name="Picture 2" descr="C:\Users\Lagos\Desktop\NTP Management\INFO SYSTEM\PHOTOS\IMG_0313.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65383" y="1491105"/>
            <a:ext cx="6667500" cy="5000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45679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954" y="476830"/>
            <a:ext cx="7924176" cy="668818"/>
          </a:xfrm>
        </p:spPr>
        <p:txBody>
          <a:bodyPr>
            <a:noAutofit/>
          </a:bodyPr>
          <a:lstStyle/>
          <a:p>
            <a:r>
              <a:rPr lang="en-US" sz="4400" b="1" dirty="0">
                <a:solidFill>
                  <a:schemeClr val="accent1">
                    <a:lumMod val="75000"/>
                  </a:schemeClr>
                </a:solidFill>
              </a:rPr>
              <a:t>Field observations</a:t>
            </a:r>
          </a:p>
        </p:txBody>
      </p:sp>
      <p:pic>
        <p:nvPicPr>
          <p:cNvPr id="3074" name="Picture 2" descr="C:\Users\Lagos\Desktop\ABL\PICTURES-3\IMG-20130903-00025.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29027" y="1566056"/>
            <a:ext cx="3750468" cy="5000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0393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138" y="536791"/>
            <a:ext cx="7924176" cy="537947"/>
          </a:xfrm>
        </p:spPr>
        <p:txBody>
          <a:bodyPr>
            <a:noAutofit/>
          </a:bodyPr>
          <a:lstStyle/>
          <a:p>
            <a:r>
              <a:rPr lang="en-US" sz="4400" b="1" dirty="0">
                <a:solidFill>
                  <a:schemeClr val="accent1">
                    <a:lumMod val="75000"/>
                  </a:schemeClr>
                </a:solidFill>
              </a:rPr>
              <a:t>Introduction </a:t>
            </a:r>
          </a:p>
        </p:txBody>
      </p:sp>
      <p:sp>
        <p:nvSpPr>
          <p:cNvPr id="3" name="Content Placeholder 2"/>
          <p:cNvSpPr>
            <a:spLocks noGrp="1"/>
          </p:cNvSpPr>
          <p:nvPr>
            <p:ph idx="1"/>
          </p:nvPr>
        </p:nvSpPr>
        <p:spPr>
          <a:xfrm>
            <a:off x="396138" y="1575538"/>
            <a:ext cx="7924176" cy="5102580"/>
          </a:xfrm>
        </p:spPr>
        <p:txBody>
          <a:bodyPr>
            <a:noAutofit/>
          </a:bodyPr>
          <a:lstStyle/>
          <a:p>
            <a:r>
              <a:rPr lang="en-PH" sz="1900" dirty="0">
                <a:solidFill>
                  <a:schemeClr val="tx1"/>
                </a:solidFill>
              </a:rPr>
              <a:t>Anti-TB drugs and laboratory/diagnostic supplies are key elements of the National TB Control Program (NTP), an uninterrupted supply of which is necessary for the sustained provision of quality TB diagnostic and treatment services in all DOTS facilities.</a:t>
            </a:r>
          </a:p>
          <a:p>
            <a:pPr marL="0" indent="0">
              <a:buNone/>
            </a:pPr>
            <a:endParaRPr lang="en-PH" sz="1000" dirty="0">
              <a:solidFill>
                <a:schemeClr val="tx1"/>
              </a:solidFill>
            </a:endParaRPr>
          </a:p>
          <a:p>
            <a:r>
              <a:rPr lang="en-PH" sz="1900" dirty="0">
                <a:solidFill>
                  <a:schemeClr val="tx1"/>
                </a:solidFill>
              </a:rPr>
              <a:t>An uninterrupted supply of drugs and supplies promotes better patient care, improves the health services’ credibility, and increases the patients’ trust and participation in  the program. </a:t>
            </a:r>
          </a:p>
          <a:p>
            <a:pPr marL="0" indent="0">
              <a:buNone/>
            </a:pPr>
            <a:endParaRPr lang="en-PH" sz="1000" dirty="0">
              <a:solidFill>
                <a:schemeClr val="tx1"/>
              </a:solidFill>
            </a:endParaRPr>
          </a:p>
          <a:p>
            <a:r>
              <a:rPr lang="en-PH" sz="1900" dirty="0">
                <a:solidFill>
                  <a:schemeClr val="tx1"/>
                </a:solidFill>
              </a:rPr>
              <a:t>This can translate to better treatment success and reduced TB deaths, and contributes to better overall health in the family     and community. </a:t>
            </a:r>
          </a:p>
          <a:p>
            <a:pPr marL="0" indent="0">
              <a:buNone/>
            </a:pPr>
            <a:endParaRPr lang="en-PH" sz="1000" dirty="0">
              <a:solidFill>
                <a:schemeClr val="tx1"/>
              </a:solidFill>
            </a:endParaRPr>
          </a:p>
          <a:p>
            <a:r>
              <a:rPr lang="en-PH" sz="1900" dirty="0">
                <a:solidFill>
                  <a:schemeClr val="tx1"/>
                </a:solidFill>
              </a:rPr>
              <a:t>TB drugs represent a major out-of-pocket expense for a patient  and his/her family. The high cost of medicines for the poor is a major barrier that limits access to treatment and cure.</a:t>
            </a:r>
          </a:p>
        </p:txBody>
      </p:sp>
    </p:spTree>
    <p:extLst>
      <p:ext uri="{BB962C8B-B14F-4D97-AF65-F5344CB8AC3E}">
        <p14:creationId xmlns:p14="http://schemas.microsoft.com/office/powerpoint/2010/main" val="24680424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905" y="401879"/>
            <a:ext cx="7924176" cy="568007"/>
          </a:xfrm>
        </p:spPr>
        <p:txBody>
          <a:bodyPr>
            <a:noAutofit/>
          </a:bodyPr>
          <a:lstStyle/>
          <a:p>
            <a:r>
              <a:rPr lang="en-US" sz="4400" b="1" dirty="0">
                <a:solidFill>
                  <a:schemeClr val="accent1">
                    <a:lumMod val="75000"/>
                  </a:schemeClr>
                </a:solidFill>
              </a:rPr>
              <a:t>Field observations</a:t>
            </a:r>
          </a:p>
        </p:txBody>
      </p:sp>
      <p:pic>
        <p:nvPicPr>
          <p:cNvPr id="4098" name="Picture 2" descr="C:\Users\Lagos\Desktop\ABL\PICTURES-3\IMG-20130903-00030.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95166" y="1394533"/>
            <a:ext cx="5882185" cy="5240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91297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053" y="326929"/>
            <a:ext cx="7924176" cy="568007"/>
          </a:xfrm>
        </p:spPr>
        <p:txBody>
          <a:bodyPr>
            <a:noAutofit/>
          </a:bodyPr>
          <a:lstStyle/>
          <a:p>
            <a:r>
              <a:rPr lang="en-US" sz="4400" b="1" dirty="0">
                <a:solidFill>
                  <a:schemeClr val="accent1">
                    <a:lumMod val="75000"/>
                  </a:schemeClr>
                </a:solidFill>
              </a:rPr>
              <a:t>Field observations</a:t>
            </a:r>
          </a:p>
        </p:txBody>
      </p:sp>
      <p:pic>
        <p:nvPicPr>
          <p:cNvPr id="5122" name="Picture 2" descr="C:\Users\Lagos\Desktop\ABL\PICTURES-3\IMG-20130903-0003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96672" y="1251262"/>
            <a:ext cx="4679174" cy="5454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12178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685" y="4390846"/>
            <a:ext cx="3627620" cy="568007"/>
          </a:xfrm>
        </p:spPr>
        <p:txBody>
          <a:bodyPr>
            <a:noAutofit/>
          </a:bodyPr>
          <a:lstStyle/>
          <a:p>
            <a:pPr algn="ctr"/>
            <a:r>
              <a:rPr lang="en-US" sz="4800" b="1" dirty="0"/>
              <a:t>Thank you</a:t>
            </a:r>
          </a:p>
        </p:txBody>
      </p:sp>
    </p:spTree>
    <p:extLst>
      <p:ext uri="{BB962C8B-B14F-4D97-AF65-F5344CB8AC3E}">
        <p14:creationId xmlns:p14="http://schemas.microsoft.com/office/powerpoint/2010/main" val="2538883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857619593"/>
              </p:ext>
            </p:extLst>
          </p:nvPr>
        </p:nvGraphicFramePr>
        <p:xfrm>
          <a:off x="609600" y="152400"/>
          <a:ext cx="8229600" cy="655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ounded Rectangle 3"/>
          <p:cNvSpPr/>
          <p:nvPr/>
        </p:nvSpPr>
        <p:spPr>
          <a:xfrm>
            <a:off x="3124200" y="1752600"/>
            <a:ext cx="3581400" cy="2438400"/>
          </a:xfrm>
          <a:prstGeom prst="roundRect">
            <a:avLst/>
          </a:prstGeom>
          <a:no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PH" sz="1600" dirty="0">
              <a:solidFill>
                <a:prstClr val="black"/>
              </a:solidFill>
            </a:endParaRPr>
          </a:p>
          <a:p>
            <a:pPr algn="ctr" defTabSz="914400"/>
            <a:r>
              <a:rPr lang="en-PH" sz="1600" dirty="0">
                <a:solidFill>
                  <a:prstClr val="black"/>
                </a:solidFill>
              </a:rPr>
              <a:t>Management support systems:</a:t>
            </a:r>
          </a:p>
          <a:p>
            <a:pPr marL="342900" indent="-342900" defTabSz="914400">
              <a:buFont typeface="Arial" pitchFamily="34" charset="0"/>
              <a:buChar char="•"/>
            </a:pPr>
            <a:r>
              <a:rPr lang="en-PH" sz="1600" dirty="0">
                <a:solidFill>
                  <a:prstClr val="black"/>
                </a:solidFill>
              </a:rPr>
              <a:t>Information system</a:t>
            </a:r>
          </a:p>
          <a:p>
            <a:pPr marL="342900" indent="-342900" defTabSz="914400">
              <a:buFont typeface="Arial" pitchFamily="34" charset="0"/>
              <a:buChar char="•"/>
            </a:pPr>
            <a:r>
              <a:rPr lang="en-PH" sz="1600" dirty="0">
                <a:solidFill>
                  <a:prstClr val="black"/>
                </a:solidFill>
              </a:rPr>
              <a:t>Organization  and infrastructure</a:t>
            </a:r>
          </a:p>
          <a:p>
            <a:pPr marL="342900" indent="-342900" defTabSz="914400">
              <a:buFont typeface="Arial" pitchFamily="34" charset="0"/>
              <a:buChar char="•"/>
            </a:pPr>
            <a:r>
              <a:rPr lang="en-PH" sz="1600" dirty="0">
                <a:solidFill>
                  <a:prstClr val="black"/>
                </a:solidFill>
              </a:rPr>
              <a:t>Human resources</a:t>
            </a:r>
          </a:p>
          <a:p>
            <a:pPr marL="342900" indent="-342900" defTabSz="914400">
              <a:buFont typeface="Arial" pitchFamily="34" charset="0"/>
              <a:buChar char="•"/>
            </a:pPr>
            <a:r>
              <a:rPr lang="en-PH" sz="1600" dirty="0">
                <a:solidFill>
                  <a:prstClr val="black"/>
                </a:solidFill>
              </a:rPr>
              <a:t>Planning and budgeting</a:t>
            </a:r>
          </a:p>
          <a:p>
            <a:pPr marL="342900" indent="-342900" defTabSz="914400">
              <a:buFont typeface="Arial" pitchFamily="34" charset="0"/>
              <a:buChar char="•"/>
            </a:pPr>
            <a:r>
              <a:rPr lang="en-PH" sz="1600" dirty="0">
                <a:solidFill>
                  <a:prstClr val="black"/>
                </a:solidFill>
              </a:rPr>
              <a:t>Training and supervision</a:t>
            </a:r>
          </a:p>
          <a:p>
            <a:pPr marL="342900" indent="-342900" defTabSz="914400">
              <a:buFont typeface="Arial" pitchFamily="34" charset="0"/>
              <a:buChar char="•"/>
            </a:pPr>
            <a:r>
              <a:rPr lang="en-PH" sz="1600" dirty="0">
                <a:solidFill>
                  <a:prstClr val="black"/>
                </a:solidFill>
              </a:rPr>
              <a:t>Monitoring and  evaluation </a:t>
            </a:r>
          </a:p>
          <a:p>
            <a:pPr marL="342900" indent="-342900" defTabSz="914400">
              <a:buFont typeface="Arial" pitchFamily="34" charset="0"/>
              <a:buChar char="•"/>
            </a:pPr>
            <a:endParaRPr lang="en-PH" sz="1600" dirty="0">
              <a:solidFill>
                <a:prstClr val="black"/>
              </a:solidFill>
            </a:endParaRPr>
          </a:p>
        </p:txBody>
      </p:sp>
      <p:sp>
        <p:nvSpPr>
          <p:cNvPr id="5" name="Rounded Rectangle 4"/>
          <p:cNvSpPr/>
          <p:nvPr/>
        </p:nvSpPr>
        <p:spPr>
          <a:xfrm>
            <a:off x="2728748" y="5562600"/>
            <a:ext cx="4510252" cy="609600"/>
          </a:xfrm>
          <a:prstGeom prst="roundRect">
            <a:avLst/>
          </a:prstGeom>
          <a:no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PH" sz="1600" b="1" dirty="0">
                <a:solidFill>
                  <a:prstClr val="black"/>
                </a:solidFill>
              </a:rPr>
              <a:t>Policy, legal and regulatory framework</a:t>
            </a:r>
          </a:p>
        </p:txBody>
      </p:sp>
      <p:sp>
        <p:nvSpPr>
          <p:cNvPr id="6" name="TextBox 5"/>
          <p:cNvSpPr txBox="1"/>
          <p:nvPr/>
        </p:nvSpPr>
        <p:spPr>
          <a:xfrm>
            <a:off x="841694" y="6336268"/>
            <a:ext cx="7618624" cy="400110"/>
          </a:xfrm>
          <a:prstGeom prst="rect">
            <a:avLst/>
          </a:prstGeom>
          <a:noFill/>
        </p:spPr>
        <p:txBody>
          <a:bodyPr wrap="none" rtlCol="0">
            <a:spAutoFit/>
          </a:bodyPr>
          <a:lstStyle/>
          <a:p>
            <a:pPr algn="ctr" defTabSz="914400"/>
            <a:r>
              <a:rPr lang="en-PH" sz="2000" b="1" dirty="0">
                <a:solidFill>
                  <a:prstClr val="black"/>
                </a:solidFill>
              </a:rPr>
              <a:t> Supply chain management cycle for medicines and diagnostic supplies</a:t>
            </a:r>
          </a:p>
        </p:txBody>
      </p:sp>
      <p:sp>
        <p:nvSpPr>
          <p:cNvPr id="8" name="Rectangle 7"/>
          <p:cNvSpPr/>
          <p:nvPr/>
        </p:nvSpPr>
        <p:spPr>
          <a:xfrm>
            <a:off x="7391400" y="4398154"/>
            <a:ext cx="1371600" cy="5431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PH" sz="1400" dirty="0">
                <a:solidFill>
                  <a:prstClr val="black"/>
                </a:solidFill>
              </a:rPr>
              <a:t>Quality monitoring</a:t>
            </a:r>
          </a:p>
        </p:txBody>
      </p:sp>
      <p:sp>
        <p:nvSpPr>
          <p:cNvPr id="9" name="Rectangle 8"/>
          <p:cNvSpPr/>
          <p:nvPr/>
        </p:nvSpPr>
        <p:spPr>
          <a:xfrm>
            <a:off x="7391400" y="1066797"/>
            <a:ext cx="1371600" cy="5431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PH" sz="1400" dirty="0">
                <a:solidFill>
                  <a:prstClr val="black"/>
                </a:solidFill>
              </a:rPr>
              <a:t>Quality monitoring</a:t>
            </a:r>
          </a:p>
        </p:txBody>
      </p:sp>
      <p:sp>
        <p:nvSpPr>
          <p:cNvPr id="10" name="Rectangle 9"/>
          <p:cNvSpPr/>
          <p:nvPr/>
        </p:nvSpPr>
        <p:spPr>
          <a:xfrm>
            <a:off x="1143000" y="4398157"/>
            <a:ext cx="1371600" cy="5431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PH" sz="1400" dirty="0">
                <a:solidFill>
                  <a:prstClr val="black"/>
                </a:solidFill>
              </a:rPr>
              <a:t>Quality monitoring</a:t>
            </a:r>
          </a:p>
        </p:txBody>
      </p:sp>
      <p:sp>
        <p:nvSpPr>
          <p:cNvPr id="11" name="Rectangle 10"/>
          <p:cNvSpPr/>
          <p:nvPr/>
        </p:nvSpPr>
        <p:spPr>
          <a:xfrm>
            <a:off x="1143000" y="1066800"/>
            <a:ext cx="1371600" cy="5431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PH" sz="1400" dirty="0">
                <a:solidFill>
                  <a:prstClr val="black"/>
                </a:solidFill>
              </a:rPr>
              <a:t>Quality monitoring</a:t>
            </a:r>
          </a:p>
        </p:txBody>
      </p:sp>
    </p:spTree>
    <p:extLst>
      <p:ext uri="{BB962C8B-B14F-4D97-AF65-F5344CB8AC3E}">
        <p14:creationId xmlns:p14="http://schemas.microsoft.com/office/powerpoint/2010/main" val="3259888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975" y="401880"/>
            <a:ext cx="7924176" cy="668818"/>
          </a:xfrm>
        </p:spPr>
        <p:txBody>
          <a:bodyPr>
            <a:noAutofit/>
          </a:bodyPr>
          <a:lstStyle/>
          <a:p>
            <a:r>
              <a:rPr lang="en-US" sz="4400" b="1" dirty="0">
                <a:solidFill>
                  <a:schemeClr val="accent1">
                    <a:lumMod val="75000"/>
                  </a:schemeClr>
                </a:solidFill>
              </a:rPr>
              <a:t>Definition of terms</a:t>
            </a:r>
            <a:endParaRPr lang="en-US" b="1" dirty="0">
              <a:solidFill>
                <a:schemeClr val="accent1">
                  <a:lumMod val="75000"/>
                </a:schemeClr>
              </a:solidFill>
            </a:endParaRPr>
          </a:p>
        </p:txBody>
      </p:sp>
      <p:sp>
        <p:nvSpPr>
          <p:cNvPr id="3" name="Content Placeholder 2"/>
          <p:cNvSpPr>
            <a:spLocks noGrp="1"/>
          </p:cNvSpPr>
          <p:nvPr>
            <p:ph idx="1"/>
          </p:nvPr>
        </p:nvSpPr>
        <p:spPr>
          <a:xfrm>
            <a:off x="368975" y="1461635"/>
            <a:ext cx="7534568" cy="5074076"/>
          </a:xfrm>
        </p:spPr>
        <p:txBody>
          <a:bodyPr>
            <a:normAutofit/>
          </a:bodyPr>
          <a:lstStyle/>
          <a:p>
            <a:r>
              <a:rPr lang="en-US" sz="2400" b="1" dirty="0">
                <a:solidFill>
                  <a:srgbClr val="FF0000"/>
                </a:solidFill>
              </a:rPr>
              <a:t>Supply chain management cycle </a:t>
            </a:r>
            <a:r>
              <a:rPr lang="en-US" sz="2400" dirty="0">
                <a:solidFill>
                  <a:schemeClr val="tx1"/>
                </a:solidFill>
                <a:sym typeface="Symbol" panose="05050102010706020507" pitchFamily="18" charset="2"/>
              </a:rPr>
              <a:t></a:t>
            </a:r>
            <a:r>
              <a:rPr lang="en-US" sz="2400" dirty="0">
                <a:solidFill>
                  <a:schemeClr val="tx1"/>
                </a:solidFill>
              </a:rPr>
              <a:t> a systems-based process consisting of product selection, quantification and procurement, inventory management (distribution and storage), and rational use</a:t>
            </a:r>
          </a:p>
          <a:p>
            <a:pPr lvl="1"/>
            <a:endParaRPr lang="en-PH" sz="1000" dirty="0">
              <a:solidFill>
                <a:schemeClr val="tx1"/>
              </a:solidFill>
              <a:latin typeface="Calibri" panose="020F0502020204030204" pitchFamily="34" charset="0"/>
            </a:endParaRPr>
          </a:p>
          <a:p>
            <a:pPr lvl="1"/>
            <a:r>
              <a:rPr lang="en-PH" sz="1800" dirty="0">
                <a:solidFill>
                  <a:schemeClr val="tx1"/>
                </a:solidFill>
                <a:latin typeface="Calibri" panose="020F0502020204030204" pitchFamily="34" charset="0"/>
              </a:rPr>
              <a:t>Guided by the national policy and legal framework that defines the goals for the management of drugs and diagnostic supplies and supports the continuous availability of these commodities and their appropriate use </a:t>
            </a:r>
          </a:p>
          <a:p>
            <a:pPr lvl="1"/>
            <a:r>
              <a:rPr lang="en-PH" sz="1800" dirty="0">
                <a:solidFill>
                  <a:schemeClr val="tx1"/>
                </a:solidFill>
                <a:latin typeface="Calibri"/>
                <a:ea typeface="Times New Roman"/>
                <a:cs typeface="Arial"/>
              </a:rPr>
              <a:t>Supported by management systems that include planning, financial management, logistics information management system, organization and infrastructure, human resources, training, monitoring and evaluation, and quality monitoring of the commodities and the logistics process</a:t>
            </a:r>
            <a:endParaRPr lang="en-US" sz="1800" dirty="0">
              <a:solidFill>
                <a:schemeClr val="tx1"/>
              </a:solidFill>
            </a:endParaRPr>
          </a:p>
          <a:p>
            <a:endParaRPr lang="en-US" sz="2400" dirty="0"/>
          </a:p>
          <a:p>
            <a:pPr marL="0" indent="0">
              <a:buNone/>
            </a:pPr>
            <a:endParaRPr lang="en-US" sz="2400" dirty="0"/>
          </a:p>
        </p:txBody>
      </p:sp>
    </p:spTree>
    <p:extLst>
      <p:ext uri="{BB962C8B-B14F-4D97-AF65-F5344CB8AC3E}">
        <p14:creationId xmlns:p14="http://schemas.microsoft.com/office/powerpoint/2010/main" val="2472300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76" y="581761"/>
            <a:ext cx="7924176" cy="668818"/>
          </a:xfrm>
        </p:spPr>
        <p:txBody>
          <a:bodyPr>
            <a:noAutofit/>
          </a:bodyPr>
          <a:lstStyle/>
          <a:p>
            <a:r>
              <a:rPr lang="en-US" sz="4400" b="1" dirty="0">
                <a:solidFill>
                  <a:schemeClr val="accent1">
                    <a:lumMod val="75000"/>
                  </a:schemeClr>
                </a:solidFill>
              </a:rPr>
              <a:t>Definition of terms</a:t>
            </a:r>
          </a:p>
        </p:txBody>
      </p:sp>
      <p:sp>
        <p:nvSpPr>
          <p:cNvPr id="3" name="Content Placeholder 2"/>
          <p:cNvSpPr>
            <a:spLocks noGrp="1"/>
          </p:cNvSpPr>
          <p:nvPr>
            <p:ph idx="1"/>
          </p:nvPr>
        </p:nvSpPr>
        <p:spPr>
          <a:xfrm>
            <a:off x="322676" y="1763242"/>
            <a:ext cx="7627166" cy="4802449"/>
          </a:xfrm>
        </p:spPr>
        <p:txBody>
          <a:bodyPr>
            <a:normAutofit/>
          </a:bodyPr>
          <a:lstStyle/>
          <a:p>
            <a:r>
              <a:rPr lang="en-US" sz="2400" b="1" dirty="0">
                <a:solidFill>
                  <a:srgbClr val="FF0000"/>
                </a:solidFill>
              </a:rPr>
              <a:t>Product Selection </a:t>
            </a:r>
            <a:r>
              <a:rPr lang="en-US" sz="2400" dirty="0">
                <a:solidFill>
                  <a:schemeClr val="tx1"/>
                </a:solidFill>
                <a:sym typeface="Symbol" panose="05050102010706020507" pitchFamily="18" charset="2"/>
              </a:rPr>
              <a:t></a:t>
            </a:r>
            <a:r>
              <a:rPr lang="en-US" sz="2400" dirty="0">
                <a:solidFill>
                  <a:schemeClr val="tx1"/>
                </a:solidFill>
              </a:rPr>
              <a:t> the process of establishing a limited list of essential anti-TB drugs to be procured based on the treatment guidelines and national formulary </a:t>
            </a:r>
          </a:p>
          <a:p>
            <a:pPr lvl="1"/>
            <a:r>
              <a:rPr lang="en-PH" sz="1800" dirty="0">
                <a:solidFill>
                  <a:schemeClr val="tx1"/>
                </a:solidFill>
                <a:latin typeface="Calibri"/>
                <a:ea typeface="Times New Roman"/>
                <a:cs typeface="Arial"/>
              </a:rPr>
              <a:t>Selecting a limited number of essential medicines can help improve the supply of medicines, promote more rational use, and can lower the cost of medicines.</a:t>
            </a:r>
          </a:p>
          <a:p>
            <a:pPr lvl="1"/>
            <a:r>
              <a:rPr lang="en-PH" sz="1800" dirty="0">
                <a:solidFill>
                  <a:schemeClr val="tx1"/>
                </a:solidFill>
                <a:latin typeface="Calibri"/>
                <a:ea typeface="Times New Roman"/>
                <a:cs typeface="Arial"/>
              </a:rPr>
              <a:t>Essential medicines are those that are considered necessary to meet the health care needs of the majority of the population.</a:t>
            </a:r>
          </a:p>
          <a:p>
            <a:pPr lvl="1"/>
            <a:r>
              <a:rPr lang="en-PH" sz="1800" dirty="0">
                <a:solidFill>
                  <a:schemeClr val="tx1"/>
                </a:solidFill>
                <a:latin typeface="Calibri"/>
                <a:ea typeface="Times New Roman"/>
                <a:cs typeface="Arial"/>
              </a:rPr>
              <a:t>Selection is based on its relevance to the pattern of prevalent diseases, including recent drug resistance prevalence, proven efficacy and safety, adequate evidence of performance in a variety of settings, adequate quality, favorable cost-benefit ratio, and should be able to pass the national regulatory requirements.</a:t>
            </a:r>
          </a:p>
          <a:p>
            <a:pPr lvl="1"/>
            <a:endParaRPr lang="en-US" sz="2000" dirty="0">
              <a:solidFill>
                <a:schemeClr val="tx1"/>
              </a:solidFill>
            </a:endParaRPr>
          </a:p>
        </p:txBody>
      </p:sp>
    </p:spTree>
    <p:extLst>
      <p:ext uri="{BB962C8B-B14F-4D97-AF65-F5344CB8AC3E}">
        <p14:creationId xmlns:p14="http://schemas.microsoft.com/office/powerpoint/2010/main" val="2705291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144" y="386889"/>
            <a:ext cx="7924176" cy="668818"/>
          </a:xfrm>
        </p:spPr>
        <p:txBody>
          <a:bodyPr>
            <a:noAutofit/>
          </a:bodyPr>
          <a:lstStyle/>
          <a:p>
            <a:r>
              <a:rPr lang="en-US" sz="4400" b="1" dirty="0">
                <a:solidFill>
                  <a:schemeClr val="accent1">
                    <a:lumMod val="75000"/>
                  </a:schemeClr>
                </a:solidFill>
              </a:rPr>
              <a:t>Definition of terms</a:t>
            </a:r>
          </a:p>
        </p:txBody>
      </p:sp>
      <p:sp>
        <p:nvSpPr>
          <p:cNvPr id="3" name="Content Placeholder 2"/>
          <p:cNvSpPr>
            <a:spLocks noGrp="1"/>
          </p:cNvSpPr>
          <p:nvPr>
            <p:ph idx="1"/>
          </p:nvPr>
        </p:nvSpPr>
        <p:spPr>
          <a:xfrm>
            <a:off x="337144" y="1468467"/>
            <a:ext cx="7598230" cy="5037264"/>
          </a:xfrm>
        </p:spPr>
        <p:txBody>
          <a:bodyPr>
            <a:noAutofit/>
          </a:bodyPr>
          <a:lstStyle/>
          <a:p>
            <a:r>
              <a:rPr lang="en-US" sz="2400" b="1" dirty="0">
                <a:solidFill>
                  <a:srgbClr val="FF0000"/>
                </a:solidFill>
              </a:rPr>
              <a:t>Quantification </a:t>
            </a:r>
            <a:r>
              <a:rPr lang="en-US" sz="2400" dirty="0">
                <a:solidFill>
                  <a:schemeClr val="tx1"/>
                </a:solidFill>
                <a:sym typeface="Symbol" panose="05050102010706020507" pitchFamily="18" charset="2"/>
              </a:rPr>
              <a:t></a:t>
            </a:r>
            <a:r>
              <a:rPr lang="en-US" sz="2400" dirty="0">
                <a:solidFill>
                  <a:schemeClr val="tx1"/>
                </a:solidFill>
              </a:rPr>
              <a:t> the process of estimating the quantity and cost of the products required to ensure an uninterrupted supply</a:t>
            </a:r>
          </a:p>
          <a:p>
            <a:pPr lvl="1"/>
            <a:r>
              <a:rPr lang="en-PH" sz="1800" u="sng" dirty="0">
                <a:solidFill>
                  <a:schemeClr val="tx1"/>
                </a:solidFill>
                <a:latin typeface="Calibri"/>
                <a:ea typeface="Times New Roman"/>
                <a:cs typeface="Arial"/>
              </a:rPr>
              <a:t>Forecasting</a:t>
            </a:r>
            <a:r>
              <a:rPr lang="en-PH" sz="1800" dirty="0">
                <a:solidFill>
                  <a:schemeClr val="tx1"/>
                </a:solidFill>
                <a:latin typeface="Calibri"/>
                <a:ea typeface="Times New Roman"/>
                <a:cs typeface="Arial"/>
              </a:rPr>
              <a:t> is the second part of quantification. </a:t>
            </a:r>
          </a:p>
          <a:p>
            <a:pPr lvl="1"/>
            <a:r>
              <a:rPr lang="en-PH" sz="1800" dirty="0">
                <a:solidFill>
                  <a:schemeClr val="tx1"/>
                </a:solidFill>
                <a:latin typeface="Calibri"/>
                <a:ea typeface="Times New Roman"/>
                <a:cs typeface="Arial"/>
              </a:rPr>
              <a:t>This refers to the estimation (forecasting) of the quantity of each product to be dispensed or used during the year of quantification. </a:t>
            </a:r>
          </a:p>
          <a:p>
            <a:pPr lvl="1"/>
            <a:r>
              <a:rPr lang="en-PH" sz="1800" dirty="0">
                <a:solidFill>
                  <a:schemeClr val="tx1"/>
                </a:solidFill>
                <a:latin typeface="Calibri"/>
                <a:ea typeface="Times New Roman"/>
                <a:cs typeface="Arial"/>
              </a:rPr>
              <a:t>It uses data related to demography, morbidity, services, and consumption to estimate the forecast.</a:t>
            </a:r>
          </a:p>
          <a:p>
            <a:pPr lvl="1"/>
            <a:r>
              <a:rPr lang="en-PH" sz="1800" u="sng" dirty="0">
                <a:solidFill>
                  <a:schemeClr val="tx1"/>
                </a:solidFill>
                <a:latin typeface="Calibri"/>
                <a:ea typeface="Times New Roman"/>
                <a:cs typeface="Arial"/>
              </a:rPr>
              <a:t>Supply planning</a:t>
            </a:r>
            <a:r>
              <a:rPr lang="en-PH" sz="1800" dirty="0">
                <a:solidFill>
                  <a:schemeClr val="tx1"/>
                </a:solidFill>
                <a:latin typeface="Calibri"/>
                <a:ea typeface="Times New Roman"/>
                <a:cs typeface="Arial"/>
              </a:rPr>
              <a:t> refers to the development of a document (supply plan) that defines the quantities and costs of the total commodity requirement. </a:t>
            </a:r>
          </a:p>
          <a:p>
            <a:pPr lvl="1"/>
            <a:r>
              <a:rPr lang="en-PH" sz="1800" dirty="0">
                <a:solidFill>
                  <a:schemeClr val="tx1"/>
                </a:solidFill>
                <a:latin typeface="Calibri"/>
                <a:ea typeface="Times New Roman"/>
                <a:cs typeface="Arial"/>
              </a:rPr>
              <a:t>The </a:t>
            </a:r>
            <a:r>
              <a:rPr lang="en-PH" sz="1800" u="sng" dirty="0">
                <a:solidFill>
                  <a:schemeClr val="tx1"/>
                </a:solidFill>
                <a:latin typeface="Calibri"/>
                <a:ea typeface="Times New Roman"/>
                <a:cs typeface="Arial"/>
              </a:rPr>
              <a:t>supply plan</a:t>
            </a:r>
            <a:r>
              <a:rPr lang="en-PH" sz="1800" dirty="0">
                <a:solidFill>
                  <a:schemeClr val="tx1"/>
                </a:solidFill>
                <a:latin typeface="Calibri"/>
                <a:ea typeface="Times New Roman"/>
                <a:cs typeface="Arial"/>
              </a:rPr>
              <a:t> also includes the shipment quantities and delivery schedules. It uses data on product and supplier specifications, distribution and procurement requirements, funding level, and stock status.</a:t>
            </a:r>
            <a:endParaRPr lang="en-PH" sz="1800" dirty="0">
              <a:solidFill>
                <a:schemeClr val="tx1"/>
              </a:solidFill>
              <a:latin typeface="Calibri"/>
              <a:ea typeface="Times New Roman"/>
              <a:cs typeface="Times New Roman"/>
            </a:endParaRPr>
          </a:p>
          <a:p>
            <a:pPr marL="457200" lvl="1" indent="0">
              <a:buNone/>
            </a:pPr>
            <a:endParaRPr lang="en-US" sz="2000" dirty="0">
              <a:solidFill>
                <a:schemeClr val="tx1"/>
              </a:solidFill>
            </a:endParaRPr>
          </a:p>
          <a:p>
            <a:pPr lvl="1"/>
            <a:endParaRPr lang="en-US" sz="2200" dirty="0">
              <a:solidFill>
                <a:schemeClr val="tx1"/>
              </a:solidFill>
            </a:endParaRPr>
          </a:p>
        </p:txBody>
      </p:sp>
    </p:spTree>
    <p:extLst>
      <p:ext uri="{BB962C8B-B14F-4D97-AF65-F5344CB8AC3E}">
        <p14:creationId xmlns:p14="http://schemas.microsoft.com/office/powerpoint/2010/main" val="504755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860" y="551781"/>
            <a:ext cx="7924176" cy="668818"/>
          </a:xfrm>
        </p:spPr>
        <p:txBody>
          <a:bodyPr>
            <a:noAutofit/>
          </a:bodyPr>
          <a:lstStyle/>
          <a:p>
            <a:r>
              <a:rPr lang="en-US" sz="4400" b="1" dirty="0">
                <a:solidFill>
                  <a:schemeClr val="accent1">
                    <a:lumMod val="75000"/>
                  </a:schemeClr>
                </a:solidFill>
              </a:rPr>
              <a:t>Definition of terms</a:t>
            </a:r>
          </a:p>
        </p:txBody>
      </p:sp>
      <p:sp>
        <p:nvSpPr>
          <p:cNvPr id="3" name="Content Placeholder 2"/>
          <p:cNvSpPr>
            <a:spLocks noGrp="1"/>
          </p:cNvSpPr>
          <p:nvPr>
            <p:ph idx="1"/>
          </p:nvPr>
        </p:nvSpPr>
        <p:spPr>
          <a:xfrm>
            <a:off x="343860" y="1868174"/>
            <a:ext cx="7754487" cy="4697518"/>
          </a:xfrm>
        </p:spPr>
        <p:txBody>
          <a:bodyPr>
            <a:normAutofit/>
          </a:bodyPr>
          <a:lstStyle/>
          <a:p>
            <a:r>
              <a:rPr lang="en-US" sz="2400" b="1" dirty="0">
                <a:solidFill>
                  <a:srgbClr val="FF0000"/>
                </a:solidFill>
              </a:rPr>
              <a:t>Procurement</a:t>
            </a:r>
            <a:r>
              <a:rPr lang="en-US" sz="2400" dirty="0">
                <a:solidFill>
                  <a:srgbClr val="FF0000"/>
                </a:solidFill>
              </a:rPr>
              <a:t> </a:t>
            </a:r>
            <a:r>
              <a:rPr lang="en-US" sz="2400" dirty="0">
                <a:solidFill>
                  <a:schemeClr val="tx1"/>
                </a:solidFill>
                <a:sym typeface="Symbol" panose="05050102010706020507" pitchFamily="18" charset="2"/>
              </a:rPr>
              <a:t></a:t>
            </a:r>
            <a:r>
              <a:rPr lang="en-US" sz="2400" dirty="0">
                <a:solidFill>
                  <a:schemeClr val="tx1"/>
                </a:solidFill>
              </a:rPr>
              <a:t> the process of acquiring commodities via international, regional, or local sources of supply </a:t>
            </a:r>
          </a:p>
          <a:p>
            <a:pPr lvl="1"/>
            <a:r>
              <a:rPr lang="en-PH" sz="2000" dirty="0">
                <a:solidFill>
                  <a:schemeClr val="tx1"/>
                </a:solidFill>
                <a:latin typeface="Calibri"/>
                <a:ea typeface="Times New Roman"/>
                <a:cs typeface="Arial"/>
              </a:rPr>
              <a:t>Procurement is a decision-making process that is taken when commodities are purchased. Procurement is based on the procurement plan. </a:t>
            </a:r>
          </a:p>
          <a:p>
            <a:pPr lvl="1"/>
            <a:r>
              <a:rPr lang="en-PH" sz="2000" dirty="0">
                <a:solidFill>
                  <a:schemeClr val="tx1"/>
                </a:solidFill>
                <a:latin typeface="Calibri"/>
                <a:ea typeface="Times New Roman"/>
                <a:cs typeface="Arial"/>
              </a:rPr>
              <a:t>The </a:t>
            </a:r>
            <a:r>
              <a:rPr lang="en-PH" sz="2000" u="sng" dirty="0">
                <a:solidFill>
                  <a:schemeClr val="tx1"/>
                </a:solidFill>
                <a:latin typeface="Calibri"/>
                <a:ea typeface="Times New Roman"/>
                <a:cs typeface="Arial"/>
              </a:rPr>
              <a:t>procurement plan</a:t>
            </a:r>
            <a:r>
              <a:rPr lang="en-PH" sz="2000" dirty="0">
                <a:solidFill>
                  <a:schemeClr val="tx1"/>
                </a:solidFill>
                <a:latin typeface="Calibri"/>
                <a:ea typeface="Times New Roman"/>
                <a:cs typeface="Arial"/>
              </a:rPr>
              <a:t> identifies the procurement requirements based on the forecast, supply plan, desired stock levels, amount in stock or on order, and </a:t>
            </a:r>
            <a:r>
              <a:rPr lang="en-PH" sz="2000" u="sng" dirty="0">
                <a:solidFill>
                  <a:schemeClr val="tx1"/>
                </a:solidFill>
                <a:latin typeface="Calibri"/>
                <a:ea typeface="Times New Roman"/>
                <a:cs typeface="Arial"/>
              </a:rPr>
              <a:t>provides a sound financial justification for the procurement</a:t>
            </a:r>
            <a:r>
              <a:rPr lang="en-PH" sz="2000" dirty="0">
                <a:solidFill>
                  <a:schemeClr val="tx1"/>
                </a:solidFill>
                <a:latin typeface="Calibri"/>
                <a:ea typeface="Times New Roman"/>
                <a:cs typeface="Arial"/>
              </a:rPr>
              <a:t>. </a:t>
            </a:r>
          </a:p>
          <a:p>
            <a:pPr lvl="1"/>
            <a:r>
              <a:rPr lang="en-PH" sz="2000" dirty="0">
                <a:solidFill>
                  <a:schemeClr val="tx1"/>
                </a:solidFill>
                <a:latin typeface="Calibri"/>
                <a:ea typeface="Times New Roman"/>
                <a:cs typeface="Arial"/>
              </a:rPr>
              <a:t>The procurement process ensures that correct products are purchased, made available in the country, and ready for distribution when needed.</a:t>
            </a:r>
            <a:endParaRPr lang="en-PH" sz="2000" dirty="0">
              <a:solidFill>
                <a:schemeClr val="tx1"/>
              </a:solidFill>
              <a:latin typeface="Calibri"/>
              <a:ea typeface="Times New Roman"/>
              <a:cs typeface="Times New Roman"/>
            </a:endParaRPr>
          </a:p>
          <a:p>
            <a:pPr marL="457200" lvl="1" indent="0">
              <a:buNone/>
            </a:pPr>
            <a:endParaRPr lang="en-US" sz="2200" dirty="0">
              <a:solidFill>
                <a:schemeClr val="tx1"/>
              </a:solidFill>
            </a:endParaRPr>
          </a:p>
        </p:txBody>
      </p:sp>
    </p:spTree>
    <p:extLst>
      <p:ext uri="{BB962C8B-B14F-4D97-AF65-F5344CB8AC3E}">
        <p14:creationId xmlns:p14="http://schemas.microsoft.com/office/powerpoint/2010/main" val="3327824630"/>
      </p:ext>
    </p:extLst>
  </p:cSld>
  <p:clrMapOvr>
    <a:masterClrMapping/>
  </p:clrMapOvr>
</p:sld>
</file>

<file path=ppt/theme/theme1.xml><?xml version="1.0" encoding="utf-8"?>
<a:theme xmlns:a="http://schemas.openxmlformats.org/drawingml/2006/main" name="Facet">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1940</TotalTime>
  <Words>2825</Words>
  <Application>Microsoft Office PowerPoint</Application>
  <PresentationFormat>On-screen Show (4:3)</PresentationFormat>
  <Paragraphs>318</Paragraphs>
  <Slides>42</Slides>
  <Notes>42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42</vt:i4>
      </vt:variant>
    </vt:vector>
  </HeadingPairs>
  <TitlesOfParts>
    <vt:vector size="50" baseType="lpstr">
      <vt:lpstr>Arial</vt:lpstr>
      <vt:lpstr>Calibri</vt:lpstr>
      <vt:lpstr>Symbol</vt:lpstr>
      <vt:lpstr>Times New Roman</vt:lpstr>
      <vt:lpstr>Trebuchet MS</vt:lpstr>
      <vt:lpstr>Wingdings 3</vt:lpstr>
      <vt:lpstr>Facet</vt:lpstr>
      <vt:lpstr>Office Theme</vt:lpstr>
      <vt:lpstr>     5th edition  NTP MANUAL OF  PROCEDURES Management of TB Drugs and Diagnostic Supplies</vt:lpstr>
      <vt:lpstr>Contents</vt:lpstr>
      <vt:lpstr>Objective</vt:lpstr>
      <vt:lpstr>Introduction </vt:lpstr>
      <vt:lpstr>PowerPoint Presentation</vt:lpstr>
      <vt:lpstr>Definition of terms</vt:lpstr>
      <vt:lpstr>Definition of terms</vt:lpstr>
      <vt:lpstr>Definition of terms</vt:lpstr>
      <vt:lpstr>Definition of terms</vt:lpstr>
      <vt:lpstr>Definition of terms</vt:lpstr>
      <vt:lpstr>Definition of terms</vt:lpstr>
      <vt:lpstr>Definition of terms</vt:lpstr>
      <vt:lpstr>Definition of terms</vt:lpstr>
      <vt:lpstr>Policies</vt:lpstr>
      <vt:lpstr>Policies</vt:lpstr>
      <vt:lpstr>Policies</vt:lpstr>
      <vt:lpstr>Policies</vt:lpstr>
      <vt:lpstr>Policies</vt:lpstr>
      <vt:lpstr>Policies</vt:lpstr>
      <vt:lpstr>Policies</vt:lpstr>
      <vt:lpstr>Policies</vt:lpstr>
      <vt:lpstr>Policies</vt:lpstr>
      <vt:lpstr>Procedures (Calculation)</vt:lpstr>
      <vt:lpstr>Pointers</vt:lpstr>
      <vt:lpstr>Pointers</vt:lpstr>
      <vt:lpstr>Procedures (Calculation)</vt:lpstr>
      <vt:lpstr>Procedures (Calculation)</vt:lpstr>
      <vt:lpstr>Procedures (Receiving)</vt:lpstr>
      <vt:lpstr>Procedures (Receiving)</vt:lpstr>
      <vt:lpstr>Procedures (Storage)</vt:lpstr>
      <vt:lpstr>Procedures (Storage)</vt:lpstr>
      <vt:lpstr>Procedures (Storage)</vt:lpstr>
      <vt:lpstr>Procedures (Storage)</vt:lpstr>
      <vt:lpstr>Procedures (Storage)</vt:lpstr>
      <vt:lpstr>Procedures (Maintaining records)</vt:lpstr>
      <vt:lpstr>Procedures (Rational use)</vt:lpstr>
      <vt:lpstr>Field observations</vt:lpstr>
      <vt:lpstr>Field observations</vt:lpstr>
      <vt:lpstr>Field observations</vt:lpstr>
      <vt:lpstr>Field observations</vt:lpstr>
      <vt:lpstr>Field observations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2013 NTP  MANUAL OF PROCEDURES Case Holding</dc:title>
  <dc:creator>Jose Hesron Morfe,MD</dc:creator>
  <cp:lastModifiedBy>alio</cp:lastModifiedBy>
  <cp:revision>199</cp:revision>
  <dcterms:created xsi:type="dcterms:W3CDTF">2014-02-05T03:51:19Z</dcterms:created>
  <dcterms:modified xsi:type="dcterms:W3CDTF">2018-04-23T10:52:56Z</dcterms:modified>
</cp:coreProperties>
</file>